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embeddedFontLst>
    <p:embeddedFont>
      <p:font typeface="Arial Bold Italics" panose="020B0604020202020204" charset="0"/>
      <p:regular r:id="rId15"/>
    </p:embeddedFont>
    <p:embeddedFont>
      <p:font typeface="IberPangea" panose="020B0504000000000000" pitchFamily="34" charset="0"/>
      <p:regular r:id="rId16"/>
      <p:bold r:id="rId17"/>
      <p:italic r:id="rId18"/>
      <p:boldItalic r:id="rId19"/>
    </p:embeddedFont>
    <p:embeddedFont>
      <p:font typeface="IberPangea Bold" panose="020B0804000000000000" pitchFamily="34" charset="0"/>
      <p:regular r:id="rId20"/>
      <p:bold r:id="rId21"/>
    </p:embeddedFont>
    <p:embeddedFont>
      <p:font typeface="IberPangea Light" panose="020B0404000000000000" pitchFamily="34" charset="0"/>
      <p:regular r:id="rId22"/>
      <p: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9" d="100"/>
          <a:sy n="59" d="100"/>
        </p:scale>
        <p:origin x="94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B97728-56D3-4E18-B0CE-5030E52C9FDE}" type="datetimeFigureOut">
              <a:rPr lang="en-GB" smtClean="0"/>
              <a:t>06/10/2026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1EABC1-3DD1-441E-86D8-C3DF401C4C34}" type="slidenum">
              <a:rPr lang="en-GB" smtClean="0"/>
              <a:t>‹#›</a:t>
            </a:fld>
            <a:endParaRPr lang="en-GB"/>
          </a:p>
        </p:txBody>
      </p:sp>
    </p:spTree>
    <p:extLst>
      <p:ext uri="{BB962C8B-B14F-4D97-AF65-F5344CB8AC3E}">
        <p14:creationId xmlns:p14="http://schemas.microsoft.com/office/powerpoint/2010/main" val="3835658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21EABC1-3DD1-441E-86D8-C3DF401C4C34}" type="slidenum">
              <a:rPr lang="en-GB" smtClean="0"/>
              <a:t>5</a:t>
            </a:fld>
            <a:endParaRPr lang="en-GB"/>
          </a:p>
        </p:txBody>
      </p:sp>
    </p:spTree>
    <p:extLst>
      <p:ext uri="{BB962C8B-B14F-4D97-AF65-F5344CB8AC3E}">
        <p14:creationId xmlns:p14="http://schemas.microsoft.com/office/powerpoint/2010/main" val="2190239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sv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5.emf"/><Relationship Id="rId4" Type="http://schemas.openxmlformats.org/officeDocument/2006/relationships/package" Target="../embeddings/Microsoft_Excel_Worksheet.xlsx"/></Relationships>
</file>

<file path=ppt/slides/_rels/slide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2.svg"/></Relationships>
</file>

<file path=ppt/slides/_rels/slide7.xml.rels><?xml version="1.0" encoding="UTF-8" standalone="yes"?>
<Relationships xmlns="http://schemas.openxmlformats.org/package/2006/relationships"><Relationship Id="rId8" Type="http://schemas.openxmlformats.org/officeDocument/2006/relationships/image" Target="../media/image25.svg"/><Relationship Id="rId13" Type="http://schemas.openxmlformats.org/officeDocument/2006/relationships/image" Target="../media/image30.svg"/><Relationship Id="rId18" Type="http://schemas.openxmlformats.org/officeDocument/2006/relationships/image" Target="../media/image35.svg"/><Relationship Id="rId26" Type="http://schemas.openxmlformats.org/officeDocument/2006/relationships/image" Target="../media/image43.svg"/><Relationship Id="rId3" Type="http://schemas.openxmlformats.org/officeDocument/2006/relationships/image" Target="../media/image20.png"/><Relationship Id="rId21" Type="http://schemas.openxmlformats.org/officeDocument/2006/relationships/image" Target="../media/image38.svg"/><Relationship Id="rId7" Type="http://schemas.openxmlformats.org/officeDocument/2006/relationships/image" Target="../media/image24.svg"/><Relationship Id="rId12" Type="http://schemas.openxmlformats.org/officeDocument/2006/relationships/image" Target="../media/image29.svg"/><Relationship Id="rId17" Type="http://schemas.openxmlformats.org/officeDocument/2006/relationships/image" Target="../media/image34.svg"/><Relationship Id="rId25" Type="http://schemas.openxmlformats.org/officeDocument/2006/relationships/image" Target="../media/image42.svg"/><Relationship Id="rId2" Type="http://schemas.openxmlformats.org/officeDocument/2006/relationships/image" Target="../media/image12.svg"/><Relationship Id="rId16" Type="http://schemas.openxmlformats.org/officeDocument/2006/relationships/image" Target="../media/image33.svg"/><Relationship Id="rId20" Type="http://schemas.openxmlformats.org/officeDocument/2006/relationships/image" Target="../media/image37.svg"/><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svg"/><Relationship Id="rId24" Type="http://schemas.openxmlformats.org/officeDocument/2006/relationships/image" Target="../media/image41.svg"/><Relationship Id="rId5" Type="http://schemas.openxmlformats.org/officeDocument/2006/relationships/image" Target="../media/image22.svg"/><Relationship Id="rId15" Type="http://schemas.openxmlformats.org/officeDocument/2006/relationships/image" Target="../media/image32.svg"/><Relationship Id="rId23" Type="http://schemas.openxmlformats.org/officeDocument/2006/relationships/image" Target="../media/image40.svg"/><Relationship Id="rId28" Type="http://schemas.openxmlformats.org/officeDocument/2006/relationships/image" Target="../media/image45.svg"/><Relationship Id="rId10" Type="http://schemas.openxmlformats.org/officeDocument/2006/relationships/image" Target="../media/image27.svg"/><Relationship Id="rId19" Type="http://schemas.openxmlformats.org/officeDocument/2006/relationships/image" Target="../media/image36.jpeg"/><Relationship Id="rId4" Type="http://schemas.openxmlformats.org/officeDocument/2006/relationships/image" Target="../media/image21.svg"/><Relationship Id="rId9" Type="http://schemas.openxmlformats.org/officeDocument/2006/relationships/image" Target="../media/image26.svg"/><Relationship Id="rId14" Type="http://schemas.openxmlformats.org/officeDocument/2006/relationships/image" Target="../media/image31.svg"/><Relationship Id="rId22" Type="http://schemas.openxmlformats.org/officeDocument/2006/relationships/image" Target="../media/image39.jpeg"/><Relationship Id="rId27" Type="http://schemas.openxmlformats.org/officeDocument/2006/relationships/image" Target="../media/image44.jpeg"/></Relationships>
</file>

<file path=ppt/slides/_rels/slide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5" Type="http://schemas.openxmlformats.org/officeDocument/2006/relationships/image" Target="../media/image47.jpeg"/><Relationship Id="rId4" Type="http://schemas.openxmlformats.org/officeDocument/2006/relationships/image" Target="../media/image46.jpeg"/></Relationships>
</file>

<file path=ppt/slides/_rels/slide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2.svg"/><Relationship Id="rId1" Type="http://schemas.openxmlformats.org/officeDocument/2006/relationships/slideLayout" Target="../slideLayouts/slideLayout7.xml"/><Relationship Id="rId6" Type="http://schemas.openxmlformats.org/officeDocument/2006/relationships/image" Target="../media/image51.jpeg"/><Relationship Id="rId5" Type="http://schemas.openxmlformats.org/officeDocument/2006/relationships/image" Target="../media/image50.png"/><Relationship Id="rId4" Type="http://schemas.openxmlformats.org/officeDocument/2006/relationships/image" Target="../media/image49.jpeg"/></Relationships>
</file>

<file path=ppt/slides/_rels/slide1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52.svg"/><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52.sv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12.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6.svg"/><Relationship Id="rId7" Type="http://schemas.openxmlformats.org/officeDocument/2006/relationships/image" Target="../media/image7.jpeg"/><Relationship Id="rId2" Type="http://schemas.openxmlformats.org/officeDocument/2006/relationships/image" Target="../media/image55.sv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eg"/><Relationship Id="rId10" Type="http://schemas.openxmlformats.org/officeDocument/2006/relationships/image" Target="../media/image2.jpeg"/><Relationship Id="rId4" Type="http://schemas.openxmlformats.org/officeDocument/2006/relationships/image" Target="../media/image4.png"/><Relationship Id="rId9" Type="http://schemas.openxmlformats.org/officeDocument/2006/relationships/image" Target="../media/image6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90074" y="898703"/>
            <a:ext cx="1259100" cy="1355379"/>
            <a:chOff x="0" y="0"/>
            <a:chExt cx="1259103" cy="1355382"/>
          </a:xfrm>
        </p:grpSpPr>
        <p:sp>
          <p:nvSpPr>
            <p:cNvPr id="3" name="Freeform 3"/>
            <p:cNvSpPr/>
            <p:nvPr/>
          </p:nvSpPr>
          <p:spPr>
            <a:xfrm>
              <a:off x="0" y="0"/>
              <a:ext cx="1258828" cy="1355477"/>
            </a:xfrm>
            <a:custGeom>
              <a:avLst/>
              <a:gdLst/>
              <a:ahLst/>
              <a:cxnLst/>
              <a:rect l="l" t="t" r="r" b="b"/>
              <a:pathLst>
                <a:path w="1258828" h="1355477">
                  <a:moveTo>
                    <a:pt x="120523" y="0"/>
                  </a:moveTo>
                  <a:lnTo>
                    <a:pt x="93091" y="3302"/>
                  </a:lnTo>
                  <a:lnTo>
                    <a:pt x="67691" y="12446"/>
                  </a:lnTo>
                  <a:lnTo>
                    <a:pt x="45212" y="26670"/>
                  </a:lnTo>
                  <a:lnTo>
                    <a:pt x="26543" y="45466"/>
                  </a:lnTo>
                  <a:lnTo>
                    <a:pt x="12319" y="68072"/>
                  </a:lnTo>
                  <a:lnTo>
                    <a:pt x="3175" y="93599"/>
                  </a:lnTo>
                  <a:lnTo>
                    <a:pt x="0" y="121413"/>
                  </a:lnTo>
                  <a:lnTo>
                    <a:pt x="0" y="1233937"/>
                  </a:lnTo>
                  <a:lnTo>
                    <a:pt x="3175" y="1261751"/>
                  </a:lnTo>
                  <a:lnTo>
                    <a:pt x="12192" y="1287405"/>
                  </a:lnTo>
                  <a:lnTo>
                    <a:pt x="26416" y="1310011"/>
                  </a:lnTo>
                  <a:lnTo>
                    <a:pt x="45085" y="1328807"/>
                  </a:lnTo>
                  <a:lnTo>
                    <a:pt x="67564" y="1343158"/>
                  </a:lnTo>
                  <a:lnTo>
                    <a:pt x="92964" y="1352302"/>
                  </a:lnTo>
                  <a:lnTo>
                    <a:pt x="120650" y="1355477"/>
                  </a:lnTo>
                  <a:lnTo>
                    <a:pt x="1138051" y="1355477"/>
                  </a:lnTo>
                  <a:lnTo>
                    <a:pt x="1165737" y="1352302"/>
                  </a:lnTo>
                  <a:lnTo>
                    <a:pt x="1191137" y="1343158"/>
                  </a:lnTo>
                  <a:lnTo>
                    <a:pt x="1213616" y="1328807"/>
                  </a:lnTo>
                  <a:lnTo>
                    <a:pt x="1232412" y="1310011"/>
                  </a:lnTo>
                  <a:lnTo>
                    <a:pt x="1246636" y="1287405"/>
                  </a:lnTo>
                  <a:lnTo>
                    <a:pt x="1255653" y="1261751"/>
                  </a:lnTo>
                  <a:lnTo>
                    <a:pt x="1258828" y="1233937"/>
                  </a:lnTo>
                  <a:lnTo>
                    <a:pt x="1258828" y="121413"/>
                  </a:lnTo>
                  <a:lnTo>
                    <a:pt x="1255653" y="93599"/>
                  </a:lnTo>
                  <a:lnTo>
                    <a:pt x="1246636" y="67945"/>
                  </a:lnTo>
                  <a:lnTo>
                    <a:pt x="1232412" y="45339"/>
                  </a:lnTo>
                  <a:lnTo>
                    <a:pt x="1213616" y="26543"/>
                  </a:lnTo>
                  <a:lnTo>
                    <a:pt x="1191518" y="12319"/>
                  </a:lnTo>
                  <a:lnTo>
                    <a:pt x="1165864" y="3302"/>
                  </a:lnTo>
                  <a:lnTo>
                    <a:pt x="1138559" y="0"/>
                  </a:lnTo>
                  <a:lnTo>
                    <a:pt x="120523" y="0"/>
                  </a:lnTo>
                  <a:close/>
                </a:path>
              </a:pathLst>
            </a:custGeom>
            <a:solidFill>
              <a:srgbClr val="FF9C1A"/>
            </a:solidFill>
          </p:spPr>
          <p:txBody>
            <a:bodyPr/>
            <a:lstStyle/>
            <a:p>
              <a:endParaRPr lang="en-GB"/>
            </a:p>
          </p:txBody>
        </p:sp>
      </p:grpSp>
      <p:grpSp>
        <p:nvGrpSpPr>
          <p:cNvPr id="5" name="Group 5"/>
          <p:cNvGrpSpPr/>
          <p:nvPr/>
        </p:nvGrpSpPr>
        <p:grpSpPr>
          <a:xfrm>
            <a:off x="5795124" y="1727340"/>
            <a:ext cx="1259100" cy="1345911"/>
            <a:chOff x="0" y="0"/>
            <a:chExt cx="1259103" cy="1345908"/>
          </a:xfrm>
        </p:grpSpPr>
        <p:sp>
          <p:nvSpPr>
            <p:cNvPr id="6" name="Freeform 6"/>
            <p:cNvSpPr/>
            <p:nvPr/>
          </p:nvSpPr>
          <p:spPr>
            <a:xfrm>
              <a:off x="0" y="0"/>
              <a:ext cx="1259082" cy="1345814"/>
            </a:xfrm>
            <a:custGeom>
              <a:avLst/>
              <a:gdLst/>
              <a:ahLst/>
              <a:cxnLst/>
              <a:rect l="l" t="t" r="r" b="b"/>
              <a:pathLst>
                <a:path w="1259082" h="1345814">
                  <a:moveTo>
                    <a:pt x="120523" y="0"/>
                  </a:moveTo>
                  <a:lnTo>
                    <a:pt x="93091" y="3302"/>
                  </a:lnTo>
                  <a:lnTo>
                    <a:pt x="67691" y="12319"/>
                  </a:lnTo>
                  <a:lnTo>
                    <a:pt x="45212" y="26416"/>
                  </a:lnTo>
                  <a:lnTo>
                    <a:pt x="26543" y="45212"/>
                  </a:lnTo>
                  <a:lnTo>
                    <a:pt x="12319" y="67564"/>
                  </a:lnTo>
                  <a:lnTo>
                    <a:pt x="3302" y="92964"/>
                  </a:lnTo>
                  <a:lnTo>
                    <a:pt x="0" y="120523"/>
                  </a:lnTo>
                  <a:lnTo>
                    <a:pt x="0" y="1225291"/>
                  </a:lnTo>
                  <a:lnTo>
                    <a:pt x="3175" y="1252977"/>
                  </a:lnTo>
                  <a:lnTo>
                    <a:pt x="12192" y="1278377"/>
                  </a:lnTo>
                  <a:lnTo>
                    <a:pt x="26416" y="1300729"/>
                  </a:lnTo>
                  <a:lnTo>
                    <a:pt x="45085" y="1319398"/>
                  </a:lnTo>
                  <a:lnTo>
                    <a:pt x="67564" y="1333622"/>
                  </a:lnTo>
                  <a:lnTo>
                    <a:pt x="92964" y="1342639"/>
                  </a:lnTo>
                  <a:lnTo>
                    <a:pt x="120650" y="1345814"/>
                  </a:lnTo>
                  <a:lnTo>
                    <a:pt x="1138305" y="1345814"/>
                  </a:lnTo>
                  <a:lnTo>
                    <a:pt x="1165991" y="1342639"/>
                  </a:lnTo>
                  <a:lnTo>
                    <a:pt x="1191391" y="1333622"/>
                  </a:lnTo>
                  <a:lnTo>
                    <a:pt x="1213870" y="1319398"/>
                  </a:lnTo>
                  <a:lnTo>
                    <a:pt x="1232666" y="1300729"/>
                  </a:lnTo>
                  <a:lnTo>
                    <a:pt x="1246890" y="1278377"/>
                  </a:lnTo>
                  <a:lnTo>
                    <a:pt x="1255907" y="1252977"/>
                  </a:lnTo>
                  <a:lnTo>
                    <a:pt x="1259082" y="1225291"/>
                  </a:lnTo>
                  <a:lnTo>
                    <a:pt x="1259082" y="120523"/>
                  </a:lnTo>
                  <a:lnTo>
                    <a:pt x="1255907" y="92837"/>
                  </a:lnTo>
                  <a:lnTo>
                    <a:pt x="1246890" y="67437"/>
                  </a:lnTo>
                  <a:lnTo>
                    <a:pt x="1232666" y="45085"/>
                  </a:lnTo>
                  <a:lnTo>
                    <a:pt x="1213870" y="26416"/>
                  </a:lnTo>
                  <a:lnTo>
                    <a:pt x="1191518" y="12192"/>
                  </a:lnTo>
                  <a:lnTo>
                    <a:pt x="1165864" y="3302"/>
                  </a:lnTo>
                  <a:lnTo>
                    <a:pt x="1138559" y="0"/>
                  </a:lnTo>
                  <a:lnTo>
                    <a:pt x="120523" y="0"/>
                  </a:lnTo>
                  <a:close/>
                </a:path>
              </a:pathLst>
            </a:custGeom>
            <a:solidFill>
              <a:srgbClr val="00A343"/>
            </a:solidFill>
          </p:spPr>
          <p:txBody>
            <a:bodyPr/>
            <a:lstStyle/>
            <a:p>
              <a:endParaRPr lang="en-GB"/>
            </a:p>
          </p:txBody>
        </p:sp>
      </p:grpSp>
      <p:sp>
        <p:nvSpPr>
          <p:cNvPr id="7" name="Freeform 7"/>
          <p:cNvSpPr/>
          <p:nvPr/>
        </p:nvSpPr>
        <p:spPr>
          <a:xfrm>
            <a:off x="9886950" y="581025"/>
            <a:ext cx="1857375" cy="1905000"/>
          </a:xfrm>
          <a:custGeom>
            <a:avLst/>
            <a:gdLst/>
            <a:ahLst/>
            <a:cxnLst/>
            <a:rect l="l" t="t" r="r" b="b"/>
            <a:pathLst>
              <a:path w="1857375" h="1905000">
                <a:moveTo>
                  <a:pt x="0" y="0"/>
                </a:moveTo>
                <a:lnTo>
                  <a:pt x="1857375" y="0"/>
                </a:lnTo>
                <a:lnTo>
                  <a:pt x="1857375" y="1905000"/>
                </a:lnTo>
                <a:lnTo>
                  <a:pt x="0" y="19050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8" name="Group 8"/>
          <p:cNvGrpSpPr/>
          <p:nvPr/>
        </p:nvGrpSpPr>
        <p:grpSpPr>
          <a:xfrm>
            <a:off x="8858250" y="352425"/>
            <a:ext cx="2457450" cy="1638300"/>
            <a:chOff x="0" y="0"/>
            <a:chExt cx="3276600" cy="2184400"/>
          </a:xfrm>
        </p:grpSpPr>
        <p:sp>
          <p:nvSpPr>
            <p:cNvPr id="9" name="Freeform 9"/>
            <p:cNvSpPr/>
            <p:nvPr/>
          </p:nvSpPr>
          <p:spPr>
            <a:xfrm>
              <a:off x="0" y="0"/>
              <a:ext cx="3276600" cy="2184400"/>
            </a:xfrm>
            <a:custGeom>
              <a:avLst/>
              <a:gdLst/>
              <a:ahLst/>
              <a:cxnLst/>
              <a:rect l="l" t="t" r="r" b="b"/>
              <a:pathLst>
                <a:path w="3276600" h="2184400">
                  <a:moveTo>
                    <a:pt x="193675" y="0"/>
                  </a:moveTo>
                  <a:cubicBezTo>
                    <a:pt x="86741" y="0"/>
                    <a:pt x="0" y="86741"/>
                    <a:pt x="0" y="193675"/>
                  </a:cubicBezTo>
                  <a:lnTo>
                    <a:pt x="0" y="1990725"/>
                  </a:lnTo>
                  <a:cubicBezTo>
                    <a:pt x="0" y="2097659"/>
                    <a:pt x="86741" y="2184400"/>
                    <a:pt x="193675" y="2184400"/>
                  </a:cubicBezTo>
                  <a:lnTo>
                    <a:pt x="3082925" y="2184400"/>
                  </a:lnTo>
                  <a:cubicBezTo>
                    <a:pt x="3189986" y="2184400"/>
                    <a:pt x="3276600" y="2097659"/>
                    <a:pt x="3276600" y="1990725"/>
                  </a:cubicBezTo>
                  <a:lnTo>
                    <a:pt x="3276600" y="193675"/>
                  </a:lnTo>
                  <a:cubicBezTo>
                    <a:pt x="3276600" y="86741"/>
                    <a:pt x="3189859" y="0"/>
                    <a:pt x="3082925" y="0"/>
                  </a:cubicBezTo>
                  <a:close/>
                </a:path>
              </a:pathLst>
            </a:custGeom>
            <a:blipFill>
              <a:blip r:embed="rId3"/>
              <a:stretch>
                <a:fillRect r="-46"/>
              </a:stretch>
            </a:blipFill>
          </p:spPr>
          <p:txBody>
            <a:bodyPr/>
            <a:lstStyle/>
            <a:p>
              <a:endParaRPr lang="en-GB"/>
            </a:p>
          </p:txBody>
        </p:sp>
      </p:grpSp>
      <p:sp>
        <p:nvSpPr>
          <p:cNvPr id="10" name="Freeform 10"/>
          <p:cNvSpPr/>
          <p:nvPr/>
        </p:nvSpPr>
        <p:spPr>
          <a:xfrm>
            <a:off x="9694974" y="5661022"/>
            <a:ext cx="1366904" cy="688972"/>
          </a:xfrm>
          <a:custGeom>
            <a:avLst/>
            <a:gdLst/>
            <a:ahLst/>
            <a:cxnLst/>
            <a:rect l="l" t="t" r="r" b="b"/>
            <a:pathLst>
              <a:path w="1366904" h="688972">
                <a:moveTo>
                  <a:pt x="0" y="0"/>
                </a:moveTo>
                <a:lnTo>
                  <a:pt x="1366904" y="0"/>
                </a:lnTo>
                <a:lnTo>
                  <a:pt x="1366904" y="688972"/>
                </a:lnTo>
                <a:lnTo>
                  <a:pt x="0" y="6889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1" name="Freeform 11"/>
          <p:cNvSpPr/>
          <p:nvPr/>
        </p:nvSpPr>
        <p:spPr>
          <a:xfrm>
            <a:off x="10487025" y="5876925"/>
            <a:ext cx="1104900" cy="419100"/>
          </a:xfrm>
          <a:custGeom>
            <a:avLst/>
            <a:gdLst/>
            <a:ahLst/>
            <a:cxnLst/>
            <a:rect l="l" t="t" r="r" b="b"/>
            <a:pathLst>
              <a:path w="1104900" h="419100">
                <a:moveTo>
                  <a:pt x="0" y="0"/>
                </a:moveTo>
                <a:lnTo>
                  <a:pt x="1104900" y="0"/>
                </a:lnTo>
                <a:lnTo>
                  <a:pt x="1104900" y="419100"/>
                </a:lnTo>
                <a:lnTo>
                  <a:pt x="0" y="419100"/>
                </a:lnTo>
                <a:lnTo>
                  <a:pt x="0" y="0"/>
                </a:lnTo>
                <a:close/>
              </a:path>
            </a:pathLst>
          </a:custGeom>
          <a:blipFill>
            <a:blip r:embed="rId5"/>
            <a:stretch>
              <a:fillRect t="-27" b="-25"/>
            </a:stretch>
          </a:blipFill>
        </p:spPr>
        <p:txBody>
          <a:bodyPr/>
          <a:lstStyle/>
          <a:p>
            <a:endParaRPr lang="en-GB"/>
          </a:p>
        </p:txBody>
      </p:sp>
      <p:grpSp>
        <p:nvGrpSpPr>
          <p:cNvPr id="12" name="Group 12"/>
          <p:cNvGrpSpPr/>
          <p:nvPr/>
        </p:nvGrpSpPr>
        <p:grpSpPr>
          <a:xfrm>
            <a:off x="5391150" y="476250"/>
            <a:ext cx="3257550" cy="2076450"/>
            <a:chOff x="0" y="0"/>
            <a:chExt cx="4343400" cy="2768600"/>
          </a:xfrm>
        </p:grpSpPr>
        <p:sp>
          <p:nvSpPr>
            <p:cNvPr id="13" name="Freeform 13"/>
            <p:cNvSpPr/>
            <p:nvPr/>
          </p:nvSpPr>
          <p:spPr>
            <a:xfrm>
              <a:off x="0" y="0"/>
              <a:ext cx="4343400" cy="2768600"/>
            </a:xfrm>
            <a:custGeom>
              <a:avLst/>
              <a:gdLst/>
              <a:ahLst/>
              <a:cxnLst/>
              <a:rect l="l" t="t" r="r" b="b"/>
              <a:pathLst>
                <a:path w="4343400" h="2768600">
                  <a:moveTo>
                    <a:pt x="276733" y="0"/>
                  </a:moveTo>
                  <a:cubicBezTo>
                    <a:pt x="123952" y="0"/>
                    <a:pt x="0" y="123952"/>
                    <a:pt x="0" y="276733"/>
                  </a:cubicBezTo>
                  <a:lnTo>
                    <a:pt x="0" y="2491867"/>
                  </a:lnTo>
                  <a:cubicBezTo>
                    <a:pt x="0" y="2644648"/>
                    <a:pt x="123952" y="2768600"/>
                    <a:pt x="276733" y="2768600"/>
                  </a:cubicBezTo>
                  <a:lnTo>
                    <a:pt x="4066667" y="2768600"/>
                  </a:lnTo>
                  <a:cubicBezTo>
                    <a:pt x="4219448" y="2768600"/>
                    <a:pt x="4343400" y="2644648"/>
                    <a:pt x="4343400" y="2491867"/>
                  </a:cubicBezTo>
                  <a:lnTo>
                    <a:pt x="4343400" y="276733"/>
                  </a:lnTo>
                  <a:cubicBezTo>
                    <a:pt x="4343400" y="123952"/>
                    <a:pt x="4219448" y="0"/>
                    <a:pt x="4066667" y="0"/>
                  </a:cubicBezTo>
                  <a:close/>
                </a:path>
              </a:pathLst>
            </a:custGeom>
            <a:blipFill>
              <a:blip r:embed="rId6"/>
              <a:stretch>
                <a:fillRect/>
              </a:stretch>
            </a:blipFill>
          </p:spPr>
          <p:txBody>
            <a:bodyPr/>
            <a:lstStyle/>
            <a:p>
              <a:endParaRPr lang="en-GB"/>
            </a:p>
          </p:txBody>
        </p:sp>
      </p:grpSp>
      <p:grpSp>
        <p:nvGrpSpPr>
          <p:cNvPr id="14" name="Group 14"/>
          <p:cNvGrpSpPr/>
          <p:nvPr/>
        </p:nvGrpSpPr>
        <p:grpSpPr>
          <a:xfrm>
            <a:off x="704850" y="1466850"/>
            <a:ext cx="3067050" cy="1609725"/>
            <a:chOff x="0" y="0"/>
            <a:chExt cx="4089400" cy="2146300"/>
          </a:xfrm>
        </p:grpSpPr>
        <p:sp>
          <p:nvSpPr>
            <p:cNvPr id="15" name="Freeform 15"/>
            <p:cNvSpPr/>
            <p:nvPr/>
          </p:nvSpPr>
          <p:spPr>
            <a:xfrm>
              <a:off x="0" y="0"/>
              <a:ext cx="4089400" cy="2146300"/>
            </a:xfrm>
            <a:custGeom>
              <a:avLst/>
              <a:gdLst/>
              <a:ahLst/>
              <a:cxnLst/>
              <a:rect l="l" t="t" r="r" b="b"/>
              <a:pathLst>
                <a:path w="4089400" h="2146300">
                  <a:moveTo>
                    <a:pt x="129413" y="0"/>
                  </a:moveTo>
                  <a:cubicBezTo>
                    <a:pt x="57912" y="0"/>
                    <a:pt x="0" y="57912"/>
                    <a:pt x="0" y="129540"/>
                  </a:cubicBezTo>
                  <a:lnTo>
                    <a:pt x="0" y="2016760"/>
                  </a:lnTo>
                  <a:cubicBezTo>
                    <a:pt x="0" y="2088388"/>
                    <a:pt x="57912" y="2146300"/>
                    <a:pt x="129413" y="2146300"/>
                  </a:cubicBezTo>
                  <a:lnTo>
                    <a:pt x="3959860" y="2146300"/>
                  </a:lnTo>
                  <a:cubicBezTo>
                    <a:pt x="4031488" y="2146300"/>
                    <a:pt x="4089400" y="2088388"/>
                    <a:pt x="4089400" y="2016760"/>
                  </a:cubicBezTo>
                  <a:lnTo>
                    <a:pt x="4089400" y="129540"/>
                  </a:lnTo>
                  <a:cubicBezTo>
                    <a:pt x="4089400" y="57912"/>
                    <a:pt x="4031488" y="0"/>
                    <a:pt x="3959860" y="0"/>
                  </a:cubicBezTo>
                  <a:close/>
                </a:path>
              </a:pathLst>
            </a:custGeom>
            <a:blipFill>
              <a:blip r:embed="rId7"/>
              <a:stretch>
                <a:fillRect/>
              </a:stretch>
            </a:blipFill>
          </p:spPr>
          <p:txBody>
            <a:bodyPr/>
            <a:lstStyle/>
            <a:p>
              <a:endParaRPr lang="en-GB"/>
            </a:p>
          </p:txBody>
        </p:sp>
      </p:grpSp>
      <p:grpSp>
        <p:nvGrpSpPr>
          <p:cNvPr id="16" name="Group 16"/>
          <p:cNvGrpSpPr/>
          <p:nvPr/>
        </p:nvGrpSpPr>
        <p:grpSpPr>
          <a:xfrm>
            <a:off x="3914775" y="1171575"/>
            <a:ext cx="2257425" cy="2362200"/>
            <a:chOff x="0" y="0"/>
            <a:chExt cx="3009900" cy="3149600"/>
          </a:xfrm>
        </p:grpSpPr>
        <p:sp>
          <p:nvSpPr>
            <p:cNvPr id="17" name="Freeform 17"/>
            <p:cNvSpPr/>
            <p:nvPr/>
          </p:nvSpPr>
          <p:spPr>
            <a:xfrm>
              <a:off x="0" y="0"/>
              <a:ext cx="3009900" cy="3149600"/>
            </a:xfrm>
            <a:custGeom>
              <a:avLst/>
              <a:gdLst/>
              <a:ahLst/>
              <a:cxnLst/>
              <a:rect l="l" t="t" r="r" b="b"/>
              <a:pathLst>
                <a:path w="3009900" h="3149600">
                  <a:moveTo>
                    <a:pt x="184912" y="0"/>
                  </a:moveTo>
                  <a:cubicBezTo>
                    <a:pt x="82804" y="0"/>
                    <a:pt x="0" y="82804"/>
                    <a:pt x="0" y="184912"/>
                  </a:cubicBezTo>
                  <a:lnTo>
                    <a:pt x="0" y="2964688"/>
                  </a:lnTo>
                  <a:cubicBezTo>
                    <a:pt x="0" y="3066796"/>
                    <a:pt x="82804" y="3149600"/>
                    <a:pt x="184912" y="3149600"/>
                  </a:cubicBezTo>
                  <a:lnTo>
                    <a:pt x="2824988" y="3149600"/>
                  </a:lnTo>
                  <a:cubicBezTo>
                    <a:pt x="2927096" y="3149600"/>
                    <a:pt x="3009900" y="3066796"/>
                    <a:pt x="3009900" y="2964688"/>
                  </a:cubicBezTo>
                  <a:lnTo>
                    <a:pt x="3009900" y="184912"/>
                  </a:lnTo>
                  <a:cubicBezTo>
                    <a:pt x="3009900" y="82804"/>
                    <a:pt x="2927096" y="0"/>
                    <a:pt x="2824988" y="0"/>
                  </a:cubicBezTo>
                  <a:close/>
                </a:path>
              </a:pathLst>
            </a:custGeom>
            <a:blipFill>
              <a:blip r:embed="rId8"/>
              <a:stretch>
                <a:fillRect t="-43172" b="-64"/>
              </a:stretch>
            </a:blipFill>
          </p:spPr>
          <p:txBody>
            <a:bodyPr/>
            <a:lstStyle/>
            <a:p>
              <a:endParaRPr lang="en-GB"/>
            </a:p>
          </p:txBody>
        </p:sp>
      </p:grpSp>
      <p:sp>
        <p:nvSpPr>
          <p:cNvPr id="18" name="TextBox 18"/>
          <p:cNvSpPr txBox="1"/>
          <p:nvPr/>
        </p:nvSpPr>
        <p:spPr>
          <a:xfrm>
            <a:off x="11736067" y="6420593"/>
            <a:ext cx="31105" cy="167640"/>
          </a:xfrm>
          <a:prstGeom prst="rect">
            <a:avLst/>
          </a:prstGeom>
        </p:spPr>
        <p:txBody>
          <a:bodyPr lIns="0" tIns="0" rIns="0" bIns="0" rtlCol="0" anchor="t">
            <a:spAutoFit/>
          </a:bodyPr>
          <a:lstStyle/>
          <a:p>
            <a:pPr algn="l">
              <a:lnSpc>
                <a:spcPts val="1260"/>
              </a:lnSpc>
            </a:pPr>
            <a:r>
              <a:rPr lang="en-US" sz="900">
                <a:solidFill>
                  <a:srgbClr val="008C38"/>
                </a:solidFill>
                <a:latin typeface="IberPangea"/>
                <a:ea typeface="IberPangea"/>
                <a:cs typeface="IberPangea"/>
                <a:sym typeface="IberPangea"/>
              </a:rPr>
              <a:t>1</a:t>
            </a:r>
          </a:p>
        </p:txBody>
      </p:sp>
      <p:sp>
        <p:nvSpPr>
          <p:cNvPr id="19" name="TextBox 19"/>
          <p:cNvSpPr txBox="1"/>
          <p:nvPr/>
        </p:nvSpPr>
        <p:spPr>
          <a:xfrm>
            <a:off x="801691" y="4105704"/>
            <a:ext cx="1782514" cy="264052"/>
          </a:xfrm>
          <a:prstGeom prst="rect">
            <a:avLst/>
          </a:prstGeom>
        </p:spPr>
        <p:txBody>
          <a:bodyPr lIns="0" tIns="0" rIns="0" bIns="0" rtlCol="0" anchor="t">
            <a:spAutoFit/>
          </a:bodyPr>
          <a:lstStyle/>
          <a:p>
            <a:pPr algn="l">
              <a:lnSpc>
                <a:spcPts val="1760"/>
              </a:lnSpc>
            </a:pPr>
            <a:r>
              <a:rPr lang="en-US" sz="1575" spc="9">
                <a:solidFill>
                  <a:srgbClr val="3A3734"/>
                </a:solidFill>
                <a:latin typeface="IberPangea"/>
                <a:ea typeface="IberPangea"/>
                <a:cs typeface="IberPangea"/>
                <a:sym typeface="IberPangea"/>
              </a:rPr>
              <a:t>SP Energy Networks</a:t>
            </a:r>
          </a:p>
        </p:txBody>
      </p:sp>
      <p:sp>
        <p:nvSpPr>
          <p:cNvPr id="20" name="TextBox 20"/>
          <p:cNvSpPr txBox="1"/>
          <p:nvPr/>
        </p:nvSpPr>
        <p:spPr>
          <a:xfrm>
            <a:off x="727710" y="4295794"/>
            <a:ext cx="3237706" cy="1024587"/>
          </a:xfrm>
          <a:prstGeom prst="rect">
            <a:avLst/>
          </a:prstGeom>
        </p:spPr>
        <p:txBody>
          <a:bodyPr lIns="0" tIns="0" rIns="0" bIns="0" rtlCol="0" anchor="t">
            <a:spAutoFit/>
          </a:bodyPr>
          <a:lstStyle/>
          <a:p>
            <a:pPr algn="l">
              <a:lnSpc>
                <a:spcPts val="6716"/>
              </a:lnSpc>
            </a:pPr>
            <a:r>
              <a:rPr lang="en-US" sz="6007">
                <a:solidFill>
                  <a:srgbClr val="00A343"/>
                </a:solidFill>
                <a:latin typeface="IberPangea"/>
                <a:ea typeface="IberPangea"/>
                <a:cs typeface="IberPangea"/>
                <a:sym typeface="IberPangea"/>
              </a:rPr>
              <a:t>Barmouth</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CEBE1"/>
        </a:solidFill>
        <a:effectLst/>
      </p:bgPr>
    </p:bg>
    <p:spTree>
      <p:nvGrpSpPr>
        <p:cNvPr id="1" name=""/>
        <p:cNvGrpSpPr/>
        <p:nvPr/>
      </p:nvGrpSpPr>
      <p:grpSpPr>
        <a:xfrm>
          <a:off x="0" y="0"/>
          <a:ext cx="0" cy="0"/>
          <a:chOff x="0" y="0"/>
          <a:chExt cx="0" cy="0"/>
        </a:xfrm>
      </p:grpSpPr>
      <p:sp>
        <p:nvSpPr>
          <p:cNvPr id="2" name="Freeform 2"/>
          <p:cNvSpPr/>
          <p:nvPr/>
        </p:nvSpPr>
        <p:spPr>
          <a:xfrm>
            <a:off x="10076831" y="272415"/>
            <a:ext cx="887273" cy="483946"/>
          </a:xfrm>
          <a:custGeom>
            <a:avLst/>
            <a:gdLst/>
            <a:ahLst/>
            <a:cxnLst/>
            <a:rect l="l" t="t" r="r" b="b"/>
            <a:pathLst>
              <a:path w="887273" h="483946">
                <a:moveTo>
                  <a:pt x="0" y="0"/>
                </a:moveTo>
                <a:lnTo>
                  <a:pt x="887273" y="0"/>
                </a:lnTo>
                <a:lnTo>
                  <a:pt x="887273" y="483946"/>
                </a:lnTo>
                <a:lnTo>
                  <a:pt x="0" y="4839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a:off x="10601325" y="419100"/>
            <a:ext cx="1171546" cy="419100"/>
          </a:xfrm>
          <a:custGeom>
            <a:avLst/>
            <a:gdLst/>
            <a:ahLst/>
            <a:cxnLst/>
            <a:rect l="l" t="t" r="r" b="b"/>
            <a:pathLst>
              <a:path w="1171546" h="419100">
                <a:moveTo>
                  <a:pt x="0" y="0"/>
                </a:moveTo>
                <a:lnTo>
                  <a:pt x="1171546" y="0"/>
                </a:lnTo>
                <a:lnTo>
                  <a:pt x="1171546" y="419100"/>
                </a:lnTo>
                <a:lnTo>
                  <a:pt x="0" y="419100"/>
                </a:lnTo>
                <a:lnTo>
                  <a:pt x="0" y="0"/>
                </a:lnTo>
                <a:close/>
              </a:path>
            </a:pathLst>
          </a:custGeom>
          <a:blipFill>
            <a:blip r:embed="rId3"/>
            <a:stretch>
              <a:fillRect t="-543" b="-545"/>
            </a:stretch>
          </a:blipFill>
        </p:spPr>
        <p:txBody>
          <a:bodyPr/>
          <a:lstStyle/>
          <a:p>
            <a:endParaRPr lang="en-GB"/>
          </a:p>
        </p:txBody>
      </p:sp>
      <p:grpSp>
        <p:nvGrpSpPr>
          <p:cNvPr id="4" name="Group 4"/>
          <p:cNvGrpSpPr/>
          <p:nvPr/>
        </p:nvGrpSpPr>
        <p:grpSpPr>
          <a:xfrm>
            <a:off x="6219825" y="1114425"/>
            <a:ext cx="5191125" cy="5210175"/>
            <a:chOff x="0" y="0"/>
            <a:chExt cx="6921500" cy="6946900"/>
          </a:xfrm>
        </p:grpSpPr>
        <p:sp>
          <p:nvSpPr>
            <p:cNvPr id="5" name="Freeform 5"/>
            <p:cNvSpPr/>
            <p:nvPr/>
          </p:nvSpPr>
          <p:spPr>
            <a:xfrm>
              <a:off x="0" y="0"/>
              <a:ext cx="6921500" cy="6946900"/>
            </a:xfrm>
            <a:custGeom>
              <a:avLst/>
              <a:gdLst/>
              <a:ahLst/>
              <a:cxnLst/>
              <a:rect l="l" t="t" r="r" b="b"/>
              <a:pathLst>
                <a:path w="6921500" h="6946900">
                  <a:moveTo>
                    <a:pt x="294767" y="0"/>
                  </a:moveTo>
                  <a:cubicBezTo>
                    <a:pt x="132080" y="0"/>
                    <a:pt x="0" y="132080"/>
                    <a:pt x="0" y="294767"/>
                  </a:cubicBezTo>
                  <a:lnTo>
                    <a:pt x="0" y="6652006"/>
                  </a:lnTo>
                  <a:cubicBezTo>
                    <a:pt x="0" y="6814947"/>
                    <a:pt x="132080" y="6946900"/>
                    <a:pt x="294767" y="6946900"/>
                  </a:cubicBezTo>
                  <a:lnTo>
                    <a:pt x="6626733" y="6946900"/>
                  </a:lnTo>
                  <a:cubicBezTo>
                    <a:pt x="6789420" y="6946900"/>
                    <a:pt x="6921500" y="6814947"/>
                    <a:pt x="6921500" y="6652006"/>
                  </a:cubicBezTo>
                  <a:lnTo>
                    <a:pt x="6921500" y="294767"/>
                  </a:lnTo>
                  <a:cubicBezTo>
                    <a:pt x="6921500" y="132080"/>
                    <a:pt x="6789420" y="0"/>
                    <a:pt x="6626733" y="0"/>
                  </a:cubicBezTo>
                  <a:close/>
                </a:path>
              </a:pathLst>
            </a:custGeom>
            <a:blipFill>
              <a:blip r:embed="rId4"/>
              <a:stretch>
                <a:fillRect/>
              </a:stretch>
            </a:blipFill>
          </p:spPr>
          <p:txBody>
            <a:bodyPr/>
            <a:lstStyle/>
            <a:p>
              <a:endParaRPr lang="en-GB"/>
            </a:p>
          </p:txBody>
        </p:sp>
      </p:grpSp>
      <p:sp>
        <p:nvSpPr>
          <p:cNvPr id="6" name="TextBox 6"/>
          <p:cNvSpPr txBox="1"/>
          <p:nvPr/>
        </p:nvSpPr>
        <p:spPr>
          <a:xfrm>
            <a:off x="11736067" y="6420593"/>
            <a:ext cx="58341" cy="167640"/>
          </a:xfrm>
          <a:prstGeom prst="rect">
            <a:avLst/>
          </a:prstGeom>
        </p:spPr>
        <p:txBody>
          <a:bodyPr lIns="0" tIns="0" rIns="0" bIns="0" rtlCol="0" anchor="t">
            <a:spAutoFit/>
          </a:bodyPr>
          <a:lstStyle/>
          <a:p>
            <a:pPr algn="l">
              <a:lnSpc>
                <a:spcPts val="1260"/>
              </a:lnSpc>
            </a:pPr>
            <a:r>
              <a:rPr lang="en-US" sz="900">
                <a:solidFill>
                  <a:srgbClr val="008C38"/>
                </a:solidFill>
                <a:latin typeface="IberPangea"/>
                <a:ea typeface="IberPangea"/>
                <a:cs typeface="IberPangea"/>
                <a:sym typeface="IberPangea"/>
              </a:rPr>
              <a:t>2</a:t>
            </a:r>
          </a:p>
        </p:txBody>
      </p:sp>
      <p:sp>
        <p:nvSpPr>
          <p:cNvPr id="7" name="TextBox 7"/>
          <p:cNvSpPr txBox="1"/>
          <p:nvPr/>
        </p:nvSpPr>
        <p:spPr>
          <a:xfrm>
            <a:off x="883920" y="2509074"/>
            <a:ext cx="4365927" cy="634746"/>
          </a:xfrm>
          <a:prstGeom prst="rect">
            <a:avLst/>
          </a:prstGeom>
        </p:spPr>
        <p:txBody>
          <a:bodyPr lIns="0" tIns="0" rIns="0" bIns="0" rtlCol="0" anchor="t">
            <a:spAutoFit/>
          </a:bodyPr>
          <a:lstStyle/>
          <a:p>
            <a:pPr algn="l">
              <a:lnSpc>
                <a:spcPts val="2427"/>
              </a:lnSpc>
            </a:pPr>
            <a:r>
              <a:rPr lang="en-US" sz="1500" spc="4">
                <a:solidFill>
                  <a:srgbClr val="3A3734"/>
                </a:solidFill>
                <a:latin typeface="IberPangea"/>
                <a:ea typeface="IberPangea"/>
                <a:cs typeface="IberPangea"/>
                <a:sym typeface="IberPangea"/>
              </a:rPr>
              <a:t>We own and maintain the cables, substations and infrastructure that make up the electricity network. </a:t>
            </a:r>
          </a:p>
        </p:txBody>
      </p:sp>
      <p:sp>
        <p:nvSpPr>
          <p:cNvPr id="8" name="TextBox 8"/>
          <p:cNvSpPr txBox="1"/>
          <p:nvPr/>
        </p:nvSpPr>
        <p:spPr>
          <a:xfrm>
            <a:off x="883920" y="3324225"/>
            <a:ext cx="4365927" cy="1276159"/>
          </a:xfrm>
          <a:prstGeom prst="rect">
            <a:avLst/>
          </a:prstGeom>
        </p:spPr>
        <p:txBody>
          <a:bodyPr lIns="0" tIns="0" rIns="0" bIns="0" rtlCol="0" anchor="t">
            <a:spAutoFit/>
          </a:bodyPr>
          <a:lstStyle/>
          <a:p>
            <a:pPr algn="l">
              <a:lnSpc>
                <a:spcPts val="2476"/>
              </a:lnSpc>
            </a:pPr>
            <a:r>
              <a:rPr lang="en-US" sz="1500" spc="6">
                <a:solidFill>
                  <a:srgbClr val="3A3734"/>
                </a:solidFill>
                <a:latin typeface="IberPangea"/>
                <a:ea typeface="IberPangea"/>
                <a:cs typeface="IberPangea"/>
                <a:sym typeface="IberPangea"/>
              </a:rPr>
              <a:t>As the way we use electricity chages, we also need to invest in and strenghten the network to make sure it has the capacity, reliability and resilience communities will need in the future.</a:t>
            </a:r>
          </a:p>
        </p:txBody>
      </p:sp>
      <p:sp>
        <p:nvSpPr>
          <p:cNvPr id="9" name="TextBox 9"/>
          <p:cNvSpPr txBox="1"/>
          <p:nvPr/>
        </p:nvSpPr>
        <p:spPr>
          <a:xfrm>
            <a:off x="883920" y="1417386"/>
            <a:ext cx="4723943" cy="989176"/>
          </a:xfrm>
          <a:prstGeom prst="rect">
            <a:avLst/>
          </a:prstGeom>
        </p:spPr>
        <p:txBody>
          <a:bodyPr lIns="0" tIns="0" rIns="0" bIns="0" rtlCol="0" anchor="t">
            <a:spAutoFit/>
          </a:bodyPr>
          <a:lstStyle/>
          <a:p>
            <a:pPr algn="just">
              <a:lnSpc>
                <a:spcPts val="2579"/>
              </a:lnSpc>
            </a:pPr>
            <a:r>
              <a:rPr lang="en-US" sz="1577" spc="6">
                <a:solidFill>
                  <a:srgbClr val="008C38"/>
                </a:solidFill>
                <a:latin typeface="IberPangea"/>
                <a:ea typeface="IberPangea"/>
                <a:cs typeface="IberPangea"/>
                <a:sym typeface="IberPangea"/>
              </a:rPr>
              <a:t>Our role as a Distribution Network Operator (DNO) is to keep electricity flowing to the homes, schools, hospitals and businesses in your community.</a:t>
            </a:r>
          </a:p>
        </p:txBody>
      </p:sp>
      <p:sp>
        <p:nvSpPr>
          <p:cNvPr id="10" name="TextBox 10"/>
          <p:cNvSpPr txBox="1"/>
          <p:nvPr/>
        </p:nvSpPr>
        <p:spPr>
          <a:xfrm>
            <a:off x="874709" y="665940"/>
            <a:ext cx="3399532" cy="708533"/>
          </a:xfrm>
          <a:prstGeom prst="rect">
            <a:avLst/>
          </a:prstGeom>
        </p:spPr>
        <p:txBody>
          <a:bodyPr lIns="0" tIns="0" rIns="0" bIns="0" rtlCol="0" anchor="t">
            <a:spAutoFit/>
          </a:bodyPr>
          <a:lstStyle/>
          <a:p>
            <a:pPr algn="l">
              <a:lnSpc>
                <a:spcPts val="5047"/>
              </a:lnSpc>
            </a:pPr>
            <a:r>
              <a:rPr lang="en-US" sz="3605">
                <a:solidFill>
                  <a:srgbClr val="00402A"/>
                </a:solidFill>
                <a:latin typeface="IberPangea"/>
                <a:ea typeface="IberPangea"/>
                <a:cs typeface="IberPangea"/>
                <a:sym typeface="IberPangea"/>
              </a:rPr>
              <a:t>What is our role? </a:t>
            </a:r>
          </a:p>
        </p:txBody>
      </p:sp>
      <p:sp>
        <p:nvSpPr>
          <p:cNvPr id="11" name="TextBox 11"/>
          <p:cNvSpPr txBox="1"/>
          <p:nvPr/>
        </p:nvSpPr>
        <p:spPr>
          <a:xfrm>
            <a:off x="874709" y="4896041"/>
            <a:ext cx="4365927" cy="961835"/>
          </a:xfrm>
          <a:prstGeom prst="rect">
            <a:avLst/>
          </a:prstGeom>
        </p:spPr>
        <p:txBody>
          <a:bodyPr lIns="0" tIns="0" rIns="0" bIns="0" rtlCol="0" anchor="t">
            <a:spAutoFit/>
          </a:bodyPr>
          <a:lstStyle/>
          <a:p>
            <a:pPr algn="l">
              <a:lnSpc>
                <a:spcPts val="2476"/>
              </a:lnSpc>
            </a:pPr>
            <a:r>
              <a:rPr lang="en-US" sz="1500" spc="6">
                <a:solidFill>
                  <a:srgbClr val="3A3734"/>
                </a:solidFill>
                <a:latin typeface="IberPangea"/>
                <a:ea typeface="IberPangea"/>
                <a:cs typeface="IberPangea"/>
                <a:sym typeface="IberPangea"/>
              </a:rPr>
              <a:t>For Barmouth, that means investing in the exisiting network now to ensure it can continue to meet growing electricity demand for years to come.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3EC"/>
        </a:solidFill>
        <a:effectLst/>
      </p:bgPr>
    </p:bg>
    <p:spTree>
      <p:nvGrpSpPr>
        <p:cNvPr id="1" name=""/>
        <p:cNvGrpSpPr/>
        <p:nvPr/>
      </p:nvGrpSpPr>
      <p:grpSpPr>
        <a:xfrm>
          <a:off x="0" y="0"/>
          <a:ext cx="0" cy="0"/>
          <a:chOff x="0" y="0"/>
          <a:chExt cx="0" cy="0"/>
        </a:xfrm>
      </p:grpSpPr>
      <p:sp>
        <p:nvSpPr>
          <p:cNvPr id="2" name="Freeform 2"/>
          <p:cNvSpPr/>
          <p:nvPr/>
        </p:nvSpPr>
        <p:spPr>
          <a:xfrm>
            <a:off x="5690667" y="5453723"/>
            <a:ext cx="6030367" cy="685044"/>
          </a:xfrm>
          <a:custGeom>
            <a:avLst/>
            <a:gdLst/>
            <a:ahLst/>
            <a:cxnLst/>
            <a:rect l="l" t="t" r="r" b="b"/>
            <a:pathLst>
              <a:path w="6030367" h="685044">
                <a:moveTo>
                  <a:pt x="0" y="0"/>
                </a:moveTo>
                <a:lnTo>
                  <a:pt x="6030366" y="0"/>
                </a:lnTo>
                <a:lnTo>
                  <a:pt x="6030366" y="685044"/>
                </a:lnTo>
                <a:lnTo>
                  <a:pt x="0" y="685044"/>
                </a:lnTo>
                <a:lnTo>
                  <a:pt x="0" y="0"/>
                </a:lnTo>
                <a:close/>
              </a:path>
            </a:pathLst>
          </a:custGeom>
          <a:blipFill>
            <a:blip>
              <a:extLst>
                <a:ext uri="{96DAC541-7B7A-43D3-8B79-37D633B846F1}">
                  <asvg:svgBlip xmlns:asvg="http://schemas.microsoft.com/office/drawing/2016/SVG/main" r:embed="rId2"/>
                </a:ext>
              </a:extLst>
            </a:blip>
            <a:stretch>
              <a:fillRect r="-969" b="-120583"/>
            </a:stretch>
          </a:blipFill>
        </p:spPr>
        <p:txBody>
          <a:bodyPr/>
          <a:lstStyle/>
          <a:p>
            <a:endParaRPr lang="en-GB"/>
          </a:p>
        </p:txBody>
      </p:sp>
      <p:sp>
        <p:nvSpPr>
          <p:cNvPr id="3" name="Freeform 3"/>
          <p:cNvSpPr/>
          <p:nvPr/>
        </p:nvSpPr>
        <p:spPr>
          <a:xfrm>
            <a:off x="10537822" y="231772"/>
            <a:ext cx="1308097" cy="488956"/>
          </a:xfrm>
          <a:custGeom>
            <a:avLst/>
            <a:gdLst/>
            <a:ahLst/>
            <a:cxnLst/>
            <a:rect l="l" t="t" r="r" b="b"/>
            <a:pathLst>
              <a:path w="1308097" h="488956">
                <a:moveTo>
                  <a:pt x="0" y="0"/>
                </a:moveTo>
                <a:lnTo>
                  <a:pt x="1308097" y="0"/>
                </a:lnTo>
                <a:lnTo>
                  <a:pt x="1308097" y="488956"/>
                </a:lnTo>
                <a:lnTo>
                  <a:pt x="0" y="48895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4" name="Group 4"/>
          <p:cNvGrpSpPr/>
          <p:nvPr/>
        </p:nvGrpSpPr>
        <p:grpSpPr>
          <a:xfrm>
            <a:off x="6096000" y="1057275"/>
            <a:ext cx="5219700" cy="3552825"/>
            <a:chOff x="0" y="0"/>
            <a:chExt cx="6959600" cy="4737100"/>
          </a:xfrm>
        </p:grpSpPr>
        <p:sp>
          <p:nvSpPr>
            <p:cNvPr id="5" name="Freeform 5"/>
            <p:cNvSpPr/>
            <p:nvPr/>
          </p:nvSpPr>
          <p:spPr>
            <a:xfrm>
              <a:off x="0" y="0"/>
              <a:ext cx="6959600" cy="4737100"/>
            </a:xfrm>
            <a:custGeom>
              <a:avLst/>
              <a:gdLst/>
              <a:ahLst/>
              <a:cxnLst/>
              <a:rect l="l" t="t" r="r" b="b"/>
              <a:pathLst>
                <a:path w="6959600" h="4737100">
                  <a:moveTo>
                    <a:pt x="260731" y="0"/>
                  </a:moveTo>
                  <a:cubicBezTo>
                    <a:pt x="116840" y="0"/>
                    <a:pt x="0" y="116840"/>
                    <a:pt x="0" y="260731"/>
                  </a:cubicBezTo>
                  <a:lnTo>
                    <a:pt x="0" y="4476369"/>
                  </a:lnTo>
                  <a:cubicBezTo>
                    <a:pt x="0" y="4620260"/>
                    <a:pt x="116840" y="4737100"/>
                    <a:pt x="260731" y="4737100"/>
                  </a:cubicBezTo>
                  <a:lnTo>
                    <a:pt x="6698869" y="4737100"/>
                  </a:lnTo>
                  <a:cubicBezTo>
                    <a:pt x="6842760" y="4737100"/>
                    <a:pt x="6959600" y="4620260"/>
                    <a:pt x="6959600" y="4476369"/>
                  </a:cubicBezTo>
                  <a:lnTo>
                    <a:pt x="6959600" y="260731"/>
                  </a:lnTo>
                  <a:cubicBezTo>
                    <a:pt x="6959600" y="116840"/>
                    <a:pt x="6842760" y="0"/>
                    <a:pt x="6698869" y="0"/>
                  </a:cubicBezTo>
                  <a:close/>
                </a:path>
              </a:pathLst>
            </a:custGeom>
            <a:blipFill>
              <a:blip r:embed="rId4"/>
              <a:stretch>
                <a:fillRect l="-1002" r="-1002"/>
              </a:stretch>
            </a:blipFill>
          </p:spPr>
          <p:txBody>
            <a:bodyPr/>
            <a:lstStyle/>
            <a:p>
              <a:endParaRPr lang="en-GB"/>
            </a:p>
          </p:txBody>
        </p:sp>
      </p:grpSp>
      <p:sp>
        <p:nvSpPr>
          <p:cNvPr id="6" name="TextBox 6"/>
          <p:cNvSpPr txBox="1"/>
          <p:nvPr/>
        </p:nvSpPr>
        <p:spPr>
          <a:xfrm>
            <a:off x="11736067" y="6420593"/>
            <a:ext cx="61615" cy="167640"/>
          </a:xfrm>
          <a:prstGeom prst="rect">
            <a:avLst/>
          </a:prstGeom>
        </p:spPr>
        <p:txBody>
          <a:bodyPr lIns="0" tIns="0" rIns="0" bIns="0" rtlCol="0" anchor="t">
            <a:spAutoFit/>
          </a:bodyPr>
          <a:lstStyle/>
          <a:p>
            <a:pPr algn="l">
              <a:lnSpc>
                <a:spcPts val="1260"/>
              </a:lnSpc>
            </a:pPr>
            <a:r>
              <a:rPr lang="en-US" sz="900">
                <a:solidFill>
                  <a:srgbClr val="008C38"/>
                </a:solidFill>
                <a:latin typeface="IberPangea"/>
                <a:ea typeface="IberPangea"/>
                <a:cs typeface="IberPangea"/>
                <a:sym typeface="IberPangea"/>
              </a:rPr>
              <a:t>3</a:t>
            </a:r>
          </a:p>
        </p:txBody>
      </p:sp>
      <p:sp>
        <p:nvSpPr>
          <p:cNvPr id="7" name="TextBox 7"/>
          <p:cNvSpPr txBox="1"/>
          <p:nvPr/>
        </p:nvSpPr>
        <p:spPr>
          <a:xfrm>
            <a:off x="801367" y="947976"/>
            <a:ext cx="2550914" cy="516290"/>
          </a:xfrm>
          <a:prstGeom prst="rect">
            <a:avLst/>
          </a:prstGeom>
        </p:spPr>
        <p:txBody>
          <a:bodyPr lIns="0" tIns="0" rIns="0" bIns="0" rtlCol="0" anchor="t">
            <a:spAutoFit/>
          </a:bodyPr>
          <a:lstStyle/>
          <a:p>
            <a:pPr algn="l">
              <a:lnSpc>
                <a:spcPts val="3440"/>
              </a:lnSpc>
            </a:pPr>
            <a:r>
              <a:rPr lang="en-US" sz="3005">
                <a:solidFill>
                  <a:srgbClr val="00402A"/>
                </a:solidFill>
                <a:latin typeface="IberPangea"/>
                <a:ea typeface="IberPangea"/>
                <a:cs typeface="IberPangea"/>
                <a:sym typeface="IberPangea"/>
              </a:rPr>
              <a:t>Why we’re here</a:t>
            </a:r>
          </a:p>
        </p:txBody>
      </p:sp>
      <p:sp>
        <p:nvSpPr>
          <p:cNvPr id="8" name="TextBox 8"/>
          <p:cNvSpPr txBox="1"/>
          <p:nvPr/>
        </p:nvSpPr>
        <p:spPr>
          <a:xfrm>
            <a:off x="1077439" y="1457449"/>
            <a:ext cx="40928" cy="472980"/>
          </a:xfrm>
          <a:prstGeom prst="rect">
            <a:avLst/>
          </a:prstGeom>
        </p:spPr>
        <p:txBody>
          <a:bodyPr lIns="0" tIns="0" rIns="0" bIns="0" rtlCol="0" anchor="t">
            <a:spAutoFit/>
          </a:bodyPr>
          <a:lstStyle/>
          <a:p>
            <a:pPr algn="l">
              <a:lnSpc>
                <a:spcPts val="3943"/>
              </a:lnSpc>
            </a:pPr>
            <a:r>
              <a:rPr lang="en-US" sz="1577">
                <a:solidFill>
                  <a:srgbClr val="008C38"/>
                </a:solidFill>
                <a:latin typeface="IberPangea"/>
                <a:ea typeface="IberPangea"/>
                <a:cs typeface="IberPangea"/>
                <a:sym typeface="IberPangea"/>
              </a:rPr>
              <a:t> </a:t>
            </a:r>
          </a:p>
        </p:txBody>
      </p:sp>
      <p:sp>
        <p:nvSpPr>
          <p:cNvPr id="9" name="TextBox 9"/>
          <p:cNvSpPr txBox="1"/>
          <p:nvPr/>
        </p:nvSpPr>
        <p:spPr>
          <a:xfrm>
            <a:off x="5475833" y="5611537"/>
            <a:ext cx="6030367" cy="321790"/>
          </a:xfrm>
          <a:prstGeom prst="rect">
            <a:avLst/>
          </a:prstGeom>
        </p:spPr>
        <p:txBody>
          <a:bodyPr lIns="0" tIns="0" rIns="0" bIns="0" rtlCol="0" anchor="t">
            <a:spAutoFit/>
          </a:bodyPr>
          <a:lstStyle/>
          <a:p>
            <a:pPr algn="r">
              <a:lnSpc>
                <a:spcPts val="2179"/>
              </a:lnSpc>
            </a:pPr>
            <a:r>
              <a:rPr lang="en-US" sz="1802" b="1">
                <a:solidFill>
                  <a:srgbClr val="FFFFFF"/>
                </a:solidFill>
                <a:latin typeface="IberPangea Bold"/>
                <a:ea typeface="IberPangea Bold"/>
                <a:cs typeface="IberPangea Bold"/>
                <a:sym typeface="IberPangea Bold"/>
              </a:rPr>
              <a:t>£1.5mil investment into Barmouth’s electricity network</a:t>
            </a:r>
          </a:p>
        </p:txBody>
      </p:sp>
      <p:sp>
        <p:nvSpPr>
          <p:cNvPr id="10" name="TextBox 10"/>
          <p:cNvSpPr txBox="1"/>
          <p:nvPr/>
        </p:nvSpPr>
        <p:spPr>
          <a:xfrm>
            <a:off x="801367" y="1895980"/>
            <a:ext cx="4432135" cy="522673"/>
          </a:xfrm>
          <a:prstGeom prst="rect">
            <a:avLst/>
          </a:prstGeom>
        </p:spPr>
        <p:txBody>
          <a:bodyPr lIns="0" tIns="0" rIns="0" bIns="0" rtlCol="0" anchor="t">
            <a:spAutoFit/>
          </a:bodyPr>
          <a:lstStyle/>
          <a:p>
            <a:pPr algn="l">
              <a:lnSpc>
                <a:spcPts val="1902"/>
              </a:lnSpc>
            </a:pPr>
            <a:r>
              <a:rPr lang="en-US" sz="1577" spc="3">
                <a:solidFill>
                  <a:srgbClr val="008C38"/>
                </a:solidFill>
                <a:latin typeface="IberPangea"/>
                <a:ea typeface="IberPangea"/>
                <a:cs typeface="IberPangea"/>
                <a:sym typeface="IberPangea"/>
              </a:rPr>
              <a:t>Barmouth's electricity network needs upgrading to meet the town's future needs.</a:t>
            </a:r>
          </a:p>
        </p:txBody>
      </p:sp>
      <p:sp>
        <p:nvSpPr>
          <p:cNvPr id="11" name="TextBox 11"/>
          <p:cNvSpPr txBox="1"/>
          <p:nvPr/>
        </p:nvSpPr>
        <p:spPr>
          <a:xfrm>
            <a:off x="1178557" y="4476721"/>
            <a:ext cx="181719" cy="155258"/>
          </a:xfrm>
          <a:prstGeom prst="rect">
            <a:avLst/>
          </a:prstGeom>
        </p:spPr>
        <p:txBody>
          <a:bodyPr lIns="0" tIns="0" rIns="0" bIns="0" rtlCol="0" anchor="t">
            <a:spAutoFit/>
          </a:bodyPr>
          <a:lstStyle/>
          <a:p>
            <a:pPr algn="l">
              <a:lnSpc>
                <a:spcPts val="712"/>
              </a:lnSpc>
            </a:pPr>
            <a:r>
              <a:rPr lang="en-US" sz="1425" spc="1140">
                <a:solidFill>
                  <a:srgbClr val="3A3734"/>
                </a:solidFill>
                <a:latin typeface="IberPangea"/>
                <a:ea typeface="IberPangea"/>
                <a:cs typeface="IberPangea"/>
                <a:sym typeface="IberPangea"/>
              </a:rPr>
              <a:t> </a:t>
            </a:r>
          </a:p>
        </p:txBody>
      </p:sp>
      <p:sp>
        <p:nvSpPr>
          <p:cNvPr id="12" name="TextBox 12"/>
          <p:cNvSpPr txBox="1"/>
          <p:nvPr/>
        </p:nvSpPr>
        <p:spPr>
          <a:xfrm>
            <a:off x="801367" y="2609153"/>
            <a:ext cx="4284926" cy="1350556"/>
          </a:xfrm>
          <a:prstGeom prst="rect">
            <a:avLst/>
          </a:prstGeom>
        </p:spPr>
        <p:txBody>
          <a:bodyPr lIns="0" tIns="0" rIns="0" bIns="0" rtlCol="0" anchor="t">
            <a:spAutoFit/>
          </a:bodyPr>
          <a:lstStyle/>
          <a:p>
            <a:pPr algn="l">
              <a:lnSpc>
                <a:spcPts val="1728"/>
              </a:lnSpc>
            </a:pPr>
            <a:r>
              <a:rPr lang="en-US" sz="1427" dirty="0">
                <a:solidFill>
                  <a:srgbClr val="3A3734"/>
                </a:solidFill>
                <a:latin typeface="IberPangea"/>
                <a:ea typeface="IberPangea"/>
                <a:cs typeface="IberPangea"/>
                <a:sym typeface="IberPangea"/>
              </a:rPr>
              <a:t>Much of the existing electricity network in Barmouth dates back to the 1950s and 1960s. We are investing £1.5 million to reinforce the underground cable network in the town </a:t>
            </a:r>
            <a:r>
              <a:rPr lang="en-US" sz="1427" dirty="0" err="1">
                <a:solidFill>
                  <a:srgbClr val="3A3734"/>
                </a:solidFill>
                <a:latin typeface="IberPangea"/>
                <a:ea typeface="IberPangea"/>
                <a:cs typeface="IberPangea"/>
                <a:sym typeface="IberPangea"/>
              </a:rPr>
              <a:t>centre</a:t>
            </a:r>
            <a:r>
              <a:rPr lang="en-US" sz="1427" dirty="0">
                <a:solidFill>
                  <a:srgbClr val="3A3734"/>
                </a:solidFill>
                <a:latin typeface="IberPangea"/>
                <a:ea typeface="IberPangea"/>
                <a:cs typeface="IberPangea"/>
                <a:sym typeface="IberPangea"/>
              </a:rPr>
              <a:t>. </a:t>
            </a:r>
          </a:p>
          <a:p>
            <a:pPr algn="l">
              <a:lnSpc>
                <a:spcPts val="1728"/>
              </a:lnSpc>
            </a:pPr>
            <a:endParaRPr lang="en-US" sz="1427" dirty="0">
              <a:solidFill>
                <a:srgbClr val="3A3734"/>
              </a:solidFill>
              <a:latin typeface="IberPangea"/>
              <a:ea typeface="IberPangea"/>
              <a:cs typeface="IberPangea"/>
              <a:sym typeface="IberPangea"/>
            </a:endParaRPr>
          </a:p>
          <a:p>
            <a:pPr algn="l">
              <a:lnSpc>
                <a:spcPts val="1728"/>
              </a:lnSpc>
            </a:pPr>
            <a:endParaRPr lang="en-US" sz="1427" dirty="0">
              <a:solidFill>
                <a:srgbClr val="3A3734"/>
              </a:solidFill>
              <a:latin typeface="IberPangea"/>
              <a:ea typeface="IberPangea"/>
              <a:cs typeface="IberPangea"/>
              <a:sym typeface="IberPangea"/>
            </a:endParaRPr>
          </a:p>
        </p:txBody>
      </p:sp>
      <p:sp>
        <p:nvSpPr>
          <p:cNvPr id="13" name="TextBox 13"/>
          <p:cNvSpPr txBox="1"/>
          <p:nvPr/>
        </p:nvSpPr>
        <p:spPr>
          <a:xfrm>
            <a:off x="801367" y="3725244"/>
            <a:ext cx="4284926" cy="2226856"/>
          </a:xfrm>
          <a:prstGeom prst="rect">
            <a:avLst/>
          </a:prstGeom>
        </p:spPr>
        <p:txBody>
          <a:bodyPr lIns="0" tIns="0" rIns="0" bIns="0" rtlCol="0" anchor="t">
            <a:spAutoFit/>
          </a:bodyPr>
          <a:lstStyle/>
          <a:p>
            <a:pPr algn="l">
              <a:lnSpc>
                <a:spcPts val="1728"/>
              </a:lnSpc>
            </a:pPr>
            <a:r>
              <a:rPr lang="en-US" sz="1427" dirty="0">
                <a:solidFill>
                  <a:srgbClr val="3A3734"/>
                </a:solidFill>
                <a:latin typeface="IberPangea"/>
                <a:ea typeface="IberPangea"/>
                <a:cs typeface="IberPangea"/>
                <a:sym typeface="IberPangea"/>
              </a:rPr>
              <a:t>The project will:</a:t>
            </a:r>
          </a:p>
          <a:p>
            <a:pPr algn="l">
              <a:lnSpc>
                <a:spcPts val="1728"/>
              </a:lnSpc>
            </a:pPr>
            <a:endParaRPr lang="en-US" sz="1427" dirty="0">
              <a:solidFill>
                <a:srgbClr val="3A3734"/>
              </a:solidFill>
              <a:latin typeface="IberPangea"/>
              <a:ea typeface="IberPangea"/>
              <a:cs typeface="IberPangea"/>
              <a:sym typeface="IberPangea"/>
            </a:endParaRPr>
          </a:p>
          <a:p>
            <a:pPr marL="308197" lvl="1" indent="-154098" algn="l">
              <a:lnSpc>
                <a:spcPts val="1728"/>
              </a:lnSpc>
              <a:buFont typeface="Arial"/>
              <a:buChar char="•"/>
            </a:pPr>
            <a:r>
              <a:rPr lang="en-US" sz="1427" dirty="0">
                <a:solidFill>
                  <a:srgbClr val="3A3734"/>
                </a:solidFill>
                <a:latin typeface="IberPangea"/>
                <a:ea typeface="IberPangea"/>
                <a:cs typeface="IberPangea"/>
                <a:sym typeface="IberPangea"/>
              </a:rPr>
              <a:t>Upgrade ageing infrastructure so the network has capacity to meet future electricity needs</a:t>
            </a:r>
          </a:p>
          <a:p>
            <a:pPr algn="l">
              <a:lnSpc>
                <a:spcPts val="1728"/>
              </a:lnSpc>
            </a:pPr>
            <a:endParaRPr lang="en-US" sz="1427" dirty="0">
              <a:solidFill>
                <a:srgbClr val="3A3734"/>
              </a:solidFill>
              <a:latin typeface="IberPangea"/>
              <a:ea typeface="IberPangea"/>
              <a:cs typeface="IberPangea"/>
              <a:sym typeface="IberPangea"/>
            </a:endParaRPr>
          </a:p>
          <a:p>
            <a:pPr marL="308197" lvl="1" indent="-154098" algn="l">
              <a:lnSpc>
                <a:spcPts val="1728"/>
              </a:lnSpc>
              <a:buFont typeface="Arial"/>
              <a:buChar char="•"/>
            </a:pPr>
            <a:r>
              <a:rPr lang="en-US" sz="1427" dirty="0">
                <a:solidFill>
                  <a:srgbClr val="3A3734"/>
                </a:solidFill>
                <a:latin typeface="IberPangea"/>
                <a:ea typeface="IberPangea"/>
                <a:cs typeface="IberPangea"/>
                <a:sym typeface="IberPangea"/>
              </a:rPr>
              <a:t>Improve reliability and resilience for homes and businesses across the area</a:t>
            </a:r>
          </a:p>
          <a:p>
            <a:pPr algn="l">
              <a:lnSpc>
                <a:spcPts val="1728"/>
              </a:lnSpc>
            </a:pPr>
            <a:endParaRPr lang="en-US" sz="1427" dirty="0">
              <a:solidFill>
                <a:srgbClr val="3A3734"/>
              </a:solidFill>
              <a:latin typeface="IberPangea"/>
              <a:ea typeface="IberPangea"/>
              <a:cs typeface="IberPangea"/>
              <a:sym typeface="IberPangea"/>
            </a:endParaRPr>
          </a:p>
          <a:p>
            <a:pPr marL="308197" lvl="1" indent="-154098" algn="l">
              <a:lnSpc>
                <a:spcPts val="1728"/>
              </a:lnSpc>
              <a:buFont typeface="Arial"/>
              <a:buChar char="•"/>
            </a:pPr>
            <a:r>
              <a:rPr lang="en-US" sz="1427" dirty="0">
                <a:solidFill>
                  <a:srgbClr val="3A3734"/>
                </a:solidFill>
                <a:latin typeface="IberPangea"/>
                <a:ea typeface="IberPangea"/>
                <a:cs typeface="IberPangea"/>
                <a:sym typeface="IberPangea"/>
              </a:rPr>
              <a:t>Prevent the network overloading, as estimated to happen in 2028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CEBE1"/>
        </a:solidFill>
        <a:effectLst/>
      </p:bgPr>
    </p:bg>
    <p:spTree>
      <p:nvGrpSpPr>
        <p:cNvPr id="1" name=""/>
        <p:cNvGrpSpPr/>
        <p:nvPr/>
      </p:nvGrpSpPr>
      <p:grpSpPr>
        <a:xfrm>
          <a:off x="0" y="0"/>
          <a:ext cx="0" cy="0"/>
          <a:chOff x="0" y="0"/>
          <a:chExt cx="0" cy="0"/>
        </a:xfrm>
      </p:grpSpPr>
      <p:sp>
        <p:nvSpPr>
          <p:cNvPr id="2" name="Freeform 2"/>
          <p:cNvSpPr/>
          <p:nvPr/>
        </p:nvSpPr>
        <p:spPr>
          <a:xfrm>
            <a:off x="10537822" y="231772"/>
            <a:ext cx="1308097" cy="488956"/>
          </a:xfrm>
          <a:custGeom>
            <a:avLst/>
            <a:gdLst/>
            <a:ahLst/>
            <a:cxnLst/>
            <a:rect l="l" t="t" r="r" b="b"/>
            <a:pathLst>
              <a:path w="1308097" h="488956">
                <a:moveTo>
                  <a:pt x="0" y="0"/>
                </a:moveTo>
                <a:lnTo>
                  <a:pt x="1308097" y="0"/>
                </a:lnTo>
                <a:lnTo>
                  <a:pt x="1308097" y="488956"/>
                </a:lnTo>
                <a:lnTo>
                  <a:pt x="0" y="48895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a:off x="6097776" y="1214414"/>
            <a:ext cx="5408424" cy="4296336"/>
          </a:xfrm>
          <a:custGeom>
            <a:avLst/>
            <a:gdLst/>
            <a:ahLst/>
            <a:cxnLst/>
            <a:rect l="l" t="t" r="r" b="b"/>
            <a:pathLst>
              <a:path w="5408424" h="4296336">
                <a:moveTo>
                  <a:pt x="0" y="0"/>
                </a:moveTo>
                <a:lnTo>
                  <a:pt x="5408424" y="0"/>
                </a:lnTo>
                <a:lnTo>
                  <a:pt x="5408424" y="4296336"/>
                </a:lnTo>
                <a:lnTo>
                  <a:pt x="0" y="4296336"/>
                </a:lnTo>
                <a:lnTo>
                  <a:pt x="0" y="0"/>
                </a:lnTo>
                <a:close/>
              </a:path>
            </a:pathLst>
          </a:custGeom>
          <a:blipFill>
            <a:blip r:embed="rId3"/>
            <a:stretch>
              <a:fillRect/>
            </a:stretch>
          </a:blipFill>
        </p:spPr>
        <p:txBody>
          <a:bodyPr/>
          <a:lstStyle/>
          <a:p>
            <a:endParaRPr lang="en-GB"/>
          </a:p>
        </p:txBody>
      </p:sp>
      <p:sp>
        <p:nvSpPr>
          <p:cNvPr id="4" name="TextBox 4"/>
          <p:cNvSpPr txBox="1"/>
          <p:nvPr/>
        </p:nvSpPr>
        <p:spPr>
          <a:xfrm>
            <a:off x="11736067" y="6420593"/>
            <a:ext cx="63103" cy="167640"/>
          </a:xfrm>
          <a:prstGeom prst="rect">
            <a:avLst/>
          </a:prstGeom>
        </p:spPr>
        <p:txBody>
          <a:bodyPr lIns="0" tIns="0" rIns="0" bIns="0" rtlCol="0" anchor="t">
            <a:spAutoFit/>
          </a:bodyPr>
          <a:lstStyle/>
          <a:p>
            <a:pPr algn="l">
              <a:lnSpc>
                <a:spcPts val="1260"/>
              </a:lnSpc>
            </a:pPr>
            <a:r>
              <a:rPr lang="en-US" sz="900">
                <a:solidFill>
                  <a:srgbClr val="008C38"/>
                </a:solidFill>
                <a:latin typeface="IberPangea"/>
                <a:ea typeface="IberPangea"/>
                <a:cs typeface="IberPangea"/>
                <a:sym typeface="IberPangea"/>
              </a:rPr>
              <a:t>4</a:t>
            </a:r>
          </a:p>
        </p:txBody>
      </p:sp>
      <p:sp>
        <p:nvSpPr>
          <p:cNvPr id="5" name="TextBox 5"/>
          <p:cNvSpPr txBox="1"/>
          <p:nvPr/>
        </p:nvSpPr>
        <p:spPr>
          <a:xfrm>
            <a:off x="547372" y="664664"/>
            <a:ext cx="5015227" cy="284245"/>
          </a:xfrm>
          <a:prstGeom prst="rect">
            <a:avLst/>
          </a:prstGeom>
        </p:spPr>
        <p:txBody>
          <a:bodyPr wrap="square" lIns="0" tIns="0" rIns="0" bIns="0" rtlCol="0" anchor="t">
            <a:spAutoFit/>
          </a:bodyPr>
          <a:lstStyle/>
          <a:p>
            <a:pPr algn="l">
              <a:lnSpc>
                <a:spcPts val="1802"/>
              </a:lnSpc>
            </a:pPr>
            <a:r>
              <a:rPr lang="en-US" sz="3605" dirty="0">
                <a:solidFill>
                  <a:srgbClr val="00402A"/>
                </a:solidFill>
                <a:latin typeface="IberPangea"/>
                <a:ea typeface="IberPangea"/>
                <a:cs typeface="IberPangea"/>
                <a:sym typeface="IberPangea"/>
              </a:rPr>
              <a:t>What needs to be done</a:t>
            </a:r>
          </a:p>
        </p:txBody>
      </p:sp>
      <p:sp>
        <p:nvSpPr>
          <p:cNvPr id="6" name="TextBox 6"/>
          <p:cNvSpPr txBox="1"/>
          <p:nvPr/>
        </p:nvSpPr>
        <p:spPr>
          <a:xfrm>
            <a:off x="690048" y="1056056"/>
            <a:ext cx="37058" cy="421545"/>
          </a:xfrm>
          <a:prstGeom prst="rect">
            <a:avLst/>
          </a:prstGeom>
        </p:spPr>
        <p:txBody>
          <a:bodyPr lIns="0" tIns="0" rIns="0" bIns="0" rtlCol="0" anchor="t">
            <a:spAutoFit/>
          </a:bodyPr>
          <a:lstStyle/>
          <a:p>
            <a:pPr algn="l">
              <a:lnSpc>
                <a:spcPts val="3568"/>
              </a:lnSpc>
            </a:pPr>
            <a:r>
              <a:rPr lang="en-US" sz="1427">
                <a:solidFill>
                  <a:srgbClr val="00A343"/>
                </a:solidFill>
                <a:latin typeface="IberPangea"/>
                <a:ea typeface="IberPangea"/>
                <a:cs typeface="IberPangea"/>
                <a:sym typeface="IberPangea"/>
              </a:rPr>
              <a:t> </a:t>
            </a:r>
          </a:p>
        </p:txBody>
      </p:sp>
      <p:grpSp>
        <p:nvGrpSpPr>
          <p:cNvPr id="7" name="Group 7"/>
          <p:cNvGrpSpPr/>
          <p:nvPr/>
        </p:nvGrpSpPr>
        <p:grpSpPr>
          <a:xfrm>
            <a:off x="547373" y="1827602"/>
            <a:ext cx="4935958" cy="4115998"/>
            <a:chOff x="0" y="0"/>
            <a:chExt cx="1950008" cy="1465993"/>
          </a:xfrm>
        </p:grpSpPr>
        <p:sp>
          <p:nvSpPr>
            <p:cNvPr id="8" name="Freeform 8"/>
            <p:cNvSpPr/>
            <p:nvPr/>
          </p:nvSpPr>
          <p:spPr>
            <a:xfrm>
              <a:off x="0" y="0"/>
              <a:ext cx="1950008" cy="1465993"/>
            </a:xfrm>
            <a:custGeom>
              <a:avLst/>
              <a:gdLst/>
              <a:ahLst/>
              <a:cxnLst/>
              <a:rect l="l" t="t" r="r" b="b"/>
              <a:pathLst>
                <a:path w="1950008" h="1465993">
                  <a:moveTo>
                    <a:pt x="17253" y="0"/>
                  </a:moveTo>
                  <a:lnTo>
                    <a:pt x="1932755" y="0"/>
                  </a:lnTo>
                  <a:cubicBezTo>
                    <a:pt x="1942283" y="0"/>
                    <a:pt x="1950008" y="7725"/>
                    <a:pt x="1950008" y="17253"/>
                  </a:cubicBezTo>
                  <a:lnTo>
                    <a:pt x="1950008" y="1448740"/>
                  </a:lnTo>
                  <a:cubicBezTo>
                    <a:pt x="1950008" y="1458268"/>
                    <a:pt x="1942283" y="1465993"/>
                    <a:pt x="1932755" y="1465993"/>
                  </a:cubicBezTo>
                  <a:lnTo>
                    <a:pt x="17253" y="1465993"/>
                  </a:lnTo>
                  <a:cubicBezTo>
                    <a:pt x="7725" y="1465993"/>
                    <a:pt x="0" y="1458268"/>
                    <a:pt x="0" y="1448740"/>
                  </a:cubicBezTo>
                  <a:lnTo>
                    <a:pt x="0" y="17253"/>
                  </a:lnTo>
                  <a:cubicBezTo>
                    <a:pt x="0" y="7725"/>
                    <a:pt x="7725" y="0"/>
                    <a:pt x="17253" y="0"/>
                  </a:cubicBezTo>
                  <a:close/>
                </a:path>
              </a:pathLst>
            </a:custGeom>
            <a:solidFill>
              <a:srgbClr val="00402A"/>
            </a:solidFill>
          </p:spPr>
          <p:txBody>
            <a:bodyPr/>
            <a:lstStyle/>
            <a:p>
              <a:endParaRPr lang="en-GB"/>
            </a:p>
          </p:txBody>
        </p:sp>
        <p:sp>
          <p:nvSpPr>
            <p:cNvPr id="9" name="TextBox 9"/>
            <p:cNvSpPr txBox="1"/>
            <p:nvPr/>
          </p:nvSpPr>
          <p:spPr>
            <a:xfrm>
              <a:off x="0" y="-38100"/>
              <a:ext cx="1950008" cy="1504093"/>
            </a:xfrm>
            <a:prstGeom prst="rect">
              <a:avLst/>
            </a:prstGeom>
          </p:spPr>
          <p:txBody>
            <a:bodyPr lIns="50800" tIns="50800" rIns="50800" bIns="50800" rtlCol="0" anchor="ctr"/>
            <a:lstStyle/>
            <a:p>
              <a:pPr algn="ctr">
                <a:lnSpc>
                  <a:spcPts val="1727"/>
                </a:lnSpc>
              </a:pPr>
              <a:endParaRPr/>
            </a:p>
          </p:txBody>
        </p:sp>
      </p:grpSp>
      <p:sp>
        <p:nvSpPr>
          <p:cNvPr id="10" name="TextBox 10"/>
          <p:cNvSpPr txBox="1"/>
          <p:nvPr/>
        </p:nvSpPr>
        <p:spPr>
          <a:xfrm>
            <a:off x="547373" y="1237031"/>
            <a:ext cx="4404516" cy="452207"/>
          </a:xfrm>
          <a:prstGeom prst="rect">
            <a:avLst/>
          </a:prstGeom>
        </p:spPr>
        <p:txBody>
          <a:bodyPr lIns="0" tIns="0" rIns="0" bIns="0" rtlCol="0" anchor="t">
            <a:spAutoFit/>
          </a:bodyPr>
          <a:lstStyle/>
          <a:p>
            <a:pPr algn="l">
              <a:lnSpc>
                <a:spcPts val="1677"/>
              </a:lnSpc>
            </a:pPr>
            <a:r>
              <a:rPr lang="en-US" sz="1427">
                <a:solidFill>
                  <a:srgbClr val="00A343"/>
                </a:solidFill>
                <a:latin typeface="IberPangea"/>
                <a:ea typeface="IberPangea"/>
                <a:cs typeface="IberPangea"/>
                <a:sym typeface="IberPangea"/>
              </a:rPr>
              <a:t>We need to install new underground electricity cables through Barmouth town centre to reinforce the network.</a:t>
            </a:r>
          </a:p>
        </p:txBody>
      </p:sp>
      <p:sp>
        <p:nvSpPr>
          <p:cNvPr id="11" name="TextBox 11"/>
          <p:cNvSpPr txBox="1"/>
          <p:nvPr/>
        </p:nvSpPr>
        <p:spPr>
          <a:xfrm>
            <a:off x="901664" y="2363852"/>
            <a:ext cx="4253825" cy="3174544"/>
          </a:xfrm>
          <a:prstGeom prst="rect">
            <a:avLst/>
          </a:prstGeom>
        </p:spPr>
        <p:txBody>
          <a:bodyPr lIns="0" tIns="0" rIns="0" bIns="0" rtlCol="0" anchor="t">
            <a:spAutoFit/>
          </a:bodyPr>
          <a:lstStyle/>
          <a:p>
            <a:pPr algn="just">
              <a:lnSpc>
                <a:spcPts val="1677"/>
              </a:lnSpc>
            </a:pPr>
            <a:r>
              <a:rPr lang="en-US" sz="1427" dirty="0">
                <a:solidFill>
                  <a:srgbClr val="FFFFFF"/>
                </a:solidFill>
                <a:latin typeface="IberPangea"/>
                <a:ea typeface="IberPangea"/>
                <a:cs typeface="IberPangea"/>
                <a:sym typeface="IberPangea"/>
              </a:rPr>
              <a:t>Duct installation</a:t>
            </a:r>
          </a:p>
          <a:p>
            <a:pPr algn="just">
              <a:lnSpc>
                <a:spcPts val="1677"/>
              </a:lnSpc>
            </a:pPr>
            <a:r>
              <a:rPr lang="en-US" sz="1427" dirty="0">
                <a:solidFill>
                  <a:srgbClr val="FFFFFF"/>
                </a:solidFill>
                <a:latin typeface="IberPangea"/>
                <a:ea typeface="IberPangea"/>
                <a:cs typeface="IberPangea"/>
                <a:sym typeface="IberPangea"/>
              </a:rPr>
              <a:t>The main construction phase, involving excavation works to install underground ducts (protective pipes) for the new cables to run through. </a:t>
            </a:r>
          </a:p>
          <a:p>
            <a:pPr algn="just">
              <a:lnSpc>
                <a:spcPts val="1677"/>
              </a:lnSpc>
            </a:pPr>
            <a:endParaRPr lang="en-US" sz="1427" dirty="0">
              <a:solidFill>
                <a:srgbClr val="FFFFFF"/>
              </a:solidFill>
              <a:latin typeface="IberPangea"/>
              <a:ea typeface="IberPangea"/>
              <a:cs typeface="IberPangea"/>
              <a:sym typeface="IberPangea"/>
            </a:endParaRPr>
          </a:p>
          <a:p>
            <a:pPr algn="just">
              <a:lnSpc>
                <a:spcPts val="1677"/>
              </a:lnSpc>
            </a:pPr>
            <a:r>
              <a:rPr lang="en-US" sz="1427" dirty="0">
                <a:solidFill>
                  <a:srgbClr val="FFFFFF"/>
                </a:solidFill>
                <a:latin typeface="IberPangea"/>
                <a:ea typeface="IberPangea"/>
                <a:cs typeface="IberPangea"/>
                <a:sym typeface="IberPangea"/>
              </a:rPr>
              <a:t>Cable installation</a:t>
            </a:r>
          </a:p>
          <a:p>
            <a:pPr algn="just">
              <a:lnSpc>
                <a:spcPts val="1677"/>
              </a:lnSpc>
            </a:pPr>
            <a:r>
              <a:rPr lang="en-US" sz="1427" dirty="0">
                <a:solidFill>
                  <a:srgbClr val="FFFFFF"/>
                </a:solidFill>
                <a:latin typeface="IberPangea"/>
                <a:ea typeface="IberPangea"/>
                <a:cs typeface="IberPangea"/>
                <a:sym typeface="IberPangea"/>
              </a:rPr>
              <a:t>Once the ducts are in place, the new cables are pulled through and connected at specialist access points known as joint bays.</a:t>
            </a:r>
          </a:p>
          <a:p>
            <a:pPr algn="just">
              <a:lnSpc>
                <a:spcPts val="1677"/>
              </a:lnSpc>
            </a:pPr>
            <a:endParaRPr lang="en-US" sz="1427" dirty="0">
              <a:solidFill>
                <a:srgbClr val="FFFFFF"/>
              </a:solidFill>
              <a:latin typeface="IberPangea"/>
              <a:ea typeface="IberPangea"/>
              <a:cs typeface="IberPangea"/>
              <a:sym typeface="IberPangea"/>
            </a:endParaRPr>
          </a:p>
          <a:p>
            <a:pPr algn="just">
              <a:lnSpc>
                <a:spcPts val="1677"/>
              </a:lnSpc>
            </a:pPr>
            <a:r>
              <a:rPr lang="en-US" sz="1427" dirty="0">
                <a:solidFill>
                  <a:srgbClr val="FFFFFF"/>
                </a:solidFill>
                <a:latin typeface="IberPangea"/>
                <a:ea typeface="IberPangea"/>
                <a:cs typeface="IberPangea"/>
                <a:sym typeface="IberPangea"/>
              </a:rPr>
              <a:t>Reinstatement</a:t>
            </a:r>
          </a:p>
          <a:p>
            <a:pPr algn="just">
              <a:lnSpc>
                <a:spcPts val="1677"/>
              </a:lnSpc>
            </a:pPr>
            <a:r>
              <a:rPr lang="en-US" sz="1427" dirty="0">
                <a:solidFill>
                  <a:srgbClr val="FFFFFF"/>
                </a:solidFill>
                <a:latin typeface="IberPangea"/>
                <a:ea typeface="IberPangea"/>
                <a:cs typeface="IberPangea"/>
                <a:sym typeface="IberPangea"/>
              </a:rPr>
              <a:t>Once each section of work is complete, roads, footpaths and surrounding areas are returned to their </a:t>
            </a:r>
            <a:r>
              <a:rPr lang="en-US" sz="1427" dirty="0" err="1">
                <a:solidFill>
                  <a:srgbClr val="FFFFFF"/>
                </a:solidFill>
                <a:latin typeface="IberPangea"/>
                <a:ea typeface="IberPangea"/>
                <a:cs typeface="IberPangea"/>
                <a:sym typeface="IberPangea"/>
              </a:rPr>
              <a:t>orginal</a:t>
            </a:r>
            <a:r>
              <a:rPr lang="en-US" sz="1427" dirty="0">
                <a:solidFill>
                  <a:srgbClr val="FFFFFF"/>
                </a:solidFill>
                <a:latin typeface="IberPangea"/>
                <a:ea typeface="IberPangea"/>
                <a:cs typeface="IberPangea"/>
                <a:sym typeface="IberPangea"/>
              </a:rPr>
              <a:t> condition</a:t>
            </a:r>
          </a:p>
          <a:p>
            <a:pPr algn="just">
              <a:lnSpc>
                <a:spcPts val="1702"/>
              </a:lnSpc>
            </a:pPr>
            <a:endParaRPr lang="en-US" sz="1427" dirty="0">
              <a:solidFill>
                <a:srgbClr val="FFFFFF"/>
              </a:solidFill>
              <a:latin typeface="IberPangea"/>
              <a:ea typeface="IberPangea"/>
              <a:cs typeface="IberPangea"/>
              <a:sym typeface="IberPangea"/>
            </a:endParaRPr>
          </a:p>
        </p:txBody>
      </p:sp>
      <p:sp>
        <p:nvSpPr>
          <p:cNvPr id="12" name="TextBox 12"/>
          <p:cNvSpPr txBox="1"/>
          <p:nvPr/>
        </p:nvSpPr>
        <p:spPr>
          <a:xfrm>
            <a:off x="727106" y="1862625"/>
            <a:ext cx="2778094" cy="331822"/>
          </a:xfrm>
          <a:prstGeom prst="rect">
            <a:avLst/>
          </a:prstGeom>
        </p:spPr>
        <p:txBody>
          <a:bodyPr wrap="square" lIns="0" tIns="0" rIns="0" bIns="0" rtlCol="0" anchor="t">
            <a:spAutoFit/>
          </a:bodyPr>
          <a:lstStyle/>
          <a:p>
            <a:pPr algn="l">
              <a:lnSpc>
                <a:spcPts val="2838"/>
              </a:lnSpc>
            </a:pPr>
            <a:r>
              <a:rPr lang="en-US" sz="2027" dirty="0">
                <a:solidFill>
                  <a:srgbClr val="5BD38C"/>
                </a:solidFill>
                <a:latin typeface="IberPangea"/>
                <a:ea typeface="IberPangea"/>
                <a:cs typeface="IberPangea"/>
                <a:sym typeface="IberPangea"/>
              </a:rPr>
              <a:t>The process:</a:t>
            </a:r>
          </a:p>
        </p:txBody>
      </p:sp>
      <p:grpSp>
        <p:nvGrpSpPr>
          <p:cNvPr id="13" name="Group 13"/>
          <p:cNvGrpSpPr/>
          <p:nvPr/>
        </p:nvGrpSpPr>
        <p:grpSpPr>
          <a:xfrm>
            <a:off x="6532245" y="4989195"/>
            <a:ext cx="833438" cy="468630"/>
            <a:chOff x="0" y="0"/>
            <a:chExt cx="1111250" cy="624840"/>
          </a:xfrm>
        </p:grpSpPr>
        <p:sp>
          <p:nvSpPr>
            <p:cNvPr id="14" name="Freeform 14"/>
            <p:cNvSpPr/>
            <p:nvPr/>
          </p:nvSpPr>
          <p:spPr>
            <a:xfrm>
              <a:off x="50800" y="50462"/>
              <a:ext cx="1011169" cy="523802"/>
            </a:xfrm>
            <a:custGeom>
              <a:avLst/>
              <a:gdLst/>
              <a:ahLst/>
              <a:cxnLst/>
              <a:rect l="l" t="t" r="r" b="b"/>
              <a:pathLst>
                <a:path w="1011169" h="523802">
                  <a:moveTo>
                    <a:pt x="0" y="104478"/>
                  </a:moveTo>
                  <a:cubicBezTo>
                    <a:pt x="1270" y="94318"/>
                    <a:pt x="2540" y="91778"/>
                    <a:pt x="3810" y="89238"/>
                  </a:cubicBezTo>
                  <a:cubicBezTo>
                    <a:pt x="5080" y="86698"/>
                    <a:pt x="6350" y="84158"/>
                    <a:pt x="7620" y="82888"/>
                  </a:cubicBezTo>
                  <a:cubicBezTo>
                    <a:pt x="10160" y="80348"/>
                    <a:pt x="11430" y="79078"/>
                    <a:pt x="13970" y="76538"/>
                  </a:cubicBezTo>
                  <a:cubicBezTo>
                    <a:pt x="15240" y="75268"/>
                    <a:pt x="16510" y="75268"/>
                    <a:pt x="20320" y="72728"/>
                  </a:cubicBezTo>
                  <a:cubicBezTo>
                    <a:pt x="34290" y="66378"/>
                    <a:pt x="85090" y="40978"/>
                    <a:pt x="121920" y="30818"/>
                  </a:cubicBezTo>
                  <a:cubicBezTo>
                    <a:pt x="163830" y="19388"/>
                    <a:pt x="217170" y="15578"/>
                    <a:pt x="260350" y="10498"/>
                  </a:cubicBezTo>
                  <a:cubicBezTo>
                    <a:pt x="298450" y="6688"/>
                    <a:pt x="335280" y="5418"/>
                    <a:pt x="369570" y="4148"/>
                  </a:cubicBezTo>
                  <a:cubicBezTo>
                    <a:pt x="398780" y="1608"/>
                    <a:pt x="424180" y="-932"/>
                    <a:pt x="453390" y="338"/>
                  </a:cubicBezTo>
                  <a:cubicBezTo>
                    <a:pt x="482600" y="1608"/>
                    <a:pt x="515620" y="7958"/>
                    <a:pt x="543560" y="11768"/>
                  </a:cubicBezTo>
                  <a:cubicBezTo>
                    <a:pt x="567690" y="15578"/>
                    <a:pt x="590550" y="18118"/>
                    <a:pt x="612140" y="23198"/>
                  </a:cubicBezTo>
                  <a:cubicBezTo>
                    <a:pt x="632460" y="28278"/>
                    <a:pt x="651510" y="35898"/>
                    <a:pt x="670560" y="40978"/>
                  </a:cubicBezTo>
                  <a:cubicBezTo>
                    <a:pt x="688340" y="44788"/>
                    <a:pt x="715010" y="51138"/>
                    <a:pt x="722630" y="53678"/>
                  </a:cubicBezTo>
                  <a:cubicBezTo>
                    <a:pt x="725170" y="53678"/>
                    <a:pt x="725170" y="54948"/>
                    <a:pt x="726440" y="54948"/>
                  </a:cubicBezTo>
                  <a:cubicBezTo>
                    <a:pt x="728980" y="53678"/>
                    <a:pt x="731520" y="38438"/>
                    <a:pt x="739140" y="34628"/>
                  </a:cubicBezTo>
                  <a:cubicBezTo>
                    <a:pt x="748030" y="29548"/>
                    <a:pt x="768350" y="28278"/>
                    <a:pt x="781050" y="32088"/>
                  </a:cubicBezTo>
                  <a:cubicBezTo>
                    <a:pt x="792480" y="35898"/>
                    <a:pt x="803910" y="48598"/>
                    <a:pt x="810260" y="58758"/>
                  </a:cubicBezTo>
                  <a:cubicBezTo>
                    <a:pt x="816610" y="66378"/>
                    <a:pt x="814070" y="84158"/>
                    <a:pt x="820420" y="86698"/>
                  </a:cubicBezTo>
                  <a:cubicBezTo>
                    <a:pt x="826770" y="89238"/>
                    <a:pt x="839470" y="68918"/>
                    <a:pt x="849630" y="71458"/>
                  </a:cubicBezTo>
                  <a:cubicBezTo>
                    <a:pt x="864870" y="72728"/>
                    <a:pt x="882650" y="108288"/>
                    <a:pt x="899160" y="122258"/>
                  </a:cubicBezTo>
                  <a:cubicBezTo>
                    <a:pt x="910590" y="132418"/>
                    <a:pt x="927100" y="138768"/>
                    <a:pt x="932180" y="145118"/>
                  </a:cubicBezTo>
                  <a:cubicBezTo>
                    <a:pt x="935990" y="150198"/>
                    <a:pt x="934720" y="152738"/>
                    <a:pt x="937260" y="156548"/>
                  </a:cubicBezTo>
                  <a:cubicBezTo>
                    <a:pt x="942340" y="162898"/>
                    <a:pt x="952500" y="167978"/>
                    <a:pt x="961390" y="176868"/>
                  </a:cubicBezTo>
                  <a:cubicBezTo>
                    <a:pt x="974090" y="189568"/>
                    <a:pt x="996950" y="208618"/>
                    <a:pt x="1004570" y="227668"/>
                  </a:cubicBezTo>
                  <a:cubicBezTo>
                    <a:pt x="1012190" y="245448"/>
                    <a:pt x="1012190" y="269578"/>
                    <a:pt x="1009650" y="289898"/>
                  </a:cubicBezTo>
                  <a:cubicBezTo>
                    <a:pt x="1007110" y="310218"/>
                    <a:pt x="998220" y="330538"/>
                    <a:pt x="990600" y="348318"/>
                  </a:cubicBezTo>
                  <a:cubicBezTo>
                    <a:pt x="982980" y="363558"/>
                    <a:pt x="976630" y="378798"/>
                    <a:pt x="962660" y="390228"/>
                  </a:cubicBezTo>
                  <a:cubicBezTo>
                    <a:pt x="944880" y="404198"/>
                    <a:pt x="897890" y="414358"/>
                    <a:pt x="886460" y="420708"/>
                  </a:cubicBezTo>
                  <a:cubicBezTo>
                    <a:pt x="882650" y="421978"/>
                    <a:pt x="882650" y="424518"/>
                    <a:pt x="880110" y="424518"/>
                  </a:cubicBezTo>
                  <a:cubicBezTo>
                    <a:pt x="872490" y="425788"/>
                    <a:pt x="845820" y="405468"/>
                    <a:pt x="838200" y="411818"/>
                  </a:cubicBezTo>
                  <a:cubicBezTo>
                    <a:pt x="830580" y="416898"/>
                    <a:pt x="842010" y="448648"/>
                    <a:pt x="835660" y="466428"/>
                  </a:cubicBezTo>
                  <a:cubicBezTo>
                    <a:pt x="829310" y="482938"/>
                    <a:pt x="816610" y="504528"/>
                    <a:pt x="801370" y="514688"/>
                  </a:cubicBezTo>
                  <a:cubicBezTo>
                    <a:pt x="788670" y="522308"/>
                    <a:pt x="769620" y="526118"/>
                    <a:pt x="755650" y="522308"/>
                  </a:cubicBezTo>
                  <a:cubicBezTo>
                    <a:pt x="741680" y="519768"/>
                    <a:pt x="728980" y="505798"/>
                    <a:pt x="720090" y="491828"/>
                  </a:cubicBezTo>
                  <a:cubicBezTo>
                    <a:pt x="709930" y="475318"/>
                    <a:pt x="706120" y="448648"/>
                    <a:pt x="704850" y="430868"/>
                  </a:cubicBezTo>
                  <a:cubicBezTo>
                    <a:pt x="702310" y="416898"/>
                    <a:pt x="704850" y="405468"/>
                    <a:pt x="704850" y="391498"/>
                  </a:cubicBezTo>
                  <a:cubicBezTo>
                    <a:pt x="704850" y="376258"/>
                    <a:pt x="711200" y="350858"/>
                    <a:pt x="704850" y="340698"/>
                  </a:cubicBezTo>
                  <a:cubicBezTo>
                    <a:pt x="701040" y="334348"/>
                    <a:pt x="685800" y="331808"/>
                    <a:pt x="683260" y="330538"/>
                  </a:cubicBezTo>
                  <a:cubicBezTo>
                    <a:pt x="681990" y="329268"/>
                    <a:pt x="681990" y="329268"/>
                    <a:pt x="680720" y="329268"/>
                  </a:cubicBezTo>
                  <a:cubicBezTo>
                    <a:pt x="675640" y="327998"/>
                    <a:pt x="655320" y="339428"/>
                    <a:pt x="640080" y="339428"/>
                  </a:cubicBezTo>
                  <a:cubicBezTo>
                    <a:pt x="618490" y="339428"/>
                    <a:pt x="580390" y="331808"/>
                    <a:pt x="562610" y="320378"/>
                  </a:cubicBezTo>
                  <a:cubicBezTo>
                    <a:pt x="549910" y="311488"/>
                    <a:pt x="549910" y="296248"/>
                    <a:pt x="538480" y="284818"/>
                  </a:cubicBezTo>
                  <a:cubicBezTo>
                    <a:pt x="525780" y="272118"/>
                    <a:pt x="502920" y="261958"/>
                    <a:pt x="488950" y="250528"/>
                  </a:cubicBezTo>
                  <a:cubicBezTo>
                    <a:pt x="477520" y="240368"/>
                    <a:pt x="469900" y="234018"/>
                    <a:pt x="461010" y="223858"/>
                  </a:cubicBezTo>
                  <a:cubicBezTo>
                    <a:pt x="449580" y="209888"/>
                    <a:pt x="434340" y="192108"/>
                    <a:pt x="429260" y="174328"/>
                  </a:cubicBezTo>
                  <a:cubicBezTo>
                    <a:pt x="424180" y="159088"/>
                    <a:pt x="421640" y="137498"/>
                    <a:pt x="427990" y="124798"/>
                  </a:cubicBezTo>
                  <a:cubicBezTo>
                    <a:pt x="434340" y="112098"/>
                    <a:pt x="452120" y="100668"/>
                    <a:pt x="466090" y="96858"/>
                  </a:cubicBezTo>
                  <a:cubicBezTo>
                    <a:pt x="478790" y="94318"/>
                    <a:pt x="491490" y="100668"/>
                    <a:pt x="505460" y="104478"/>
                  </a:cubicBezTo>
                  <a:cubicBezTo>
                    <a:pt x="519430" y="109558"/>
                    <a:pt x="534670" y="118448"/>
                    <a:pt x="548640" y="126068"/>
                  </a:cubicBezTo>
                  <a:cubicBezTo>
                    <a:pt x="562610" y="132418"/>
                    <a:pt x="579120" y="140038"/>
                    <a:pt x="590550" y="148928"/>
                  </a:cubicBezTo>
                  <a:cubicBezTo>
                    <a:pt x="601980" y="156548"/>
                    <a:pt x="609600" y="164168"/>
                    <a:pt x="621030" y="175598"/>
                  </a:cubicBezTo>
                  <a:cubicBezTo>
                    <a:pt x="636270" y="190838"/>
                    <a:pt x="661670" y="221318"/>
                    <a:pt x="674370" y="232748"/>
                  </a:cubicBezTo>
                  <a:cubicBezTo>
                    <a:pt x="681990" y="240368"/>
                    <a:pt x="684530" y="246718"/>
                    <a:pt x="692150" y="247988"/>
                  </a:cubicBezTo>
                  <a:cubicBezTo>
                    <a:pt x="702310" y="249258"/>
                    <a:pt x="722630" y="239098"/>
                    <a:pt x="728980" y="232748"/>
                  </a:cubicBezTo>
                  <a:cubicBezTo>
                    <a:pt x="734060" y="227668"/>
                    <a:pt x="735330" y="220048"/>
                    <a:pt x="735330" y="216238"/>
                  </a:cubicBezTo>
                  <a:cubicBezTo>
                    <a:pt x="735330" y="214968"/>
                    <a:pt x="734060" y="214968"/>
                    <a:pt x="734060" y="212428"/>
                  </a:cubicBezTo>
                  <a:cubicBezTo>
                    <a:pt x="730250" y="203538"/>
                    <a:pt x="707390" y="154008"/>
                    <a:pt x="703580" y="134958"/>
                  </a:cubicBezTo>
                  <a:cubicBezTo>
                    <a:pt x="702310" y="126068"/>
                    <a:pt x="708660" y="118448"/>
                    <a:pt x="704850" y="113368"/>
                  </a:cubicBezTo>
                  <a:cubicBezTo>
                    <a:pt x="698500" y="104478"/>
                    <a:pt x="669290" y="104478"/>
                    <a:pt x="651510" y="99398"/>
                  </a:cubicBezTo>
                  <a:cubicBezTo>
                    <a:pt x="635000" y="94318"/>
                    <a:pt x="619760" y="86698"/>
                    <a:pt x="601980" y="81618"/>
                  </a:cubicBezTo>
                  <a:cubicBezTo>
                    <a:pt x="581660" y="76538"/>
                    <a:pt x="558800" y="73998"/>
                    <a:pt x="535940" y="70188"/>
                  </a:cubicBezTo>
                  <a:cubicBezTo>
                    <a:pt x="510540" y="66378"/>
                    <a:pt x="482600" y="61298"/>
                    <a:pt x="455930" y="60028"/>
                  </a:cubicBezTo>
                  <a:cubicBezTo>
                    <a:pt x="427990" y="60028"/>
                    <a:pt x="402590" y="62568"/>
                    <a:pt x="373380" y="63838"/>
                  </a:cubicBezTo>
                  <a:cubicBezTo>
                    <a:pt x="341630" y="66378"/>
                    <a:pt x="306070" y="68918"/>
                    <a:pt x="269240" y="72728"/>
                  </a:cubicBezTo>
                  <a:cubicBezTo>
                    <a:pt x="229870" y="76538"/>
                    <a:pt x="185420" y="79078"/>
                    <a:pt x="147320" y="89238"/>
                  </a:cubicBezTo>
                  <a:cubicBezTo>
                    <a:pt x="111760" y="99398"/>
                    <a:pt x="60960" y="128608"/>
                    <a:pt x="46990" y="133688"/>
                  </a:cubicBezTo>
                  <a:cubicBezTo>
                    <a:pt x="43180" y="136228"/>
                    <a:pt x="41910" y="136228"/>
                    <a:pt x="39370" y="136228"/>
                  </a:cubicBezTo>
                  <a:cubicBezTo>
                    <a:pt x="36830" y="137498"/>
                    <a:pt x="34290" y="137498"/>
                    <a:pt x="31750" y="136228"/>
                  </a:cubicBezTo>
                  <a:cubicBezTo>
                    <a:pt x="29210" y="136228"/>
                    <a:pt x="25400" y="136228"/>
                    <a:pt x="22860" y="134958"/>
                  </a:cubicBezTo>
                  <a:cubicBezTo>
                    <a:pt x="20320" y="134958"/>
                    <a:pt x="17780" y="133688"/>
                    <a:pt x="16510" y="131148"/>
                  </a:cubicBezTo>
                  <a:cubicBezTo>
                    <a:pt x="13970" y="129878"/>
                    <a:pt x="11430" y="128608"/>
                    <a:pt x="10160" y="127338"/>
                  </a:cubicBezTo>
                  <a:cubicBezTo>
                    <a:pt x="7620" y="124798"/>
                    <a:pt x="6350" y="122258"/>
                    <a:pt x="5080" y="119718"/>
                  </a:cubicBezTo>
                  <a:cubicBezTo>
                    <a:pt x="3810" y="118448"/>
                    <a:pt x="2540" y="115908"/>
                    <a:pt x="1270" y="113368"/>
                  </a:cubicBezTo>
                  <a:cubicBezTo>
                    <a:pt x="1270" y="110828"/>
                    <a:pt x="0" y="104478"/>
                    <a:pt x="0" y="104478"/>
                  </a:cubicBezTo>
                  <a:moveTo>
                    <a:pt x="853440" y="223858"/>
                  </a:moveTo>
                  <a:cubicBezTo>
                    <a:pt x="858520" y="275928"/>
                    <a:pt x="862330" y="301328"/>
                    <a:pt x="863600" y="303868"/>
                  </a:cubicBezTo>
                  <a:cubicBezTo>
                    <a:pt x="864870" y="303868"/>
                    <a:pt x="868680" y="306408"/>
                    <a:pt x="871220" y="305138"/>
                  </a:cubicBezTo>
                  <a:cubicBezTo>
                    <a:pt x="875030" y="302598"/>
                    <a:pt x="873760" y="277198"/>
                    <a:pt x="875030" y="263228"/>
                  </a:cubicBezTo>
                  <a:cubicBezTo>
                    <a:pt x="876300" y="247988"/>
                    <a:pt x="881380" y="230208"/>
                    <a:pt x="877570" y="218778"/>
                  </a:cubicBezTo>
                  <a:cubicBezTo>
                    <a:pt x="873760" y="208618"/>
                    <a:pt x="861060" y="194648"/>
                    <a:pt x="858520" y="194648"/>
                  </a:cubicBezTo>
                  <a:cubicBezTo>
                    <a:pt x="858520" y="194648"/>
                    <a:pt x="858520" y="195918"/>
                    <a:pt x="858520" y="197188"/>
                  </a:cubicBezTo>
                  <a:cubicBezTo>
                    <a:pt x="857250" y="202268"/>
                    <a:pt x="853440" y="223858"/>
                    <a:pt x="853440" y="223858"/>
                  </a:cubicBezTo>
                </a:path>
              </a:pathLst>
            </a:custGeom>
            <a:solidFill>
              <a:srgbClr val="FFFFFF"/>
            </a:solidFill>
            <a:ln cap="sq">
              <a:noFill/>
              <a:prstDash val="solid"/>
              <a:miter/>
            </a:ln>
          </p:spPr>
          <p:txBody>
            <a:bodyPr/>
            <a:lstStyle/>
            <a:p>
              <a:endParaRPr lang="en-GB"/>
            </a:p>
          </p:txBody>
        </p:sp>
      </p:grpSp>
      <p:grpSp>
        <p:nvGrpSpPr>
          <p:cNvPr id="15" name="Group 15"/>
          <p:cNvGrpSpPr/>
          <p:nvPr/>
        </p:nvGrpSpPr>
        <p:grpSpPr>
          <a:xfrm>
            <a:off x="6064568" y="4908232"/>
            <a:ext cx="1150620" cy="495300"/>
            <a:chOff x="0" y="0"/>
            <a:chExt cx="1534160" cy="660400"/>
          </a:xfrm>
        </p:grpSpPr>
        <p:sp>
          <p:nvSpPr>
            <p:cNvPr id="16" name="Freeform 16"/>
            <p:cNvSpPr/>
            <p:nvPr/>
          </p:nvSpPr>
          <p:spPr>
            <a:xfrm>
              <a:off x="50800" y="48895"/>
              <a:ext cx="1432560" cy="559742"/>
            </a:xfrm>
            <a:custGeom>
              <a:avLst/>
              <a:gdLst/>
              <a:ahLst/>
              <a:cxnLst/>
              <a:rect l="l" t="t" r="r" b="b"/>
              <a:pathLst>
                <a:path w="1432560" h="559742">
                  <a:moveTo>
                    <a:pt x="36830" y="42545"/>
                  </a:moveTo>
                  <a:cubicBezTo>
                    <a:pt x="344170" y="60325"/>
                    <a:pt x="396240" y="48895"/>
                    <a:pt x="497840" y="50165"/>
                  </a:cubicBezTo>
                  <a:cubicBezTo>
                    <a:pt x="701040" y="51435"/>
                    <a:pt x="1329690" y="60325"/>
                    <a:pt x="1408430" y="98425"/>
                  </a:cubicBezTo>
                  <a:cubicBezTo>
                    <a:pt x="1423670" y="104775"/>
                    <a:pt x="1426210" y="112395"/>
                    <a:pt x="1430020" y="121285"/>
                  </a:cubicBezTo>
                  <a:cubicBezTo>
                    <a:pt x="1432560" y="130175"/>
                    <a:pt x="1433830" y="142875"/>
                    <a:pt x="1430020" y="153035"/>
                  </a:cubicBezTo>
                  <a:cubicBezTo>
                    <a:pt x="1423670" y="164465"/>
                    <a:pt x="1403350" y="163195"/>
                    <a:pt x="1388110" y="180975"/>
                  </a:cubicBezTo>
                  <a:cubicBezTo>
                    <a:pt x="1348740" y="226695"/>
                    <a:pt x="1282700" y="442595"/>
                    <a:pt x="1242060" y="480695"/>
                  </a:cubicBezTo>
                  <a:cubicBezTo>
                    <a:pt x="1226820" y="494665"/>
                    <a:pt x="1211580" y="498475"/>
                    <a:pt x="1200150" y="497205"/>
                  </a:cubicBezTo>
                  <a:cubicBezTo>
                    <a:pt x="1189990" y="497205"/>
                    <a:pt x="1181100" y="489585"/>
                    <a:pt x="1176020" y="481965"/>
                  </a:cubicBezTo>
                  <a:cubicBezTo>
                    <a:pt x="1170940" y="474345"/>
                    <a:pt x="1169670" y="467995"/>
                    <a:pt x="1168400" y="454025"/>
                  </a:cubicBezTo>
                  <a:cubicBezTo>
                    <a:pt x="1165860" y="409575"/>
                    <a:pt x="1219200" y="220345"/>
                    <a:pt x="1211580" y="165735"/>
                  </a:cubicBezTo>
                  <a:cubicBezTo>
                    <a:pt x="1207770" y="142875"/>
                    <a:pt x="1202690" y="133985"/>
                    <a:pt x="1189990" y="117475"/>
                  </a:cubicBezTo>
                  <a:cubicBezTo>
                    <a:pt x="1173480" y="97155"/>
                    <a:pt x="1123950" y="78105"/>
                    <a:pt x="1113790" y="57785"/>
                  </a:cubicBezTo>
                  <a:cubicBezTo>
                    <a:pt x="1107440" y="46355"/>
                    <a:pt x="1106170" y="32385"/>
                    <a:pt x="1109980" y="23495"/>
                  </a:cubicBezTo>
                  <a:cubicBezTo>
                    <a:pt x="1112520" y="14605"/>
                    <a:pt x="1120140" y="6985"/>
                    <a:pt x="1127760" y="3175"/>
                  </a:cubicBezTo>
                  <a:cubicBezTo>
                    <a:pt x="1136650" y="-635"/>
                    <a:pt x="1153160" y="-1905"/>
                    <a:pt x="1163320" y="4445"/>
                  </a:cubicBezTo>
                  <a:cubicBezTo>
                    <a:pt x="1176020" y="13335"/>
                    <a:pt x="1181100" y="42545"/>
                    <a:pt x="1187450" y="69215"/>
                  </a:cubicBezTo>
                  <a:cubicBezTo>
                    <a:pt x="1197610" y="108585"/>
                    <a:pt x="1193800" y="164465"/>
                    <a:pt x="1206500" y="220345"/>
                  </a:cubicBezTo>
                  <a:cubicBezTo>
                    <a:pt x="1221740" y="292735"/>
                    <a:pt x="1273810" y="421005"/>
                    <a:pt x="1280160" y="466725"/>
                  </a:cubicBezTo>
                  <a:cubicBezTo>
                    <a:pt x="1282700" y="483235"/>
                    <a:pt x="1285240" y="492125"/>
                    <a:pt x="1280160" y="501015"/>
                  </a:cubicBezTo>
                  <a:cubicBezTo>
                    <a:pt x="1276350" y="511175"/>
                    <a:pt x="1264920" y="520065"/>
                    <a:pt x="1256030" y="522605"/>
                  </a:cubicBezTo>
                  <a:cubicBezTo>
                    <a:pt x="1247140" y="523875"/>
                    <a:pt x="1238250" y="522605"/>
                    <a:pt x="1225550" y="513715"/>
                  </a:cubicBezTo>
                  <a:cubicBezTo>
                    <a:pt x="1178560" y="483235"/>
                    <a:pt x="981710" y="188595"/>
                    <a:pt x="974090" y="193675"/>
                  </a:cubicBezTo>
                  <a:cubicBezTo>
                    <a:pt x="970280" y="196215"/>
                    <a:pt x="996950" y="248285"/>
                    <a:pt x="1018540" y="282575"/>
                  </a:cubicBezTo>
                  <a:cubicBezTo>
                    <a:pt x="1056640" y="342265"/>
                    <a:pt x="1184910" y="465455"/>
                    <a:pt x="1200150" y="508635"/>
                  </a:cubicBezTo>
                  <a:cubicBezTo>
                    <a:pt x="1205230" y="522605"/>
                    <a:pt x="1205230" y="531495"/>
                    <a:pt x="1201420" y="540385"/>
                  </a:cubicBezTo>
                  <a:cubicBezTo>
                    <a:pt x="1197610" y="549275"/>
                    <a:pt x="1184910" y="558165"/>
                    <a:pt x="1176020" y="559435"/>
                  </a:cubicBezTo>
                  <a:cubicBezTo>
                    <a:pt x="1167130" y="560705"/>
                    <a:pt x="1158240" y="558165"/>
                    <a:pt x="1145540" y="549275"/>
                  </a:cubicBezTo>
                  <a:cubicBezTo>
                    <a:pt x="1101090" y="518795"/>
                    <a:pt x="966470" y="327025"/>
                    <a:pt x="905510" y="263525"/>
                  </a:cubicBezTo>
                  <a:cubicBezTo>
                    <a:pt x="871220" y="229235"/>
                    <a:pt x="816610" y="192405"/>
                    <a:pt x="820420" y="187325"/>
                  </a:cubicBezTo>
                  <a:cubicBezTo>
                    <a:pt x="822960" y="183515"/>
                    <a:pt x="859790" y="198755"/>
                    <a:pt x="886460" y="215265"/>
                  </a:cubicBezTo>
                  <a:cubicBezTo>
                    <a:pt x="946150" y="252095"/>
                    <a:pt x="1087120" y="377825"/>
                    <a:pt x="1132840" y="431165"/>
                  </a:cubicBezTo>
                  <a:cubicBezTo>
                    <a:pt x="1155700" y="455295"/>
                    <a:pt x="1176020" y="475615"/>
                    <a:pt x="1174750" y="492125"/>
                  </a:cubicBezTo>
                  <a:cubicBezTo>
                    <a:pt x="1174750" y="502285"/>
                    <a:pt x="1165860" y="513715"/>
                    <a:pt x="1156970" y="517525"/>
                  </a:cubicBezTo>
                  <a:cubicBezTo>
                    <a:pt x="1148080" y="521335"/>
                    <a:pt x="1134110" y="518795"/>
                    <a:pt x="1120140" y="512445"/>
                  </a:cubicBezTo>
                  <a:cubicBezTo>
                    <a:pt x="1094740" y="501015"/>
                    <a:pt x="1066800" y="473075"/>
                    <a:pt x="1026160" y="436245"/>
                  </a:cubicBezTo>
                  <a:cubicBezTo>
                    <a:pt x="942340" y="360045"/>
                    <a:pt x="643890" y="71755"/>
                    <a:pt x="650240" y="62865"/>
                  </a:cubicBezTo>
                  <a:cubicBezTo>
                    <a:pt x="652780" y="60325"/>
                    <a:pt x="676910" y="70485"/>
                    <a:pt x="687070" y="83185"/>
                  </a:cubicBezTo>
                  <a:cubicBezTo>
                    <a:pt x="703580" y="99695"/>
                    <a:pt x="707390" y="137795"/>
                    <a:pt x="725170" y="168275"/>
                  </a:cubicBezTo>
                  <a:cubicBezTo>
                    <a:pt x="749300" y="210185"/>
                    <a:pt x="807720" y="272415"/>
                    <a:pt x="826770" y="310515"/>
                  </a:cubicBezTo>
                  <a:cubicBezTo>
                    <a:pt x="838200" y="332105"/>
                    <a:pt x="849630" y="352425"/>
                    <a:pt x="844550" y="366395"/>
                  </a:cubicBezTo>
                  <a:cubicBezTo>
                    <a:pt x="842010" y="377825"/>
                    <a:pt x="825500" y="391795"/>
                    <a:pt x="814070" y="393065"/>
                  </a:cubicBezTo>
                  <a:cubicBezTo>
                    <a:pt x="802640" y="393065"/>
                    <a:pt x="793750" y="376555"/>
                    <a:pt x="778510" y="372745"/>
                  </a:cubicBezTo>
                  <a:cubicBezTo>
                    <a:pt x="759460" y="367665"/>
                    <a:pt x="737870" y="382905"/>
                    <a:pt x="707390" y="376555"/>
                  </a:cubicBezTo>
                  <a:cubicBezTo>
                    <a:pt x="642620" y="361315"/>
                    <a:pt x="455930" y="259715"/>
                    <a:pt x="419100" y="217805"/>
                  </a:cubicBezTo>
                  <a:cubicBezTo>
                    <a:pt x="405130" y="202565"/>
                    <a:pt x="398780" y="187325"/>
                    <a:pt x="401320" y="175895"/>
                  </a:cubicBezTo>
                  <a:cubicBezTo>
                    <a:pt x="405130" y="164465"/>
                    <a:pt x="424180" y="144145"/>
                    <a:pt x="439420" y="146685"/>
                  </a:cubicBezTo>
                  <a:cubicBezTo>
                    <a:pt x="471170" y="149225"/>
                    <a:pt x="554990" y="260985"/>
                    <a:pt x="570230" y="297815"/>
                  </a:cubicBezTo>
                  <a:cubicBezTo>
                    <a:pt x="577850" y="315595"/>
                    <a:pt x="579120" y="330835"/>
                    <a:pt x="575310" y="340995"/>
                  </a:cubicBezTo>
                  <a:cubicBezTo>
                    <a:pt x="572770" y="348615"/>
                    <a:pt x="563880" y="356235"/>
                    <a:pt x="554990" y="358775"/>
                  </a:cubicBezTo>
                  <a:cubicBezTo>
                    <a:pt x="546100" y="361315"/>
                    <a:pt x="529590" y="361315"/>
                    <a:pt x="519430" y="353695"/>
                  </a:cubicBezTo>
                  <a:cubicBezTo>
                    <a:pt x="502920" y="340995"/>
                    <a:pt x="501650" y="295275"/>
                    <a:pt x="483870" y="264795"/>
                  </a:cubicBezTo>
                  <a:cubicBezTo>
                    <a:pt x="462280" y="226695"/>
                    <a:pt x="411480" y="144145"/>
                    <a:pt x="393700" y="149225"/>
                  </a:cubicBezTo>
                  <a:cubicBezTo>
                    <a:pt x="375920" y="154305"/>
                    <a:pt x="391160" y="271145"/>
                    <a:pt x="378460" y="296545"/>
                  </a:cubicBezTo>
                  <a:cubicBezTo>
                    <a:pt x="372110" y="307975"/>
                    <a:pt x="364490" y="313055"/>
                    <a:pt x="355600" y="315595"/>
                  </a:cubicBezTo>
                  <a:cubicBezTo>
                    <a:pt x="347980" y="319405"/>
                    <a:pt x="337820" y="320675"/>
                    <a:pt x="326390" y="315595"/>
                  </a:cubicBezTo>
                  <a:cubicBezTo>
                    <a:pt x="302260" y="305435"/>
                    <a:pt x="266700" y="241935"/>
                    <a:pt x="234950" y="215265"/>
                  </a:cubicBezTo>
                  <a:cubicBezTo>
                    <a:pt x="209550" y="192405"/>
                    <a:pt x="166370" y="180975"/>
                    <a:pt x="154940" y="163195"/>
                  </a:cubicBezTo>
                  <a:cubicBezTo>
                    <a:pt x="148590" y="154305"/>
                    <a:pt x="149860" y="142875"/>
                    <a:pt x="152400" y="133985"/>
                  </a:cubicBezTo>
                  <a:cubicBezTo>
                    <a:pt x="154940" y="123825"/>
                    <a:pt x="161290" y="113665"/>
                    <a:pt x="170180" y="108585"/>
                  </a:cubicBezTo>
                  <a:cubicBezTo>
                    <a:pt x="181610" y="102235"/>
                    <a:pt x="204470" y="99695"/>
                    <a:pt x="217170" y="100965"/>
                  </a:cubicBezTo>
                  <a:cubicBezTo>
                    <a:pt x="228600" y="102235"/>
                    <a:pt x="240030" y="104775"/>
                    <a:pt x="246380" y="112395"/>
                  </a:cubicBezTo>
                  <a:cubicBezTo>
                    <a:pt x="255270" y="121285"/>
                    <a:pt x="262890" y="147955"/>
                    <a:pt x="257810" y="159385"/>
                  </a:cubicBezTo>
                  <a:cubicBezTo>
                    <a:pt x="252730" y="172085"/>
                    <a:pt x="234950" y="184785"/>
                    <a:pt x="217170" y="187325"/>
                  </a:cubicBezTo>
                  <a:cubicBezTo>
                    <a:pt x="195580" y="191135"/>
                    <a:pt x="157480" y="175895"/>
                    <a:pt x="132080" y="164465"/>
                  </a:cubicBezTo>
                  <a:cubicBezTo>
                    <a:pt x="107950" y="153035"/>
                    <a:pt x="74930" y="136525"/>
                    <a:pt x="67310" y="118745"/>
                  </a:cubicBezTo>
                  <a:cubicBezTo>
                    <a:pt x="62230" y="103505"/>
                    <a:pt x="68580" y="76835"/>
                    <a:pt x="80010" y="67945"/>
                  </a:cubicBezTo>
                  <a:cubicBezTo>
                    <a:pt x="90170" y="59055"/>
                    <a:pt x="120650" y="57785"/>
                    <a:pt x="132080" y="65405"/>
                  </a:cubicBezTo>
                  <a:cubicBezTo>
                    <a:pt x="143510" y="74295"/>
                    <a:pt x="152400" y="102235"/>
                    <a:pt x="148590" y="116205"/>
                  </a:cubicBezTo>
                  <a:cubicBezTo>
                    <a:pt x="144780" y="127635"/>
                    <a:pt x="130810" y="141605"/>
                    <a:pt x="118110" y="142875"/>
                  </a:cubicBezTo>
                  <a:cubicBezTo>
                    <a:pt x="104140" y="145415"/>
                    <a:pt x="77470" y="133985"/>
                    <a:pt x="69850" y="122555"/>
                  </a:cubicBezTo>
                  <a:cubicBezTo>
                    <a:pt x="62230" y="112395"/>
                    <a:pt x="62230" y="92075"/>
                    <a:pt x="68580" y="81915"/>
                  </a:cubicBezTo>
                  <a:cubicBezTo>
                    <a:pt x="74930" y="70485"/>
                    <a:pt x="101600" y="56515"/>
                    <a:pt x="115570" y="57785"/>
                  </a:cubicBezTo>
                  <a:cubicBezTo>
                    <a:pt x="127000" y="59055"/>
                    <a:pt x="133350" y="75565"/>
                    <a:pt x="147320" y="83185"/>
                  </a:cubicBezTo>
                  <a:cubicBezTo>
                    <a:pt x="170180" y="95885"/>
                    <a:pt x="228600" y="95885"/>
                    <a:pt x="246380" y="112395"/>
                  </a:cubicBezTo>
                  <a:cubicBezTo>
                    <a:pt x="256540" y="122555"/>
                    <a:pt x="261620" y="137795"/>
                    <a:pt x="260350" y="149225"/>
                  </a:cubicBezTo>
                  <a:cubicBezTo>
                    <a:pt x="259080" y="161925"/>
                    <a:pt x="248920" y="175895"/>
                    <a:pt x="237490" y="182245"/>
                  </a:cubicBezTo>
                  <a:cubicBezTo>
                    <a:pt x="224790" y="189865"/>
                    <a:pt x="201930" y="191135"/>
                    <a:pt x="186690" y="187325"/>
                  </a:cubicBezTo>
                  <a:cubicBezTo>
                    <a:pt x="173990" y="183515"/>
                    <a:pt x="160020" y="174625"/>
                    <a:pt x="154940" y="163195"/>
                  </a:cubicBezTo>
                  <a:cubicBezTo>
                    <a:pt x="149860" y="153035"/>
                    <a:pt x="149860" y="133985"/>
                    <a:pt x="156210" y="123825"/>
                  </a:cubicBezTo>
                  <a:cubicBezTo>
                    <a:pt x="161290" y="113665"/>
                    <a:pt x="175260" y="102235"/>
                    <a:pt x="189230" y="102235"/>
                  </a:cubicBezTo>
                  <a:cubicBezTo>
                    <a:pt x="214630" y="100965"/>
                    <a:pt x="267970" y="135255"/>
                    <a:pt x="298450" y="158115"/>
                  </a:cubicBezTo>
                  <a:cubicBezTo>
                    <a:pt x="323850" y="177165"/>
                    <a:pt x="347980" y="203835"/>
                    <a:pt x="361950" y="225425"/>
                  </a:cubicBezTo>
                  <a:cubicBezTo>
                    <a:pt x="373380" y="243205"/>
                    <a:pt x="383540" y="262255"/>
                    <a:pt x="383540" y="276225"/>
                  </a:cubicBezTo>
                  <a:cubicBezTo>
                    <a:pt x="383540" y="287655"/>
                    <a:pt x="378460" y="297815"/>
                    <a:pt x="373380" y="304165"/>
                  </a:cubicBezTo>
                  <a:cubicBezTo>
                    <a:pt x="367030" y="311785"/>
                    <a:pt x="355600" y="316865"/>
                    <a:pt x="346710" y="318135"/>
                  </a:cubicBezTo>
                  <a:cubicBezTo>
                    <a:pt x="336550" y="319405"/>
                    <a:pt x="325120" y="316865"/>
                    <a:pt x="317500" y="311785"/>
                  </a:cubicBezTo>
                  <a:cubicBezTo>
                    <a:pt x="309880" y="305435"/>
                    <a:pt x="303530" y="299085"/>
                    <a:pt x="299720" y="286385"/>
                  </a:cubicBezTo>
                  <a:cubicBezTo>
                    <a:pt x="293370" y="260985"/>
                    <a:pt x="295910" y="192405"/>
                    <a:pt x="308610" y="155575"/>
                  </a:cubicBezTo>
                  <a:cubicBezTo>
                    <a:pt x="320040" y="125095"/>
                    <a:pt x="344170" y="89535"/>
                    <a:pt x="365760" y="78105"/>
                  </a:cubicBezTo>
                  <a:cubicBezTo>
                    <a:pt x="379730" y="70485"/>
                    <a:pt x="396240" y="73025"/>
                    <a:pt x="410210" y="75565"/>
                  </a:cubicBezTo>
                  <a:cubicBezTo>
                    <a:pt x="424180" y="79375"/>
                    <a:pt x="434340" y="83185"/>
                    <a:pt x="448310" y="94615"/>
                  </a:cubicBezTo>
                  <a:cubicBezTo>
                    <a:pt x="477520" y="118745"/>
                    <a:pt x="534670" y="192405"/>
                    <a:pt x="556260" y="238125"/>
                  </a:cubicBezTo>
                  <a:cubicBezTo>
                    <a:pt x="571500" y="271145"/>
                    <a:pt x="584200" y="311785"/>
                    <a:pt x="579120" y="332105"/>
                  </a:cubicBezTo>
                  <a:cubicBezTo>
                    <a:pt x="575310" y="344805"/>
                    <a:pt x="565150" y="354965"/>
                    <a:pt x="554990" y="358775"/>
                  </a:cubicBezTo>
                  <a:cubicBezTo>
                    <a:pt x="544830" y="362585"/>
                    <a:pt x="533400" y="361315"/>
                    <a:pt x="519430" y="353695"/>
                  </a:cubicBezTo>
                  <a:cubicBezTo>
                    <a:pt x="488950" y="335915"/>
                    <a:pt x="410210" y="227965"/>
                    <a:pt x="402590" y="193675"/>
                  </a:cubicBezTo>
                  <a:cubicBezTo>
                    <a:pt x="398780" y="179705"/>
                    <a:pt x="402590" y="168275"/>
                    <a:pt x="408940" y="160655"/>
                  </a:cubicBezTo>
                  <a:cubicBezTo>
                    <a:pt x="414020" y="151765"/>
                    <a:pt x="424180" y="145415"/>
                    <a:pt x="439420" y="146685"/>
                  </a:cubicBezTo>
                  <a:cubicBezTo>
                    <a:pt x="487680" y="147955"/>
                    <a:pt x="651510" y="277495"/>
                    <a:pt x="727710" y="309245"/>
                  </a:cubicBezTo>
                  <a:cubicBezTo>
                    <a:pt x="773430" y="328295"/>
                    <a:pt x="829310" y="324485"/>
                    <a:pt x="842010" y="340995"/>
                  </a:cubicBezTo>
                  <a:cubicBezTo>
                    <a:pt x="849630" y="351155"/>
                    <a:pt x="845820" y="366395"/>
                    <a:pt x="842010" y="374015"/>
                  </a:cubicBezTo>
                  <a:cubicBezTo>
                    <a:pt x="836930" y="382905"/>
                    <a:pt x="824230" y="391795"/>
                    <a:pt x="814070" y="393065"/>
                  </a:cubicBezTo>
                  <a:cubicBezTo>
                    <a:pt x="803910" y="393065"/>
                    <a:pt x="795020" y="390525"/>
                    <a:pt x="783590" y="380365"/>
                  </a:cubicBezTo>
                  <a:cubicBezTo>
                    <a:pt x="748030" y="351155"/>
                    <a:pt x="654050" y="192405"/>
                    <a:pt x="632460" y="141605"/>
                  </a:cubicBezTo>
                  <a:cubicBezTo>
                    <a:pt x="622300" y="120015"/>
                    <a:pt x="621030" y="111125"/>
                    <a:pt x="619760" y="93345"/>
                  </a:cubicBezTo>
                  <a:cubicBezTo>
                    <a:pt x="617220" y="70485"/>
                    <a:pt x="613410" y="29845"/>
                    <a:pt x="624840" y="14605"/>
                  </a:cubicBezTo>
                  <a:cubicBezTo>
                    <a:pt x="633730" y="3175"/>
                    <a:pt x="650240" y="-3175"/>
                    <a:pt x="671830" y="1905"/>
                  </a:cubicBezTo>
                  <a:cubicBezTo>
                    <a:pt x="741680" y="19685"/>
                    <a:pt x="975360" y="306705"/>
                    <a:pt x="1066800" y="386715"/>
                  </a:cubicBezTo>
                  <a:cubicBezTo>
                    <a:pt x="1111250" y="426085"/>
                    <a:pt x="1159510" y="442595"/>
                    <a:pt x="1169670" y="469265"/>
                  </a:cubicBezTo>
                  <a:cubicBezTo>
                    <a:pt x="1176020" y="484505"/>
                    <a:pt x="1172210" y="504825"/>
                    <a:pt x="1163320" y="512445"/>
                  </a:cubicBezTo>
                  <a:cubicBezTo>
                    <a:pt x="1156970" y="520065"/>
                    <a:pt x="1143000" y="522605"/>
                    <a:pt x="1126490" y="516255"/>
                  </a:cubicBezTo>
                  <a:cubicBezTo>
                    <a:pt x="1073150" y="499745"/>
                    <a:pt x="901700" y="330835"/>
                    <a:pt x="839470" y="263525"/>
                  </a:cubicBezTo>
                  <a:cubicBezTo>
                    <a:pt x="805180" y="225425"/>
                    <a:pt x="768350" y="191135"/>
                    <a:pt x="768350" y="165735"/>
                  </a:cubicBezTo>
                  <a:cubicBezTo>
                    <a:pt x="768350" y="147955"/>
                    <a:pt x="784860" y="128905"/>
                    <a:pt x="797560" y="122555"/>
                  </a:cubicBezTo>
                  <a:cubicBezTo>
                    <a:pt x="808990" y="116205"/>
                    <a:pt x="825500" y="118745"/>
                    <a:pt x="840740" y="123825"/>
                  </a:cubicBezTo>
                  <a:cubicBezTo>
                    <a:pt x="863600" y="131445"/>
                    <a:pt x="883920" y="153035"/>
                    <a:pt x="913130" y="179705"/>
                  </a:cubicBezTo>
                  <a:cubicBezTo>
                    <a:pt x="967740" y="231775"/>
                    <a:pt x="1079500" y="363855"/>
                    <a:pt x="1131570" y="426085"/>
                  </a:cubicBezTo>
                  <a:cubicBezTo>
                    <a:pt x="1163320" y="462915"/>
                    <a:pt x="1197610" y="492125"/>
                    <a:pt x="1203960" y="516255"/>
                  </a:cubicBezTo>
                  <a:cubicBezTo>
                    <a:pt x="1206500" y="527685"/>
                    <a:pt x="1202690" y="540385"/>
                    <a:pt x="1197610" y="546735"/>
                  </a:cubicBezTo>
                  <a:cubicBezTo>
                    <a:pt x="1191260" y="554355"/>
                    <a:pt x="1177290" y="559435"/>
                    <a:pt x="1167130" y="559435"/>
                  </a:cubicBezTo>
                  <a:cubicBezTo>
                    <a:pt x="1159510" y="559435"/>
                    <a:pt x="1155700" y="556895"/>
                    <a:pt x="1145540" y="549275"/>
                  </a:cubicBezTo>
                  <a:cubicBezTo>
                    <a:pt x="1111250" y="522605"/>
                    <a:pt x="998220" y="384175"/>
                    <a:pt x="958850" y="319405"/>
                  </a:cubicBezTo>
                  <a:cubicBezTo>
                    <a:pt x="933450" y="276225"/>
                    <a:pt x="915670" y="240665"/>
                    <a:pt x="913130" y="205105"/>
                  </a:cubicBezTo>
                  <a:cubicBezTo>
                    <a:pt x="910590" y="177165"/>
                    <a:pt x="915670" y="140335"/>
                    <a:pt x="930910" y="126365"/>
                  </a:cubicBezTo>
                  <a:cubicBezTo>
                    <a:pt x="943610" y="113665"/>
                    <a:pt x="969010" y="109855"/>
                    <a:pt x="988060" y="114935"/>
                  </a:cubicBezTo>
                  <a:cubicBezTo>
                    <a:pt x="1012190" y="121285"/>
                    <a:pt x="1029970" y="149225"/>
                    <a:pt x="1059180" y="180975"/>
                  </a:cubicBezTo>
                  <a:cubicBezTo>
                    <a:pt x="1115060" y="244475"/>
                    <a:pt x="1273810" y="440055"/>
                    <a:pt x="1282700" y="485775"/>
                  </a:cubicBezTo>
                  <a:cubicBezTo>
                    <a:pt x="1285240" y="497205"/>
                    <a:pt x="1281430" y="502285"/>
                    <a:pt x="1276350" y="508635"/>
                  </a:cubicBezTo>
                  <a:cubicBezTo>
                    <a:pt x="1271270" y="516255"/>
                    <a:pt x="1257300" y="523875"/>
                    <a:pt x="1248410" y="522605"/>
                  </a:cubicBezTo>
                  <a:cubicBezTo>
                    <a:pt x="1236980" y="522605"/>
                    <a:pt x="1226820" y="514985"/>
                    <a:pt x="1216660" y="501015"/>
                  </a:cubicBezTo>
                  <a:cubicBezTo>
                    <a:pt x="1188720" y="461645"/>
                    <a:pt x="1156970" y="297815"/>
                    <a:pt x="1140460" y="233045"/>
                  </a:cubicBezTo>
                  <a:cubicBezTo>
                    <a:pt x="1130300" y="197485"/>
                    <a:pt x="1122680" y="175895"/>
                    <a:pt x="1121410" y="147955"/>
                  </a:cubicBezTo>
                  <a:cubicBezTo>
                    <a:pt x="1118870" y="121285"/>
                    <a:pt x="1130300" y="92075"/>
                    <a:pt x="1126490" y="70485"/>
                  </a:cubicBezTo>
                  <a:cubicBezTo>
                    <a:pt x="1123950" y="52705"/>
                    <a:pt x="1107440" y="34925"/>
                    <a:pt x="1109980" y="23495"/>
                  </a:cubicBezTo>
                  <a:cubicBezTo>
                    <a:pt x="1111250" y="14605"/>
                    <a:pt x="1120140" y="6985"/>
                    <a:pt x="1127760" y="3175"/>
                  </a:cubicBezTo>
                  <a:cubicBezTo>
                    <a:pt x="1136650" y="-635"/>
                    <a:pt x="1150620" y="-635"/>
                    <a:pt x="1163320" y="4445"/>
                  </a:cubicBezTo>
                  <a:cubicBezTo>
                    <a:pt x="1181100" y="10795"/>
                    <a:pt x="1205230" y="29845"/>
                    <a:pt x="1223010" y="48895"/>
                  </a:cubicBezTo>
                  <a:cubicBezTo>
                    <a:pt x="1242060" y="69215"/>
                    <a:pt x="1263650" y="100965"/>
                    <a:pt x="1273810" y="123825"/>
                  </a:cubicBezTo>
                  <a:cubicBezTo>
                    <a:pt x="1280160" y="140335"/>
                    <a:pt x="1280160" y="147955"/>
                    <a:pt x="1281430" y="169545"/>
                  </a:cubicBezTo>
                  <a:cubicBezTo>
                    <a:pt x="1283970" y="219075"/>
                    <a:pt x="1268730" y="358775"/>
                    <a:pt x="1259840" y="414655"/>
                  </a:cubicBezTo>
                  <a:cubicBezTo>
                    <a:pt x="1254760" y="443865"/>
                    <a:pt x="1254760" y="466725"/>
                    <a:pt x="1242060" y="480695"/>
                  </a:cubicBezTo>
                  <a:cubicBezTo>
                    <a:pt x="1231900" y="492125"/>
                    <a:pt x="1211580" y="498475"/>
                    <a:pt x="1200150" y="497205"/>
                  </a:cubicBezTo>
                  <a:cubicBezTo>
                    <a:pt x="1189990" y="497205"/>
                    <a:pt x="1181100" y="489585"/>
                    <a:pt x="1176020" y="481965"/>
                  </a:cubicBezTo>
                  <a:cubicBezTo>
                    <a:pt x="1170940" y="474345"/>
                    <a:pt x="1167130" y="466725"/>
                    <a:pt x="1168400" y="454025"/>
                  </a:cubicBezTo>
                  <a:cubicBezTo>
                    <a:pt x="1172210" y="421005"/>
                    <a:pt x="1220470" y="334645"/>
                    <a:pt x="1248410" y="281305"/>
                  </a:cubicBezTo>
                  <a:cubicBezTo>
                    <a:pt x="1273810" y="233045"/>
                    <a:pt x="1301750" y="179705"/>
                    <a:pt x="1329690" y="146685"/>
                  </a:cubicBezTo>
                  <a:cubicBezTo>
                    <a:pt x="1348740" y="122555"/>
                    <a:pt x="1372870" y="97155"/>
                    <a:pt x="1388110" y="93345"/>
                  </a:cubicBezTo>
                  <a:cubicBezTo>
                    <a:pt x="1395730" y="90805"/>
                    <a:pt x="1402080" y="93345"/>
                    <a:pt x="1408430" y="98425"/>
                  </a:cubicBezTo>
                  <a:cubicBezTo>
                    <a:pt x="1417320" y="103505"/>
                    <a:pt x="1431290" y="118745"/>
                    <a:pt x="1432560" y="131445"/>
                  </a:cubicBezTo>
                  <a:cubicBezTo>
                    <a:pt x="1432560" y="145415"/>
                    <a:pt x="1424940" y="165735"/>
                    <a:pt x="1408430" y="175895"/>
                  </a:cubicBezTo>
                  <a:cubicBezTo>
                    <a:pt x="1381760" y="193675"/>
                    <a:pt x="1323340" y="184785"/>
                    <a:pt x="1250950" y="183515"/>
                  </a:cubicBezTo>
                  <a:cubicBezTo>
                    <a:pt x="1096010" y="182245"/>
                    <a:pt x="689610" y="140335"/>
                    <a:pt x="513080" y="136525"/>
                  </a:cubicBezTo>
                  <a:cubicBezTo>
                    <a:pt x="414020" y="135255"/>
                    <a:pt x="359410" y="145415"/>
                    <a:pt x="281940" y="142875"/>
                  </a:cubicBezTo>
                  <a:cubicBezTo>
                    <a:pt x="200660" y="140335"/>
                    <a:pt x="71120" y="132715"/>
                    <a:pt x="33020" y="120015"/>
                  </a:cubicBezTo>
                  <a:cubicBezTo>
                    <a:pt x="20320" y="116205"/>
                    <a:pt x="13970" y="112395"/>
                    <a:pt x="8890" y="106045"/>
                  </a:cubicBezTo>
                  <a:cubicBezTo>
                    <a:pt x="3810" y="99695"/>
                    <a:pt x="0" y="88265"/>
                    <a:pt x="0" y="79375"/>
                  </a:cubicBezTo>
                  <a:cubicBezTo>
                    <a:pt x="1270" y="70485"/>
                    <a:pt x="5080" y="60325"/>
                    <a:pt x="11430" y="53975"/>
                  </a:cubicBezTo>
                  <a:cubicBezTo>
                    <a:pt x="17780" y="47625"/>
                    <a:pt x="36830" y="42545"/>
                    <a:pt x="36830" y="42545"/>
                  </a:cubicBezTo>
                </a:path>
              </a:pathLst>
            </a:custGeom>
            <a:solidFill>
              <a:srgbClr val="FFFFFF"/>
            </a:solidFill>
            <a:ln cap="sq">
              <a:noFill/>
              <a:prstDash val="solid"/>
              <a:miter/>
            </a:ln>
          </p:spPr>
          <p:txBody>
            <a:bodyPr/>
            <a:lstStyle/>
            <a:p>
              <a:endParaRPr lang="en-GB"/>
            </a:p>
          </p:txBody>
        </p:sp>
      </p:grpSp>
      <p:grpSp>
        <p:nvGrpSpPr>
          <p:cNvPr id="17" name="Group 17"/>
          <p:cNvGrpSpPr/>
          <p:nvPr/>
        </p:nvGrpSpPr>
        <p:grpSpPr>
          <a:xfrm>
            <a:off x="6071235" y="4957762"/>
            <a:ext cx="169545" cy="577215"/>
            <a:chOff x="0" y="0"/>
            <a:chExt cx="226060" cy="769620"/>
          </a:xfrm>
        </p:grpSpPr>
        <p:sp>
          <p:nvSpPr>
            <p:cNvPr id="18" name="Freeform 18"/>
            <p:cNvSpPr/>
            <p:nvPr/>
          </p:nvSpPr>
          <p:spPr>
            <a:xfrm>
              <a:off x="50630" y="48915"/>
              <a:ext cx="132438" cy="670653"/>
            </a:xfrm>
            <a:custGeom>
              <a:avLst/>
              <a:gdLst/>
              <a:ahLst/>
              <a:cxnLst/>
              <a:rect l="l" t="t" r="r" b="b"/>
              <a:pathLst>
                <a:path w="132438" h="670653">
                  <a:moveTo>
                    <a:pt x="75100" y="23475"/>
                  </a:moveTo>
                  <a:cubicBezTo>
                    <a:pt x="120820" y="220325"/>
                    <a:pt x="147490" y="550525"/>
                    <a:pt x="123360" y="625455"/>
                  </a:cubicBezTo>
                  <a:cubicBezTo>
                    <a:pt x="115740" y="650855"/>
                    <a:pt x="104310" y="664825"/>
                    <a:pt x="90340" y="668635"/>
                  </a:cubicBezTo>
                  <a:cubicBezTo>
                    <a:pt x="78910" y="673715"/>
                    <a:pt x="58590" y="668635"/>
                    <a:pt x="49700" y="659745"/>
                  </a:cubicBezTo>
                  <a:cubicBezTo>
                    <a:pt x="39540" y="649585"/>
                    <a:pt x="31920" y="620375"/>
                    <a:pt x="37000" y="606405"/>
                  </a:cubicBezTo>
                  <a:cubicBezTo>
                    <a:pt x="42080" y="594975"/>
                    <a:pt x="58590" y="582275"/>
                    <a:pt x="71290" y="581005"/>
                  </a:cubicBezTo>
                  <a:cubicBezTo>
                    <a:pt x="83990" y="578465"/>
                    <a:pt x="103040" y="584815"/>
                    <a:pt x="111930" y="593705"/>
                  </a:cubicBezTo>
                  <a:cubicBezTo>
                    <a:pt x="120820" y="605135"/>
                    <a:pt x="124630" y="636885"/>
                    <a:pt x="117010" y="648315"/>
                  </a:cubicBezTo>
                  <a:cubicBezTo>
                    <a:pt x="109390" y="661015"/>
                    <a:pt x="80180" y="672445"/>
                    <a:pt x="66210" y="668635"/>
                  </a:cubicBezTo>
                  <a:cubicBezTo>
                    <a:pt x="53510" y="667365"/>
                    <a:pt x="43350" y="657205"/>
                    <a:pt x="35730" y="639425"/>
                  </a:cubicBezTo>
                  <a:cubicBezTo>
                    <a:pt x="17950" y="600055"/>
                    <a:pt x="20490" y="457815"/>
                    <a:pt x="26840" y="400665"/>
                  </a:cubicBezTo>
                  <a:cubicBezTo>
                    <a:pt x="30650" y="367645"/>
                    <a:pt x="50970" y="346055"/>
                    <a:pt x="49700" y="323195"/>
                  </a:cubicBezTo>
                  <a:cubicBezTo>
                    <a:pt x="47160" y="302875"/>
                    <a:pt x="25570" y="292715"/>
                    <a:pt x="20490" y="268585"/>
                  </a:cubicBezTo>
                  <a:cubicBezTo>
                    <a:pt x="11600" y="230485"/>
                    <a:pt x="34460" y="153015"/>
                    <a:pt x="28110" y="111105"/>
                  </a:cubicBezTo>
                  <a:cubicBezTo>
                    <a:pt x="24300" y="80625"/>
                    <a:pt x="-2370" y="55225"/>
                    <a:pt x="170" y="36175"/>
                  </a:cubicBezTo>
                  <a:cubicBezTo>
                    <a:pt x="2710" y="22205"/>
                    <a:pt x="17950" y="6965"/>
                    <a:pt x="28110" y="1885"/>
                  </a:cubicBezTo>
                  <a:cubicBezTo>
                    <a:pt x="37000" y="-1925"/>
                    <a:pt x="48430" y="615"/>
                    <a:pt x="56050" y="4425"/>
                  </a:cubicBezTo>
                  <a:cubicBezTo>
                    <a:pt x="63670" y="8235"/>
                    <a:pt x="75100" y="23475"/>
                    <a:pt x="75100" y="23475"/>
                  </a:cubicBezTo>
                </a:path>
              </a:pathLst>
            </a:custGeom>
            <a:solidFill>
              <a:srgbClr val="FFFFFF"/>
            </a:solidFill>
            <a:ln cap="sq">
              <a:noFill/>
              <a:prstDash val="solid"/>
              <a:miter/>
            </a:ln>
          </p:spPr>
          <p:txBody>
            <a:bodyPr/>
            <a:lstStyle/>
            <a:p>
              <a:endParaRPr lang="en-GB"/>
            </a:p>
          </p:txBody>
        </p:sp>
      </p:grpSp>
      <p:grpSp>
        <p:nvGrpSpPr>
          <p:cNvPr id="19" name="Group 19"/>
          <p:cNvGrpSpPr/>
          <p:nvPr/>
        </p:nvGrpSpPr>
        <p:grpSpPr>
          <a:xfrm>
            <a:off x="6078855" y="5409247"/>
            <a:ext cx="128588" cy="124777"/>
            <a:chOff x="0" y="0"/>
            <a:chExt cx="171450" cy="166370"/>
          </a:xfrm>
        </p:grpSpPr>
        <p:sp>
          <p:nvSpPr>
            <p:cNvPr id="20" name="Freeform 20"/>
            <p:cNvSpPr/>
            <p:nvPr/>
          </p:nvSpPr>
          <p:spPr>
            <a:xfrm>
              <a:off x="47999" y="47966"/>
              <a:ext cx="71381" cy="61205"/>
            </a:xfrm>
            <a:custGeom>
              <a:avLst/>
              <a:gdLst/>
              <a:ahLst/>
              <a:cxnLst/>
              <a:rect l="l" t="t" r="r" b="b"/>
              <a:pathLst>
                <a:path w="71381" h="61205">
                  <a:moveTo>
                    <a:pt x="71381" y="21884"/>
                  </a:moveTo>
                  <a:cubicBezTo>
                    <a:pt x="39631" y="72684"/>
                    <a:pt x="9151" y="63794"/>
                    <a:pt x="2801" y="52364"/>
                  </a:cubicBezTo>
                  <a:cubicBezTo>
                    <a:pt x="-3549" y="42204"/>
                    <a:pt x="1531" y="10454"/>
                    <a:pt x="11691" y="2834"/>
                  </a:cubicBezTo>
                  <a:cubicBezTo>
                    <a:pt x="21851" y="-4786"/>
                    <a:pt x="62491" y="5374"/>
                    <a:pt x="62491" y="5374"/>
                  </a:cubicBezTo>
                </a:path>
              </a:pathLst>
            </a:custGeom>
            <a:solidFill>
              <a:srgbClr val="FFFFFF"/>
            </a:solidFill>
            <a:ln cap="sq">
              <a:noFill/>
              <a:prstDash val="solid"/>
              <a:miter/>
            </a:ln>
          </p:spPr>
          <p:txBody>
            <a:bodyPr/>
            <a:lstStyle/>
            <a:p>
              <a:endParaRPr lang="en-GB"/>
            </a:p>
          </p:txBody>
        </p:sp>
      </p:grpSp>
      <p:grpSp>
        <p:nvGrpSpPr>
          <p:cNvPr id="21" name="Group 21"/>
          <p:cNvGrpSpPr/>
          <p:nvPr/>
        </p:nvGrpSpPr>
        <p:grpSpPr>
          <a:xfrm>
            <a:off x="6082665" y="4979670"/>
            <a:ext cx="333375" cy="557212"/>
            <a:chOff x="0" y="0"/>
            <a:chExt cx="444500" cy="742950"/>
          </a:xfrm>
        </p:grpSpPr>
        <p:sp>
          <p:nvSpPr>
            <p:cNvPr id="22" name="Freeform 22"/>
            <p:cNvSpPr/>
            <p:nvPr/>
          </p:nvSpPr>
          <p:spPr>
            <a:xfrm>
              <a:off x="49407" y="49573"/>
              <a:ext cx="343481" cy="644355"/>
            </a:xfrm>
            <a:custGeom>
              <a:avLst/>
              <a:gdLst/>
              <a:ahLst/>
              <a:cxnLst/>
              <a:rect l="l" t="t" r="r" b="b"/>
              <a:pathLst>
                <a:path w="343481" h="644355">
                  <a:moveTo>
                    <a:pt x="6473" y="604477"/>
                  </a:moveTo>
                  <a:cubicBezTo>
                    <a:pt x="12823" y="408897"/>
                    <a:pt x="-4957" y="355557"/>
                    <a:pt x="1393" y="321267"/>
                  </a:cubicBezTo>
                  <a:cubicBezTo>
                    <a:pt x="5203" y="298407"/>
                    <a:pt x="15363" y="274277"/>
                    <a:pt x="28063" y="265387"/>
                  </a:cubicBezTo>
                  <a:cubicBezTo>
                    <a:pt x="35683" y="260307"/>
                    <a:pt x="47113" y="260307"/>
                    <a:pt x="56003" y="264117"/>
                  </a:cubicBezTo>
                  <a:cubicBezTo>
                    <a:pt x="66163" y="266657"/>
                    <a:pt x="78863" y="280627"/>
                    <a:pt x="82673" y="289517"/>
                  </a:cubicBezTo>
                  <a:cubicBezTo>
                    <a:pt x="85213" y="295867"/>
                    <a:pt x="86483" y="302217"/>
                    <a:pt x="83943" y="308567"/>
                  </a:cubicBezTo>
                  <a:cubicBezTo>
                    <a:pt x="80133" y="319997"/>
                    <a:pt x="57273" y="345397"/>
                    <a:pt x="53463" y="344127"/>
                  </a:cubicBezTo>
                  <a:cubicBezTo>
                    <a:pt x="48383" y="341587"/>
                    <a:pt x="48383" y="298407"/>
                    <a:pt x="59813" y="290787"/>
                  </a:cubicBezTo>
                  <a:cubicBezTo>
                    <a:pt x="75053" y="279357"/>
                    <a:pt x="127123" y="300947"/>
                    <a:pt x="163953" y="311107"/>
                  </a:cubicBezTo>
                  <a:cubicBezTo>
                    <a:pt x="207133" y="323807"/>
                    <a:pt x="269363" y="345397"/>
                    <a:pt x="299843" y="361907"/>
                  </a:cubicBezTo>
                  <a:cubicBezTo>
                    <a:pt x="316353" y="372067"/>
                    <a:pt x="330323" y="380957"/>
                    <a:pt x="337943" y="392387"/>
                  </a:cubicBezTo>
                  <a:cubicBezTo>
                    <a:pt x="343023" y="400007"/>
                    <a:pt x="344293" y="410167"/>
                    <a:pt x="343023" y="419057"/>
                  </a:cubicBezTo>
                  <a:cubicBezTo>
                    <a:pt x="340483" y="429217"/>
                    <a:pt x="330323" y="444457"/>
                    <a:pt x="320163" y="448267"/>
                  </a:cubicBezTo>
                  <a:cubicBezTo>
                    <a:pt x="308733" y="453347"/>
                    <a:pt x="289683" y="452077"/>
                    <a:pt x="276983" y="440647"/>
                  </a:cubicBezTo>
                  <a:cubicBezTo>
                    <a:pt x="251583" y="420327"/>
                    <a:pt x="227453" y="286977"/>
                    <a:pt x="218563" y="289517"/>
                  </a:cubicBezTo>
                  <a:cubicBezTo>
                    <a:pt x="208403" y="292057"/>
                    <a:pt x="242693" y="459697"/>
                    <a:pt x="227453" y="497797"/>
                  </a:cubicBezTo>
                  <a:cubicBezTo>
                    <a:pt x="219833" y="515577"/>
                    <a:pt x="205863" y="527007"/>
                    <a:pt x="193163" y="528277"/>
                  </a:cubicBezTo>
                  <a:cubicBezTo>
                    <a:pt x="180463" y="530817"/>
                    <a:pt x="163953" y="523197"/>
                    <a:pt x="151253" y="507957"/>
                  </a:cubicBezTo>
                  <a:cubicBezTo>
                    <a:pt x="123313" y="469857"/>
                    <a:pt x="106803" y="302217"/>
                    <a:pt x="99183" y="247607"/>
                  </a:cubicBezTo>
                  <a:cubicBezTo>
                    <a:pt x="95373" y="223477"/>
                    <a:pt x="90293" y="209507"/>
                    <a:pt x="95373" y="194267"/>
                  </a:cubicBezTo>
                  <a:cubicBezTo>
                    <a:pt x="97913" y="182837"/>
                    <a:pt x="108073" y="171407"/>
                    <a:pt x="116963" y="166327"/>
                  </a:cubicBezTo>
                  <a:cubicBezTo>
                    <a:pt x="124583" y="162517"/>
                    <a:pt x="136013" y="162517"/>
                    <a:pt x="143633" y="165057"/>
                  </a:cubicBezTo>
                  <a:cubicBezTo>
                    <a:pt x="151253" y="167597"/>
                    <a:pt x="160143" y="172677"/>
                    <a:pt x="165223" y="181567"/>
                  </a:cubicBezTo>
                  <a:cubicBezTo>
                    <a:pt x="171573" y="194267"/>
                    <a:pt x="158873" y="217127"/>
                    <a:pt x="167763" y="241257"/>
                  </a:cubicBezTo>
                  <a:cubicBezTo>
                    <a:pt x="183003" y="289517"/>
                    <a:pt x="307463" y="421597"/>
                    <a:pt x="297303" y="438107"/>
                  </a:cubicBezTo>
                  <a:cubicBezTo>
                    <a:pt x="293493" y="445727"/>
                    <a:pt x="269363" y="445727"/>
                    <a:pt x="256663" y="435567"/>
                  </a:cubicBezTo>
                  <a:cubicBezTo>
                    <a:pt x="224913" y="407627"/>
                    <a:pt x="184273" y="147277"/>
                    <a:pt x="194433" y="143467"/>
                  </a:cubicBezTo>
                  <a:cubicBezTo>
                    <a:pt x="198243" y="140927"/>
                    <a:pt x="216023" y="161247"/>
                    <a:pt x="219833" y="179027"/>
                  </a:cubicBezTo>
                  <a:cubicBezTo>
                    <a:pt x="227453" y="214587"/>
                    <a:pt x="196973" y="328887"/>
                    <a:pt x="175383" y="360637"/>
                  </a:cubicBezTo>
                  <a:cubicBezTo>
                    <a:pt x="165223" y="374607"/>
                    <a:pt x="151253" y="383497"/>
                    <a:pt x="139823" y="383497"/>
                  </a:cubicBezTo>
                  <a:cubicBezTo>
                    <a:pt x="127123" y="383497"/>
                    <a:pt x="113153" y="374607"/>
                    <a:pt x="104263" y="358097"/>
                  </a:cubicBezTo>
                  <a:cubicBezTo>
                    <a:pt x="85213" y="322537"/>
                    <a:pt x="77593" y="176487"/>
                    <a:pt x="92833" y="137117"/>
                  </a:cubicBezTo>
                  <a:cubicBezTo>
                    <a:pt x="100453" y="119337"/>
                    <a:pt x="114423" y="107907"/>
                    <a:pt x="125853" y="104097"/>
                  </a:cubicBezTo>
                  <a:cubicBezTo>
                    <a:pt x="134743" y="101557"/>
                    <a:pt x="146173" y="105367"/>
                    <a:pt x="153793" y="110447"/>
                  </a:cubicBezTo>
                  <a:cubicBezTo>
                    <a:pt x="161413" y="114257"/>
                    <a:pt x="166493" y="120607"/>
                    <a:pt x="170303" y="132037"/>
                  </a:cubicBezTo>
                  <a:cubicBezTo>
                    <a:pt x="177923" y="156167"/>
                    <a:pt x="165223" y="213317"/>
                    <a:pt x="167763" y="251417"/>
                  </a:cubicBezTo>
                  <a:cubicBezTo>
                    <a:pt x="170303" y="284437"/>
                    <a:pt x="190623" y="322537"/>
                    <a:pt x="185543" y="346667"/>
                  </a:cubicBezTo>
                  <a:cubicBezTo>
                    <a:pt x="181733" y="363177"/>
                    <a:pt x="171573" y="379687"/>
                    <a:pt x="160143" y="386037"/>
                  </a:cubicBezTo>
                  <a:cubicBezTo>
                    <a:pt x="152523" y="389847"/>
                    <a:pt x="141093" y="389847"/>
                    <a:pt x="132203" y="386037"/>
                  </a:cubicBezTo>
                  <a:cubicBezTo>
                    <a:pt x="123313" y="383497"/>
                    <a:pt x="113153" y="378417"/>
                    <a:pt x="109343" y="368257"/>
                  </a:cubicBezTo>
                  <a:cubicBezTo>
                    <a:pt x="102993" y="345397"/>
                    <a:pt x="153793" y="284437"/>
                    <a:pt x="156333" y="234907"/>
                  </a:cubicBezTo>
                  <a:cubicBezTo>
                    <a:pt x="158873" y="175217"/>
                    <a:pt x="95373" y="72347"/>
                    <a:pt x="105533" y="34247"/>
                  </a:cubicBezTo>
                  <a:cubicBezTo>
                    <a:pt x="109343" y="16467"/>
                    <a:pt x="123313" y="3767"/>
                    <a:pt x="136013" y="1227"/>
                  </a:cubicBezTo>
                  <a:cubicBezTo>
                    <a:pt x="147443" y="-1313"/>
                    <a:pt x="170303" y="10117"/>
                    <a:pt x="177923" y="17737"/>
                  </a:cubicBezTo>
                  <a:cubicBezTo>
                    <a:pt x="181733" y="22817"/>
                    <a:pt x="184273" y="26627"/>
                    <a:pt x="184273" y="35517"/>
                  </a:cubicBezTo>
                  <a:cubicBezTo>
                    <a:pt x="184273" y="59647"/>
                    <a:pt x="158873" y="156167"/>
                    <a:pt x="134743" y="173947"/>
                  </a:cubicBezTo>
                  <a:cubicBezTo>
                    <a:pt x="122043" y="185377"/>
                    <a:pt x="100453" y="184107"/>
                    <a:pt x="89023" y="179027"/>
                  </a:cubicBezTo>
                  <a:cubicBezTo>
                    <a:pt x="80133" y="176487"/>
                    <a:pt x="73783" y="166327"/>
                    <a:pt x="69973" y="157437"/>
                  </a:cubicBezTo>
                  <a:cubicBezTo>
                    <a:pt x="67433" y="149817"/>
                    <a:pt x="66163" y="139657"/>
                    <a:pt x="69973" y="130767"/>
                  </a:cubicBezTo>
                  <a:cubicBezTo>
                    <a:pt x="73783" y="120607"/>
                    <a:pt x="86483" y="107907"/>
                    <a:pt x="97913" y="105367"/>
                  </a:cubicBezTo>
                  <a:cubicBezTo>
                    <a:pt x="108073" y="101557"/>
                    <a:pt x="125853" y="106637"/>
                    <a:pt x="134743" y="112987"/>
                  </a:cubicBezTo>
                  <a:cubicBezTo>
                    <a:pt x="142363" y="118067"/>
                    <a:pt x="147443" y="126957"/>
                    <a:pt x="148713" y="134577"/>
                  </a:cubicBezTo>
                  <a:cubicBezTo>
                    <a:pt x="149983" y="146007"/>
                    <a:pt x="146173" y="163787"/>
                    <a:pt x="138553" y="171407"/>
                  </a:cubicBezTo>
                  <a:cubicBezTo>
                    <a:pt x="130933" y="180297"/>
                    <a:pt x="113153" y="186647"/>
                    <a:pt x="101723" y="184107"/>
                  </a:cubicBezTo>
                  <a:cubicBezTo>
                    <a:pt x="89023" y="180297"/>
                    <a:pt x="71243" y="161247"/>
                    <a:pt x="68703" y="148547"/>
                  </a:cubicBezTo>
                  <a:cubicBezTo>
                    <a:pt x="66163" y="137117"/>
                    <a:pt x="73783" y="120607"/>
                    <a:pt x="82673" y="112987"/>
                  </a:cubicBezTo>
                  <a:cubicBezTo>
                    <a:pt x="90293" y="105367"/>
                    <a:pt x="108073" y="101557"/>
                    <a:pt x="119503" y="104097"/>
                  </a:cubicBezTo>
                  <a:cubicBezTo>
                    <a:pt x="129663" y="107907"/>
                    <a:pt x="143633" y="119337"/>
                    <a:pt x="147443" y="130767"/>
                  </a:cubicBezTo>
                  <a:cubicBezTo>
                    <a:pt x="149983" y="142197"/>
                    <a:pt x="143633" y="165057"/>
                    <a:pt x="134743" y="173947"/>
                  </a:cubicBezTo>
                  <a:cubicBezTo>
                    <a:pt x="127123" y="181567"/>
                    <a:pt x="109343" y="186647"/>
                    <a:pt x="99183" y="182837"/>
                  </a:cubicBezTo>
                  <a:cubicBezTo>
                    <a:pt x="86483" y="179027"/>
                    <a:pt x="72513" y="161247"/>
                    <a:pt x="68703" y="148547"/>
                  </a:cubicBezTo>
                  <a:cubicBezTo>
                    <a:pt x="63623" y="135847"/>
                    <a:pt x="66163" y="121877"/>
                    <a:pt x="71243" y="105367"/>
                  </a:cubicBezTo>
                  <a:cubicBezTo>
                    <a:pt x="78863" y="77427"/>
                    <a:pt x="105533" y="16467"/>
                    <a:pt x="125853" y="3767"/>
                  </a:cubicBezTo>
                  <a:cubicBezTo>
                    <a:pt x="138553" y="-2583"/>
                    <a:pt x="153793" y="-43"/>
                    <a:pt x="163953" y="5037"/>
                  </a:cubicBezTo>
                  <a:cubicBezTo>
                    <a:pt x="171573" y="8847"/>
                    <a:pt x="175383" y="15197"/>
                    <a:pt x="181733" y="26627"/>
                  </a:cubicBezTo>
                  <a:cubicBezTo>
                    <a:pt x="196973" y="54567"/>
                    <a:pt x="224913" y="147277"/>
                    <a:pt x="231263" y="189187"/>
                  </a:cubicBezTo>
                  <a:cubicBezTo>
                    <a:pt x="235073" y="214587"/>
                    <a:pt x="235073" y="232367"/>
                    <a:pt x="232533" y="250147"/>
                  </a:cubicBezTo>
                  <a:cubicBezTo>
                    <a:pt x="231263" y="265387"/>
                    <a:pt x="229993" y="279357"/>
                    <a:pt x="223643" y="292057"/>
                  </a:cubicBezTo>
                  <a:cubicBezTo>
                    <a:pt x="214753" y="306027"/>
                    <a:pt x="188083" y="313647"/>
                    <a:pt x="180463" y="327617"/>
                  </a:cubicBezTo>
                  <a:cubicBezTo>
                    <a:pt x="172843" y="341587"/>
                    <a:pt x="183003" y="363177"/>
                    <a:pt x="176653" y="373337"/>
                  </a:cubicBezTo>
                  <a:cubicBezTo>
                    <a:pt x="171573" y="382227"/>
                    <a:pt x="160143" y="387307"/>
                    <a:pt x="151253" y="388577"/>
                  </a:cubicBezTo>
                  <a:cubicBezTo>
                    <a:pt x="141093" y="388577"/>
                    <a:pt x="124583" y="383497"/>
                    <a:pt x="115693" y="375877"/>
                  </a:cubicBezTo>
                  <a:cubicBezTo>
                    <a:pt x="105533" y="366987"/>
                    <a:pt x="99183" y="350477"/>
                    <a:pt x="95373" y="332697"/>
                  </a:cubicBezTo>
                  <a:cubicBezTo>
                    <a:pt x="89023" y="309837"/>
                    <a:pt x="89023" y="280627"/>
                    <a:pt x="89023" y="250147"/>
                  </a:cubicBezTo>
                  <a:cubicBezTo>
                    <a:pt x="87753" y="215857"/>
                    <a:pt x="86483" y="159977"/>
                    <a:pt x="92833" y="137117"/>
                  </a:cubicBezTo>
                  <a:cubicBezTo>
                    <a:pt x="96643" y="124417"/>
                    <a:pt x="100453" y="118067"/>
                    <a:pt x="108073" y="112987"/>
                  </a:cubicBezTo>
                  <a:cubicBezTo>
                    <a:pt x="114423" y="106637"/>
                    <a:pt x="125853" y="102827"/>
                    <a:pt x="134743" y="104097"/>
                  </a:cubicBezTo>
                  <a:cubicBezTo>
                    <a:pt x="144903" y="105367"/>
                    <a:pt x="158873" y="111717"/>
                    <a:pt x="166493" y="123147"/>
                  </a:cubicBezTo>
                  <a:cubicBezTo>
                    <a:pt x="180463" y="144737"/>
                    <a:pt x="181733" y="201887"/>
                    <a:pt x="183003" y="241257"/>
                  </a:cubicBezTo>
                  <a:cubicBezTo>
                    <a:pt x="184273" y="283167"/>
                    <a:pt x="185543" y="346667"/>
                    <a:pt x="171573" y="368257"/>
                  </a:cubicBezTo>
                  <a:cubicBezTo>
                    <a:pt x="163953" y="379687"/>
                    <a:pt x="149983" y="383497"/>
                    <a:pt x="139823" y="383497"/>
                  </a:cubicBezTo>
                  <a:cubicBezTo>
                    <a:pt x="128393" y="383497"/>
                    <a:pt x="114423" y="374607"/>
                    <a:pt x="108073" y="366987"/>
                  </a:cubicBezTo>
                  <a:cubicBezTo>
                    <a:pt x="102993" y="359367"/>
                    <a:pt x="102993" y="353017"/>
                    <a:pt x="102993" y="340317"/>
                  </a:cubicBezTo>
                  <a:cubicBezTo>
                    <a:pt x="102993" y="300947"/>
                    <a:pt x="138553" y="147277"/>
                    <a:pt x="162683" y="112987"/>
                  </a:cubicBezTo>
                  <a:cubicBezTo>
                    <a:pt x="172843" y="99017"/>
                    <a:pt x="181733" y="93937"/>
                    <a:pt x="194433" y="90127"/>
                  </a:cubicBezTo>
                  <a:cubicBezTo>
                    <a:pt x="208403" y="86317"/>
                    <a:pt x="229993" y="83777"/>
                    <a:pt x="245233" y="95207"/>
                  </a:cubicBezTo>
                  <a:cubicBezTo>
                    <a:pt x="270633" y="115527"/>
                    <a:pt x="284603" y="191727"/>
                    <a:pt x="298573" y="239987"/>
                  </a:cubicBezTo>
                  <a:cubicBezTo>
                    <a:pt x="311273" y="289517"/>
                    <a:pt x="321433" y="353017"/>
                    <a:pt x="326513" y="392387"/>
                  </a:cubicBezTo>
                  <a:cubicBezTo>
                    <a:pt x="329053" y="417787"/>
                    <a:pt x="336673" y="435567"/>
                    <a:pt x="329053" y="454617"/>
                  </a:cubicBezTo>
                  <a:cubicBezTo>
                    <a:pt x="322703" y="474937"/>
                    <a:pt x="296033" y="505417"/>
                    <a:pt x="279523" y="507957"/>
                  </a:cubicBezTo>
                  <a:cubicBezTo>
                    <a:pt x="265553" y="509227"/>
                    <a:pt x="255393" y="497797"/>
                    <a:pt x="240153" y="482557"/>
                  </a:cubicBezTo>
                  <a:cubicBezTo>
                    <a:pt x="203323" y="448267"/>
                    <a:pt x="116963" y="331427"/>
                    <a:pt x="97913" y="276817"/>
                  </a:cubicBezTo>
                  <a:cubicBezTo>
                    <a:pt x="87753" y="245067"/>
                    <a:pt x="90293" y="213317"/>
                    <a:pt x="95373" y="194267"/>
                  </a:cubicBezTo>
                  <a:cubicBezTo>
                    <a:pt x="97913" y="184107"/>
                    <a:pt x="101723" y="176487"/>
                    <a:pt x="109343" y="171407"/>
                  </a:cubicBezTo>
                  <a:cubicBezTo>
                    <a:pt x="116963" y="165057"/>
                    <a:pt x="133473" y="161247"/>
                    <a:pt x="143633" y="165057"/>
                  </a:cubicBezTo>
                  <a:cubicBezTo>
                    <a:pt x="153793" y="167597"/>
                    <a:pt x="162683" y="176487"/>
                    <a:pt x="169033" y="189187"/>
                  </a:cubicBezTo>
                  <a:cubicBezTo>
                    <a:pt x="181733" y="214587"/>
                    <a:pt x="174113" y="278087"/>
                    <a:pt x="183003" y="323807"/>
                  </a:cubicBezTo>
                  <a:cubicBezTo>
                    <a:pt x="193163" y="377147"/>
                    <a:pt x="229993" y="455887"/>
                    <a:pt x="228723" y="487637"/>
                  </a:cubicBezTo>
                  <a:cubicBezTo>
                    <a:pt x="227453" y="500337"/>
                    <a:pt x="224913" y="507957"/>
                    <a:pt x="218563" y="514307"/>
                  </a:cubicBezTo>
                  <a:cubicBezTo>
                    <a:pt x="212213" y="521927"/>
                    <a:pt x="202053" y="528277"/>
                    <a:pt x="193163" y="528277"/>
                  </a:cubicBezTo>
                  <a:cubicBezTo>
                    <a:pt x="180463" y="528277"/>
                    <a:pt x="161413" y="523197"/>
                    <a:pt x="151253" y="507957"/>
                  </a:cubicBezTo>
                  <a:cubicBezTo>
                    <a:pt x="132203" y="476207"/>
                    <a:pt x="139823" y="349207"/>
                    <a:pt x="152523" y="304757"/>
                  </a:cubicBezTo>
                  <a:cubicBezTo>
                    <a:pt x="160143" y="280627"/>
                    <a:pt x="170303" y="265387"/>
                    <a:pt x="184273" y="251417"/>
                  </a:cubicBezTo>
                  <a:cubicBezTo>
                    <a:pt x="198243" y="237447"/>
                    <a:pt x="221103" y="223477"/>
                    <a:pt x="238883" y="223477"/>
                  </a:cubicBezTo>
                  <a:cubicBezTo>
                    <a:pt x="252853" y="222207"/>
                    <a:pt x="269363" y="229827"/>
                    <a:pt x="279523" y="238717"/>
                  </a:cubicBezTo>
                  <a:cubicBezTo>
                    <a:pt x="289683" y="247607"/>
                    <a:pt x="293493" y="257767"/>
                    <a:pt x="301113" y="274277"/>
                  </a:cubicBezTo>
                  <a:cubicBezTo>
                    <a:pt x="313813" y="306027"/>
                    <a:pt x="346833" y="392387"/>
                    <a:pt x="343023" y="419057"/>
                  </a:cubicBezTo>
                  <a:cubicBezTo>
                    <a:pt x="341753" y="431757"/>
                    <a:pt x="335403" y="438107"/>
                    <a:pt x="329053" y="443187"/>
                  </a:cubicBezTo>
                  <a:cubicBezTo>
                    <a:pt x="320163" y="449537"/>
                    <a:pt x="307463" y="452077"/>
                    <a:pt x="292223" y="450807"/>
                  </a:cubicBezTo>
                  <a:cubicBezTo>
                    <a:pt x="265553" y="446997"/>
                    <a:pt x="223643" y="411437"/>
                    <a:pt x="183003" y="397467"/>
                  </a:cubicBezTo>
                  <a:cubicBezTo>
                    <a:pt x="138553" y="382227"/>
                    <a:pt x="66163" y="378417"/>
                    <a:pt x="35683" y="364447"/>
                  </a:cubicBezTo>
                  <a:cubicBezTo>
                    <a:pt x="20443" y="355557"/>
                    <a:pt x="9013" y="349207"/>
                    <a:pt x="3933" y="337777"/>
                  </a:cubicBezTo>
                  <a:cubicBezTo>
                    <a:pt x="-1147" y="325077"/>
                    <a:pt x="2663" y="298407"/>
                    <a:pt x="7743" y="285707"/>
                  </a:cubicBezTo>
                  <a:cubicBezTo>
                    <a:pt x="11553" y="276817"/>
                    <a:pt x="19173" y="269197"/>
                    <a:pt x="28063" y="265387"/>
                  </a:cubicBezTo>
                  <a:cubicBezTo>
                    <a:pt x="36953" y="261577"/>
                    <a:pt x="56003" y="262847"/>
                    <a:pt x="64893" y="267927"/>
                  </a:cubicBezTo>
                  <a:cubicBezTo>
                    <a:pt x="72513" y="271737"/>
                    <a:pt x="77593" y="276817"/>
                    <a:pt x="82673" y="289517"/>
                  </a:cubicBezTo>
                  <a:cubicBezTo>
                    <a:pt x="96643" y="327617"/>
                    <a:pt x="94103" y="481287"/>
                    <a:pt x="91563" y="540977"/>
                  </a:cubicBezTo>
                  <a:cubicBezTo>
                    <a:pt x="90293" y="575267"/>
                    <a:pt x="89023" y="603207"/>
                    <a:pt x="81403" y="619717"/>
                  </a:cubicBezTo>
                  <a:cubicBezTo>
                    <a:pt x="77593" y="629877"/>
                    <a:pt x="72513" y="637497"/>
                    <a:pt x="64893" y="641307"/>
                  </a:cubicBezTo>
                  <a:cubicBezTo>
                    <a:pt x="53463" y="646387"/>
                    <a:pt x="29333" y="645117"/>
                    <a:pt x="20443" y="637497"/>
                  </a:cubicBezTo>
                  <a:cubicBezTo>
                    <a:pt x="11553" y="631147"/>
                    <a:pt x="6473" y="604477"/>
                    <a:pt x="6473" y="604477"/>
                  </a:cubicBezTo>
                </a:path>
              </a:pathLst>
            </a:custGeom>
            <a:solidFill>
              <a:srgbClr val="FFFFFF"/>
            </a:solidFill>
            <a:ln cap="sq">
              <a:noFill/>
              <a:prstDash val="solid"/>
              <a:miter/>
            </a:ln>
          </p:spPr>
          <p:txBody>
            <a:bodyPr/>
            <a:lstStyle/>
            <a:p>
              <a:endParaRPr lang="en-GB"/>
            </a:p>
          </p:txBody>
        </p:sp>
      </p:grpSp>
      <p:grpSp>
        <p:nvGrpSpPr>
          <p:cNvPr id="23" name="Group 23"/>
          <p:cNvGrpSpPr/>
          <p:nvPr/>
        </p:nvGrpSpPr>
        <p:grpSpPr>
          <a:xfrm>
            <a:off x="6097776" y="4979670"/>
            <a:ext cx="1172711" cy="531080"/>
            <a:chOff x="0" y="0"/>
            <a:chExt cx="463293" cy="209809"/>
          </a:xfrm>
        </p:grpSpPr>
        <p:sp>
          <p:nvSpPr>
            <p:cNvPr id="24" name="Freeform 24"/>
            <p:cNvSpPr/>
            <p:nvPr/>
          </p:nvSpPr>
          <p:spPr>
            <a:xfrm>
              <a:off x="0" y="0"/>
              <a:ext cx="463293" cy="209809"/>
            </a:xfrm>
            <a:custGeom>
              <a:avLst/>
              <a:gdLst/>
              <a:ahLst/>
              <a:cxnLst/>
              <a:rect l="l" t="t" r="r" b="b"/>
              <a:pathLst>
                <a:path w="463293" h="209809">
                  <a:moveTo>
                    <a:pt x="0" y="0"/>
                  </a:moveTo>
                  <a:lnTo>
                    <a:pt x="463293" y="0"/>
                  </a:lnTo>
                  <a:lnTo>
                    <a:pt x="463293" y="209809"/>
                  </a:lnTo>
                  <a:lnTo>
                    <a:pt x="0" y="209809"/>
                  </a:lnTo>
                  <a:close/>
                </a:path>
              </a:pathLst>
            </a:custGeom>
            <a:solidFill>
              <a:srgbClr val="FFFFFF"/>
            </a:solidFill>
          </p:spPr>
          <p:txBody>
            <a:bodyPr/>
            <a:lstStyle/>
            <a:p>
              <a:endParaRPr lang="en-GB"/>
            </a:p>
          </p:txBody>
        </p:sp>
        <p:sp>
          <p:nvSpPr>
            <p:cNvPr id="25" name="TextBox 25"/>
            <p:cNvSpPr txBox="1"/>
            <p:nvPr/>
          </p:nvSpPr>
          <p:spPr>
            <a:xfrm>
              <a:off x="0" y="-38100"/>
              <a:ext cx="463293" cy="247909"/>
            </a:xfrm>
            <a:prstGeom prst="rect">
              <a:avLst/>
            </a:prstGeom>
          </p:spPr>
          <p:txBody>
            <a:bodyPr lIns="50800" tIns="50800" rIns="50800" bIns="50800" rtlCol="0" anchor="ctr"/>
            <a:lstStyle/>
            <a:p>
              <a:pPr algn="ctr">
                <a:lnSpc>
                  <a:spcPts val="1727"/>
                </a:lnSpc>
              </a:pPr>
              <a:endParaRPr/>
            </a:p>
          </p:txBody>
        </p:sp>
      </p:grpSp>
      <p:sp>
        <p:nvSpPr>
          <p:cNvPr id="26" name="TextBox 26"/>
          <p:cNvSpPr txBox="1"/>
          <p:nvPr/>
        </p:nvSpPr>
        <p:spPr>
          <a:xfrm>
            <a:off x="531432" y="4548160"/>
            <a:ext cx="354291" cy="255362"/>
          </a:xfrm>
          <a:prstGeom prst="rect">
            <a:avLst/>
          </a:prstGeom>
        </p:spPr>
        <p:txBody>
          <a:bodyPr lIns="0" tIns="0" rIns="0" bIns="0" rtlCol="0" anchor="t">
            <a:spAutoFit/>
          </a:bodyPr>
          <a:lstStyle/>
          <a:p>
            <a:pPr algn="ctr">
              <a:lnSpc>
                <a:spcPts val="1727"/>
              </a:lnSpc>
              <a:spcBef>
                <a:spcPct val="0"/>
              </a:spcBef>
            </a:pPr>
            <a:r>
              <a:rPr lang="en-US" sz="1427" dirty="0">
                <a:solidFill>
                  <a:srgbClr val="FFFFFF"/>
                </a:solidFill>
                <a:latin typeface="IberPangea"/>
                <a:ea typeface="IberPangea"/>
                <a:cs typeface="IberPangea"/>
                <a:sym typeface="IberPangea"/>
              </a:rPr>
              <a:t>3.</a:t>
            </a:r>
          </a:p>
        </p:txBody>
      </p:sp>
      <p:sp>
        <p:nvSpPr>
          <p:cNvPr id="27" name="TextBox 27"/>
          <p:cNvSpPr txBox="1"/>
          <p:nvPr/>
        </p:nvSpPr>
        <p:spPr>
          <a:xfrm>
            <a:off x="508654" y="3408083"/>
            <a:ext cx="354291" cy="255362"/>
          </a:xfrm>
          <a:prstGeom prst="rect">
            <a:avLst/>
          </a:prstGeom>
        </p:spPr>
        <p:txBody>
          <a:bodyPr lIns="0" tIns="0" rIns="0" bIns="0" rtlCol="0" anchor="t">
            <a:spAutoFit/>
          </a:bodyPr>
          <a:lstStyle/>
          <a:p>
            <a:pPr algn="ctr">
              <a:lnSpc>
                <a:spcPts val="1727"/>
              </a:lnSpc>
              <a:spcBef>
                <a:spcPct val="0"/>
              </a:spcBef>
            </a:pPr>
            <a:r>
              <a:rPr lang="en-US" sz="1427" dirty="0">
                <a:solidFill>
                  <a:srgbClr val="FFFFFF"/>
                </a:solidFill>
                <a:latin typeface="IberPangea"/>
                <a:ea typeface="IberPangea"/>
                <a:cs typeface="IberPangea"/>
                <a:sym typeface="IberPangea"/>
              </a:rPr>
              <a:t>2.</a:t>
            </a:r>
          </a:p>
        </p:txBody>
      </p:sp>
      <p:sp>
        <p:nvSpPr>
          <p:cNvPr id="28" name="TextBox 28"/>
          <p:cNvSpPr txBox="1"/>
          <p:nvPr/>
        </p:nvSpPr>
        <p:spPr>
          <a:xfrm>
            <a:off x="508654" y="2395993"/>
            <a:ext cx="354291" cy="255362"/>
          </a:xfrm>
          <a:prstGeom prst="rect">
            <a:avLst/>
          </a:prstGeom>
        </p:spPr>
        <p:txBody>
          <a:bodyPr lIns="0" tIns="0" rIns="0" bIns="0" rtlCol="0" anchor="t">
            <a:spAutoFit/>
          </a:bodyPr>
          <a:lstStyle/>
          <a:p>
            <a:pPr algn="ctr">
              <a:lnSpc>
                <a:spcPts val="1727"/>
              </a:lnSpc>
              <a:spcBef>
                <a:spcPct val="0"/>
              </a:spcBef>
            </a:pPr>
            <a:r>
              <a:rPr lang="en-US" sz="1427" dirty="0">
                <a:solidFill>
                  <a:srgbClr val="FFFFFF"/>
                </a:solidFill>
                <a:latin typeface="IberPangea"/>
                <a:ea typeface="IberPangea"/>
                <a:cs typeface="IberPangea"/>
                <a:sym typeface="IberPangea"/>
              </a:rPr>
              <a:t>1.</a:t>
            </a:r>
          </a:p>
        </p:txBody>
      </p:sp>
      <p:sp>
        <p:nvSpPr>
          <p:cNvPr id="29" name="TextBox 29"/>
          <p:cNvSpPr txBox="1"/>
          <p:nvPr/>
        </p:nvSpPr>
        <p:spPr>
          <a:xfrm>
            <a:off x="722705" y="6160151"/>
            <a:ext cx="10059552" cy="255362"/>
          </a:xfrm>
          <a:prstGeom prst="rect">
            <a:avLst/>
          </a:prstGeom>
        </p:spPr>
        <p:txBody>
          <a:bodyPr lIns="0" tIns="0" rIns="0" bIns="0" rtlCol="0" anchor="t">
            <a:spAutoFit/>
          </a:bodyPr>
          <a:lstStyle/>
          <a:p>
            <a:pPr algn="l">
              <a:lnSpc>
                <a:spcPts val="1727"/>
              </a:lnSpc>
              <a:spcBef>
                <a:spcPct val="0"/>
              </a:spcBef>
            </a:pPr>
            <a:r>
              <a:rPr lang="en-US" sz="1427" dirty="0">
                <a:solidFill>
                  <a:srgbClr val="3A3734"/>
                </a:solidFill>
                <a:latin typeface="IberPangea"/>
                <a:ea typeface="IberPangea"/>
                <a:cs typeface="IberPangea"/>
                <a:sym typeface="IberPangea"/>
              </a:rPr>
              <a:t>The work will progress in sections along the route, allowing us to complete and reinstate areas as the project moves forward.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3EC"/>
        </a:solidFill>
        <a:effectLst/>
      </p:bgPr>
    </p:bg>
    <p:spTree>
      <p:nvGrpSpPr>
        <p:cNvPr id="1" name=""/>
        <p:cNvGrpSpPr/>
        <p:nvPr/>
      </p:nvGrpSpPr>
      <p:grpSpPr>
        <a:xfrm>
          <a:off x="0" y="0"/>
          <a:ext cx="0" cy="0"/>
          <a:chOff x="0" y="0"/>
          <a:chExt cx="0" cy="0"/>
        </a:xfrm>
      </p:grpSpPr>
      <p:sp>
        <p:nvSpPr>
          <p:cNvPr id="3" name="Freeform 3"/>
          <p:cNvSpPr/>
          <p:nvPr/>
        </p:nvSpPr>
        <p:spPr>
          <a:xfrm>
            <a:off x="10537822" y="231772"/>
            <a:ext cx="1308097" cy="488956"/>
          </a:xfrm>
          <a:custGeom>
            <a:avLst/>
            <a:gdLst/>
            <a:ahLst/>
            <a:cxnLst/>
            <a:rect l="l" t="t" r="r" b="b"/>
            <a:pathLst>
              <a:path w="1308097" h="488956">
                <a:moveTo>
                  <a:pt x="0" y="0"/>
                </a:moveTo>
                <a:lnTo>
                  <a:pt x="1308097" y="0"/>
                </a:lnTo>
                <a:lnTo>
                  <a:pt x="1308097" y="488956"/>
                </a:lnTo>
                <a:lnTo>
                  <a:pt x="0" y="48895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aphicFrame>
        <p:nvGraphicFramePr>
          <p:cNvPr id="4" name="Object 4"/>
          <p:cNvGraphicFramePr/>
          <p:nvPr>
            <p:extLst>
              <p:ext uri="{D42A27DB-BD31-4B8C-83A1-F6EECF244321}">
                <p14:modId xmlns:p14="http://schemas.microsoft.com/office/powerpoint/2010/main" val="3887361018"/>
              </p:ext>
            </p:extLst>
          </p:nvPr>
        </p:nvGraphicFramePr>
        <p:xfrm>
          <a:off x="1787442" y="1575543"/>
          <a:ext cx="11734800" cy="4845050"/>
        </p:xfrm>
        <a:graphic>
          <a:graphicData uri="http://schemas.openxmlformats.org/presentationml/2006/ole">
            <mc:AlternateContent xmlns:mc="http://schemas.openxmlformats.org/markup-compatibility/2006">
              <mc:Choice xmlns:v="urn:schemas-microsoft-com:vml" Requires="v">
                <p:oleObj name="Worksheet" r:id="rId4" imgW="12731762" imgH="6013362" progId="Excel.Sheet.12">
                  <p:embed/>
                </p:oleObj>
              </mc:Choice>
              <mc:Fallback>
                <p:oleObj name="Worksheet" r:id="rId4" imgW="12731762" imgH="6013362" progId="Excel.Sheet.12">
                  <p:embed/>
                  <p:pic>
                    <p:nvPicPr>
                      <p:cNvPr id="0" name=""/>
                      <p:cNvPicPr/>
                      <p:nvPr/>
                    </p:nvPicPr>
                    <p:blipFill>
                      <a:blip r:embed="rId5"/>
                      <a:stretch>
                        <a:fillRect/>
                      </a:stretch>
                    </p:blipFill>
                    <p:spPr>
                      <a:xfrm>
                        <a:off x="1787442" y="1575543"/>
                        <a:ext cx="11734800" cy="4845050"/>
                      </a:xfrm>
                      <a:prstGeom prst="rect">
                        <a:avLst/>
                      </a:prstGeom>
                    </p:spPr>
                  </p:pic>
                </p:oleObj>
              </mc:Fallback>
            </mc:AlternateContent>
          </a:graphicData>
        </a:graphic>
      </p:graphicFrame>
      <p:sp>
        <p:nvSpPr>
          <p:cNvPr id="5" name="TextBox 5"/>
          <p:cNvSpPr txBox="1"/>
          <p:nvPr/>
        </p:nvSpPr>
        <p:spPr>
          <a:xfrm>
            <a:off x="11736067" y="6420593"/>
            <a:ext cx="61912" cy="167640"/>
          </a:xfrm>
          <a:prstGeom prst="rect">
            <a:avLst/>
          </a:prstGeom>
        </p:spPr>
        <p:txBody>
          <a:bodyPr lIns="0" tIns="0" rIns="0" bIns="0" rtlCol="0" anchor="t">
            <a:spAutoFit/>
          </a:bodyPr>
          <a:lstStyle/>
          <a:p>
            <a:pPr algn="l">
              <a:lnSpc>
                <a:spcPts val="1260"/>
              </a:lnSpc>
            </a:pPr>
            <a:r>
              <a:rPr lang="en-US" sz="900">
                <a:solidFill>
                  <a:srgbClr val="008C38"/>
                </a:solidFill>
                <a:latin typeface="IberPangea"/>
                <a:ea typeface="IberPangea"/>
                <a:cs typeface="IberPangea"/>
                <a:sym typeface="IberPangea"/>
              </a:rPr>
              <a:t>5</a:t>
            </a:r>
          </a:p>
        </p:txBody>
      </p:sp>
      <p:sp>
        <p:nvSpPr>
          <p:cNvPr id="6" name="TextBox 6"/>
          <p:cNvSpPr txBox="1"/>
          <p:nvPr/>
        </p:nvSpPr>
        <p:spPr>
          <a:xfrm>
            <a:off x="537848" y="964644"/>
            <a:ext cx="4643752" cy="284245"/>
          </a:xfrm>
          <a:prstGeom prst="rect">
            <a:avLst/>
          </a:prstGeom>
        </p:spPr>
        <p:txBody>
          <a:bodyPr wrap="square" lIns="0" tIns="0" rIns="0" bIns="0" rtlCol="0" anchor="t">
            <a:spAutoFit/>
          </a:bodyPr>
          <a:lstStyle/>
          <a:p>
            <a:pPr algn="l">
              <a:lnSpc>
                <a:spcPts val="1813"/>
              </a:lnSpc>
            </a:pPr>
            <a:r>
              <a:rPr lang="en-US" sz="3605" dirty="0">
                <a:solidFill>
                  <a:srgbClr val="00402A"/>
                </a:solidFill>
                <a:latin typeface="IberPangea"/>
                <a:ea typeface="IberPangea"/>
                <a:cs typeface="IberPangea"/>
                <a:sym typeface="IberPangea"/>
              </a:rPr>
              <a:t>Indicative dates</a:t>
            </a:r>
          </a:p>
        </p:txBody>
      </p:sp>
      <p:sp>
        <p:nvSpPr>
          <p:cNvPr id="7" name="TextBox 7"/>
          <p:cNvSpPr txBox="1"/>
          <p:nvPr/>
        </p:nvSpPr>
        <p:spPr>
          <a:xfrm>
            <a:off x="1746514" y="1381249"/>
            <a:ext cx="40928" cy="472980"/>
          </a:xfrm>
          <a:prstGeom prst="rect">
            <a:avLst/>
          </a:prstGeom>
        </p:spPr>
        <p:txBody>
          <a:bodyPr lIns="0" tIns="0" rIns="0" bIns="0" rtlCol="0" anchor="t">
            <a:spAutoFit/>
          </a:bodyPr>
          <a:lstStyle/>
          <a:p>
            <a:pPr algn="l">
              <a:lnSpc>
                <a:spcPts val="3943"/>
              </a:lnSpc>
            </a:pPr>
            <a:r>
              <a:rPr lang="en-US" sz="1577">
                <a:solidFill>
                  <a:srgbClr val="00A343"/>
                </a:solidFill>
                <a:latin typeface="IberPangea"/>
                <a:ea typeface="IberPangea"/>
                <a:cs typeface="IberPangea"/>
                <a:sym typeface="IberPangea"/>
              </a:rPr>
              <a:t> </a:t>
            </a:r>
          </a:p>
        </p:txBody>
      </p:sp>
      <p:sp>
        <p:nvSpPr>
          <p:cNvPr id="8" name="TextBox 8"/>
          <p:cNvSpPr txBox="1"/>
          <p:nvPr/>
        </p:nvSpPr>
        <p:spPr>
          <a:xfrm>
            <a:off x="11128000" y="2973362"/>
            <a:ext cx="47030" cy="317988"/>
          </a:xfrm>
          <a:prstGeom prst="rect">
            <a:avLst/>
          </a:prstGeom>
        </p:spPr>
        <p:txBody>
          <a:bodyPr lIns="0" tIns="0" rIns="0" bIns="0" rtlCol="0" anchor="t">
            <a:spAutoFit/>
          </a:bodyPr>
          <a:lstStyle/>
          <a:p>
            <a:pPr algn="l">
              <a:lnSpc>
                <a:spcPts val="2134"/>
              </a:lnSpc>
            </a:pPr>
            <a:r>
              <a:rPr lang="en-US" sz="1802" spc="1">
                <a:solidFill>
                  <a:srgbClr val="FFFFFF"/>
                </a:solidFill>
                <a:latin typeface="IberPangea"/>
                <a:ea typeface="IberPangea"/>
                <a:cs typeface="IberPangea"/>
                <a:sym typeface="IberPangea"/>
              </a:rPr>
              <a:t> </a:t>
            </a:r>
          </a:p>
        </p:txBody>
      </p:sp>
      <p:sp>
        <p:nvSpPr>
          <p:cNvPr id="9" name="TextBox 9"/>
          <p:cNvSpPr txBox="1"/>
          <p:nvPr/>
        </p:nvSpPr>
        <p:spPr>
          <a:xfrm>
            <a:off x="1422959" y="4271439"/>
            <a:ext cx="40928" cy="268700"/>
          </a:xfrm>
          <a:prstGeom prst="rect">
            <a:avLst/>
          </a:prstGeom>
        </p:spPr>
        <p:txBody>
          <a:bodyPr lIns="0" tIns="0" rIns="0" bIns="0" rtlCol="0" anchor="t">
            <a:spAutoFit/>
          </a:bodyPr>
          <a:lstStyle/>
          <a:p>
            <a:pPr algn="l">
              <a:lnSpc>
                <a:spcPts val="1874"/>
              </a:lnSpc>
            </a:pPr>
            <a:r>
              <a:rPr lang="en-US" sz="1575">
                <a:solidFill>
                  <a:srgbClr val="3A3734"/>
                </a:solidFill>
                <a:latin typeface="IberPangea"/>
                <a:ea typeface="IberPangea"/>
                <a:cs typeface="IberPangea"/>
                <a:sym typeface="IberPangea"/>
              </a:rPr>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CEBE1"/>
        </a:solidFill>
        <a:effectLst/>
      </p:bgPr>
    </p:bg>
    <p:spTree>
      <p:nvGrpSpPr>
        <p:cNvPr id="1" name=""/>
        <p:cNvGrpSpPr/>
        <p:nvPr/>
      </p:nvGrpSpPr>
      <p:grpSpPr>
        <a:xfrm>
          <a:off x="0" y="0"/>
          <a:ext cx="0" cy="0"/>
          <a:chOff x="0" y="0"/>
          <a:chExt cx="0" cy="0"/>
        </a:xfrm>
      </p:grpSpPr>
      <p:sp>
        <p:nvSpPr>
          <p:cNvPr id="2" name="Freeform 2"/>
          <p:cNvSpPr/>
          <p:nvPr/>
        </p:nvSpPr>
        <p:spPr>
          <a:xfrm>
            <a:off x="7477125" y="2066925"/>
            <a:ext cx="4276725" cy="2581275"/>
          </a:xfrm>
          <a:custGeom>
            <a:avLst/>
            <a:gdLst/>
            <a:ahLst/>
            <a:cxnLst/>
            <a:rect l="l" t="t" r="r" b="b"/>
            <a:pathLst>
              <a:path w="4276725" h="2581275">
                <a:moveTo>
                  <a:pt x="0" y="0"/>
                </a:moveTo>
                <a:lnTo>
                  <a:pt x="4276725" y="0"/>
                </a:lnTo>
                <a:lnTo>
                  <a:pt x="4276725" y="2581275"/>
                </a:lnTo>
                <a:lnTo>
                  <a:pt x="0" y="258127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a:off x="8820788" y="5832739"/>
            <a:ext cx="2800350" cy="19050"/>
          </a:xfrm>
          <a:custGeom>
            <a:avLst/>
            <a:gdLst/>
            <a:ahLst/>
            <a:cxnLst/>
            <a:rect l="l" t="t" r="r" b="b"/>
            <a:pathLst>
              <a:path w="2800350" h="19050">
                <a:moveTo>
                  <a:pt x="0" y="0"/>
                </a:moveTo>
                <a:lnTo>
                  <a:pt x="2800350" y="0"/>
                </a:lnTo>
                <a:lnTo>
                  <a:pt x="2800350" y="19050"/>
                </a:lnTo>
                <a:lnTo>
                  <a:pt x="0" y="1905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10537822" y="231772"/>
            <a:ext cx="1308097" cy="488956"/>
          </a:xfrm>
          <a:custGeom>
            <a:avLst/>
            <a:gdLst/>
            <a:ahLst/>
            <a:cxnLst/>
            <a:rect l="l" t="t" r="r" b="b"/>
            <a:pathLst>
              <a:path w="1308097" h="488956">
                <a:moveTo>
                  <a:pt x="0" y="0"/>
                </a:moveTo>
                <a:lnTo>
                  <a:pt x="1308097" y="0"/>
                </a:lnTo>
                <a:lnTo>
                  <a:pt x="1308097" y="488956"/>
                </a:lnTo>
                <a:lnTo>
                  <a:pt x="0" y="48895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 name="Freeform 5"/>
          <p:cNvSpPr/>
          <p:nvPr/>
        </p:nvSpPr>
        <p:spPr>
          <a:xfrm>
            <a:off x="7277567" y="5038639"/>
            <a:ext cx="1200150" cy="1200150"/>
          </a:xfrm>
          <a:custGeom>
            <a:avLst/>
            <a:gdLst/>
            <a:ahLst/>
            <a:cxnLst/>
            <a:rect l="l" t="t" r="r" b="b"/>
            <a:pathLst>
              <a:path w="1200150" h="1200150">
                <a:moveTo>
                  <a:pt x="0" y="0"/>
                </a:moveTo>
                <a:lnTo>
                  <a:pt x="1200150" y="0"/>
                </a:lnTo>
                <a:lnTo>
                  <a:pt x="1200150" y="1200150"/>
                </a:lnTo>
                <a:lnTo>
                  <a:pt x="0" y="1200150"/>
                </a:lnTo>
                <a:lnTo>
                  <a:pt x="0" y="0"/>
                </a:lnTo>
                <a:close/>
              </a:path>
            </a:pathLst>
          </a:custGeom>
          <a:blipFill>
            <a:blip r:embed="rId5"/>
            <a:stretch>
              <a:fillRect/>
            </a:stretch>
          </a:blipFill>
        </p:spPr>
        <p:txBody>
          <a:bodyPr/>
          <a:lstStyle/>
          <a:p>
            <a:endParaRPr lang="en-GB"/>
          </a:p>
        </p:txBody>
      </p:sp>
      <p:grpSp>
        <p:nvGrpSpPr>
          <p:cNvPr id="6" name="Group 6"/>
          <p:cNvGrpSpPr/>
          <p:nvPr/>
        </p:nvGrpSpPr>
        <p:grpSpPr>
          <a:xfrm>
            <a:off x="623241" y="1458510"/>
            <a:ext cx="5784999" cy="5063128"/>
            <a:chOff x="0" y="0"/>
            <a:chExt cx="2285432" cy="2000248"/>
          </a:xfrm>
        </p:grpSpPr>
        <p:sp>
          <p:nvSpPr>
            <p:cNvPr id="7" name="Freeform 7"/>
            <p:cNvSpPr/>
            <p:nvPr/>
          </p:nvSpPr>
          <p:spPr>
            <a:xfrm>
              <a:off x="0" y="0"/>
              <a:ext cx="2285432" cy="2000248"/>
            </a:xfrm>
            <a:custGeom>
              <a:avLst/>
              <a:gdLst/>
              <a:ahLst/>
              <a:cxnLst/>
              <a:rect l="l" t="t" r="r" b="b"/>
              <a:pathLst>
                <a:path w="2285432" h="2000248">
                  <a:moveTo>
                    <a:pt x="14721" y="0"/>
                  </a:moveTo>
                  <a:lnTo>
                    <a:pt x="2270711" y="0"/>
                  </a:lnTo>
                  <a:cubicBezTo>
                    <a:pt x="2274615" y="0"/>
                    <a:pt x="2278359" y="1551"/>
                    <a:pt x="2281120" y="4312"/>
                  </a:cubicBezTo>
                  <a:cubicBezTo>
                    <a:pt x="2283881" y="7072"/>
                    <a:pt x="2285432" y="10817"/>
                    <a:pt x="2285432" y="14721"/>
                  </a:cubicBezTo>
                  <a:lnTo>
                    <a:pt x="2285432" y="1985527"/>
                  </a:lnTo>
                  <a:cubicBezTo>
                    <a:pt x="2285432" y="1989431"/>
                    <a:pt x="2283881" y="1993176"/>
                    <a:pt x="2281120" y="1995937"/>
                  </a:cubicBezTo>
                  <a:cubicBezTo>
                    <a:pt x="2278359" y="1998697"/>
                    <a:pt x="2274615" y="2000248"/>
                    <a:pt x="2270711" y="2000248"/>
                  </a:cubicBezTo>
                  <a:lnTo>
                    <a:pt x="14721" y="2000248"/>
                  </a:lnTo>
                  <a:cubicBezTo>
                    <a:pt x="10817" y="2000248"/>
                    <a:pt x="7072" y="1998697"/>
                    <a:pt x="4312" y="1995937"/>
                  </a:cubicBezTo>
                  <a:cubicBezTo>
                    <a:pt x="1551" y="1993176"/>
                    <a:pt x="0" y="1989431"/>
                    <a:pt x="0" y="1985527"/>
                  </a:cubicBezTo>
                  <a:lnTo>
                    <a:pt x="0" y="14721"/>
                  </a:lnTo>
                  <a:cubicBezTo>
                    <a:pt x="0" y="10817"/>
                    <a:pt x="1551" y="7072"/>
                    <a:pt x="4312" y="4312"/>
                  </a:cubicBezTo>
                  <a:cubicBezTo>
                    <a:pt x="7072" y="1551"/>
                    <a:pt x="10817" y="0"/>
                    <a:pt x="14721" y="0"/>
                  </a:cubicBezTo>
                  <a:close/>
                </a:path>
              </a:pathLst>
            </a:custGeom>
            <a:solidFill>
              <a:srgbClr val="FFFFFF"/>
            </a:solidFill>
          </p:spPr>
          <p:txBody>
            <a:bodyPr/>
            <a:lstStyle/>
            <a:p>
              <a:endParaRPr lang="en-GB"/>
            </a:p>
          </p:txBody>
        </p:sp>
        <p:sp>
          <p:nvSpPr>
            <p:cNvPr id="8" name="TextBox 8"/>
            <p:cNvSpPr txBox="1"/>
            <p:nvPr/>
          </p:nvSpPr>
          <p:spPr>
            <a:xfrm>
              <a:off x="0" y="-38100"/>
              <a:ext cx="2285432" cy="2038348"/>
            </a:xfrm>
            <a:prstGeom prst="rect">
              <a:avLst/>
            </a:prstGeom>
          </p:spPr>
          <p:txBody>
            <a:bodyPr lIns="50800" tIns="50800" rIns="50800" bIns="50800" rtlCol="0" anchor="ctr"/>
            <a:lstStyle/>
            <a:p>
              <a:pPr algn="ctr">
                <a:lnSpc>
                  <a:spcPts val="1727"/>
                </a:lnSpc>
              </a:pPr>
              <a:endParaRPr/>
            </a:p>
          </p:txBody>
        </p:sp>
      </p:grpSp>
      <p:sp>
        <p:nvSpPr>
          <p:cNvPr id="9" name="Freeform 9"/>
          <p:cNvSpPr/>
          <p:nvPr/>
        </p:nvSpPr>
        <p:spPr>
          <a:xfrm>
            <a:off x="7591390" y="2320106"/>
            <a:ext cx="4048196" cy="2074912"/>
          </a:xfrm>
          <a:custGeom>
            <a:avLst/>
            <a:gdLst/>
            <a:ahLst/>
            <a:cxnLst/>
            <a:rect l="l" t="t" r="r" b="b"/>
            <a:pathLst>
              <a:path w="4048196" h="2074912">
                <a:moveTo>
                  <a:pt x="0" y="0"/>
                </a:moveTo>
                <a:lnTo>
                  <a:pt x="4048195" y="0"/>
                </a:lnTo>
                <a:lnTo>
                  <a:pt x="4048195" y="2074913"/>
                </a:lnTo>
                <a:lnTo>
                  <a:pt x="0" y="2074913"/>
                </a:lnTo>
                <a:lnTo>
                  <a:pt x="0" y="0"/>
                </a:lnTo>
                <a:close/>
              </a:path>
            </a:pathLst>
          </a:custGeom>
          <a:blipFill>
            <a:blip r:embed="rId6"/>
            <a:stretch>
              <a:fillRect/>
            </a:stretch>
          </a:blipFill>
        </p:spPr>
        <p:txBody>
          <a:bodyPr/>
          <a:lstStyle/>
          <a:p>
            <a:endParaRPr lang="en-GB"/>
          </a:p>
        </p:txBody>
      </p:sp>
      <p:sp>
        <p:nvSpPr>
          <p:cNvPr id="10" name="TextBox 10"/>
          <p:cNvSpPr txBox="1"/>
          <p:nvPr/>
        </p:nvSpPr>
        <p:spPr>
          <a:xfrm>
            <a:off x="11736067" y="6420593"/>
            <a:ext cx="61020" cy="167640"/>
          </a:xfrm>
          <a:prstGeom prst="rect">
            <a:avLst/>
          </a:prstGeom>
        </p:spPr>
        <p:txBody>
          <a:bodyPr lIns="0" tIns="0" rIns="0" bIns="0" rtlCol="0" anchor="t">
            <a:spAutoFit/>
          </a:bodyPr>
          <a:lstStyle/>
          <a:p>
            <a:pPr algn="l">
              <a:lnSpc>
                <a:spcPts val="1260"/>
              </a:lnSpc>
            </a:pPr>
            <a:r>
              <a:rPr lang="en-US" sz="900">
                <a:solidFill>
                  <a:srgbClr val="008C38"/>
                </a:solidFill>
                <a:latin typeface="IberPangea"/>
                <a:ea typeface="IberPangea"/>
                <a:cs typeface="IberPangea"/>
                <a:sym typeface="IberPangea"/>
              </a:rPr>
              <a:t>6</a:t>
            </a:r>
          </a:p>
        </p:txBody>
      </p:sp>
      <p:sp>
        <p:nvSpPr>
          <p:cNvPr id="11" name="TextBox 11"/>
          <p:cNvSpPr txBox="1"/>
          <p:nvPr/>
        </p:nvSpPr>
        <p:spPr>
          <a:xfrm>
            <a:off x="623241" y="496289"/>
            <a:ext cx="4660583" cy="609334"/>
          </a:xfrm>
          <a:prstGeom prst="rect">
            <a:avLst/>
          </a:prstGeom>
        </p:spPr>
        <p:txBody>
          <a:bodyPr wrap="square" lIns="0" tIns="0" rIns="0" bIns="0" rtlCol="0" anchor="t">
            <a:spAutoFit/>
          </a:bodyPr>
          <a:lstStyle/>
          <a:p>
            <a:pPr algn="l">
              <a:lnSpc>
                <a:spcPts val="5290"/>
              </a:lnSpc>
            </a:pPr>
            <a:r>
              <a:rPr lang="en-US" sz="3230" dirty="0">
                <a:solidFill>
                  <a:srgbClr val="00402A"/>
                </a:solidFill>
                <a:latin typeface="IberPangea"/>
                <a:ea typeface="IberPangea"/>
                <a:cs typeface="IberPangea"/>
                <a:sym typeface="IberPangea"/>
              </a:rPr>
              <a:t>Impact to communities</a:t>
            </a:r>
          </a:p>
        </p:txBody>
      </p:sp>
      <p:sp>
        <p:nvSpPr>
          <p:cNvPr id="12" name="TextBox 12"/>
          <p:cNvSpPr txBox="1"/>
          <p:nvPr/>
        </p:nvSpPr>
        <p:spPr>
          <a:xfrm>
            <a:off x="7877642" y="1345644"/>
            <a:ext cx="52536" cy="608235"/>
          </a:xfrm>
          <a:prstGeom prst="rect">
            <a:avLst/>
          </a:prstGeom>
        </p:spPr>
        <p:txBody>
          <a:bodyPr lIns="0" tIns="0" rIns="0" bIns="0" rtlCol="0" anchor="t">
            <a:spAutoFit/>
          </a:bodyPr>
          <a:lstStyle/>
          <a:p>
            <a:pPr algn="l">
              <a:lnSpc>
                <a:spcPts val="5068"/>
              </a:lnSpc>
            </a:pPr>
            <a:r>
              <a:rPr lang="en-US" sz="2027">
                <a:solidFill>
                  <a:srgbClr val="00A343"/>
                </a:solidFill>
                <a:latin typeface="IberPangea"/>
                <a:ea typeface="IberPangea"/>
                <a:cs typeface="IberPangea"/>
                <a:sym typeface="IberPangea"/>
              </a:rPr>
              <a:t> </a:t>
            </a:r>
          </a:p>
        </p:txBody>
      </p:sp>
      <p:sp>
        <p:nvSpPr>
          <p:cNvPr id="13" name="TextBox 13"/>
          <p:cNvSpPr txBox="1"/>
          <p:nvPr/>
        </p:nvSpPr>
        <p:spPr>
          <a:xfrm>
            <a:off x="8593519" y="4991014"/>
            <a:ext cx="3252400" cy="1150694"/>
          </a:xfrm>
          <a:prstGeom prst="rect">
            <a:avLst/>
          </a:prstGeom>
        </p:spPr>
        <p:txBody>
          <a:bodyPr lIns="0" tIns="0" rIns="0" bIns="0" rtlCol="0" anchor="t">
            <a:spAutoFit/>
          </a:bodyPr>
          <a:lstStyle/>
          <a:p>
            <a:pPr algn="l">
              <a:lnSpc>
                <a:spcPts val="2177"/>
              </a:lnSpc>
            </a:pPr>
            <a:r>
              <a:rPr lang="en-US" sz="1802">
                <a:solidFill>
                  <a:srgbClr val="3A3734"/>
                </a:solidFill>
                <a:latin typeface="IberPangea"/>
                <a:ea typeface="IberPangea"/>
                <a:cs typeface="IberPangea"/>
                <a:sym typeface="IberPangea"/>
              </a:rPr>
              <a:t>Scan here to visit our website or go to:</a:t>
            </a:r>
          </a:p>
          <a:p>
            <a:pPr algn="l">
              <a:lnSpc>
                <a:spcPts val="2177"/>
              </a:lnSpc>
            </a:pPr>
            <a:r>
              <a:rPr lang="en-US" sz="1802">
                <a:solidFill>
                  <a:srgbClr val="008C38"/>
                </a:solidFill>
                <a:latin typeface="IberPangea"/>
                <a:ea typeface="IberPangea"/>
                <a:cs typeface="IberPangea"/>
                <a:sym typeface="IberPangea"/>
              </a:rPr>
              <a:t>https://www.spenergynetworks.co.uk/Barmouth_reinforcement</a:t>
            </a:r>
          </a:p>
        </p:txBody>
      </p:sp>
      <p:sp>
        <p:nvSpPr>
          <p:cNvPr id="14" name="TextBox 14"/>
          <p:cNvSpPr txBox="1"/>
          <p:nvPr/>
        </p:nvSpPr>
        <p:spPr>
          <a:xfrm>
            <a:off x="7487288" y="1555194"/>
            <a:ext cx="2412206" cy="396177"/>
          </a:xfrm>
          <a:prstGeom prst="rect">
            <a:avLst/>
          </a:prstGeom>
        </p:spPr>
        <p:txBody>
          <a:bodyPr lIns="0" tIns="0" rIns="0" bIns="0" rtlCol="0" anchor="t">
            <a:spAutoFit/>
          </a:bodyPr>
          <a:lstStyle/>
          <a:p>
            <a:pPr algn="l">
              <a:lnSpc>
                <a:spcPts val="2838"/>
              </a:lnSpc>
            </a:pPr>
            <a:r>
              <a:rPr lang="en-US" sz="2027">
                <a:solidFill>
                  <a:srgbClr val="00A343"/>
                </a:solidFill>
                <a:latin typeface="IberPangea"/>
                <a:ea typeface="IberPangea"/>
                <a:cs typeface="IberPangea"/>
                <a:sym typeface="IberPangea"/>
              </a:rPr>
              <a:t>Our project web page</a:t>
            </a:r>
          </a:p>
        </p:txBody>
      </p:sp>
      <p:sp>
        <p:nvSpPr>
          <p:cNvPr id="15" name="TextBox 15"/>
          <p:cNvSpPr txBox="1"/>
          <p:nvPr/>
        </p:nvSpPr>
        <p:spPr>
          <a:xfrm>
            <a:off x="935480" y="1695102"/>
            <a:ext cx="5160520" cy="474437"/>
          </a:xfrm>
          <a:prstGeom prst="rect">
            <a:avLst/>
          </a:prstGeom>
        </p:spPr>
        <p:txBody>
          <a:bodyPr lIns="0" tIns="0" rIns="0" bIns="0" rtlCol="0" anchor="t">
            <a:spAutoFit/>
          </a:bodyPr>
          <a:lstStyle/>
          <a:p>
            <a:pPr algn="l">
              <a:lnSpc>
                <a:spcPts val="1727"/>
              </a:lnSpc>
              <a:spcBef>
                <a:spcPct val="0"/>
              </a:spcBef>
            </a:pPr>
            <a:r>
              <a:rPr lang="en-US" sz="1427">
                <a:solidFill>
                  <a:srgbClr val="00A343"/>
                </a:solidFill>
                <a:latin typeface="IberPangea"/>
                <a:ea typeface="IberPangea"/>
                <a:cs typeface="IberPangea"/>
                <a:sym typeface="IberPangea"/>
              </a:rPr>
              <a:t>We recognise that work of this scale will cause disruption, particularly for people travelling through Barmouth town centre.</a:t>
            </a:r>
          </a:p>
        </p:txBody>
      </p:sp>
      <p:sp>
        <p:nvSpPr>
          <p:cNvPr id="16" name="TextBox 16"/>
          <p:cNvSpPr txBox="1"/>
          <p:nvPr/>
        </p:nvSpPr>
        <p:spPr>
          <a:xfrm>
            <a:off x="937257" y="2259152"/>
            <a:ext cx="5160520" cy="3979637"/>
          </a:xfrm>
          <a:prstGeom prst="rect">
            <a:avLst/>
          </a:prstGeom>
        </p:spPr>
        <p:txBody>
          <a:bodyPr lIns="0" tIns="0" rIns="0" bIns="0" rtlCol="0" anchor="t">
            <a:spAutoFit/>
          </a:bodyPr>
          <a:lstStyle/>
          <a:p>
            <a:pPr algn="l">
              <a:lnSpc>
                <a:spcPts val="1727"/>
              </a:lnSpc>
            </a:pPr>
            <a:r>
              <a:rPr lang="en-US" sz="1427" b="1" dirty="0">
                <a:solidFill>
                  <a:srgbClr val="3A3734"/>
                </a:solidFill>
                <a:latin typeface="IberPangea Bold"/>
                <a:ea typeface="IberPangea Bold"/>
                <a:cs typeface="IberPangea Bold"/>
                <a:sym typeface="IberPangea Bold"/>
              </a:rPr>
              <a:t>Traffic management</a:t>
            </a:r>
          </a:p>
          <a:p>
            <a:pPr algn="l">
              <a:lnSpc>
                <a:spcPts val="1727"/>
              </a:lnSpc>
              <a:spcBef>
                <a:spcPct val="0"/>
              </a:spcBef>
            </a:pPr>
            <a:r>
              <a:rPr lang="en-US" sz="1427" dirty="0">
                <a:solidFill>
                  <a:srgbClr val="3A3734"/>
                </a:solidFill>
                <a:latin typeface="IberPangea"/>
                <a:ea typeface="IberPangea"/>
                <a:cs typeface="IberPangea"/>
                <a:sym typeface="IberPangea"/>
              </a:rPr>
              <a:t>Temporary traffic management will be required as we progress along the route, including temporary traffic lights in some locations. </a:t>
            </a:r>
          </a:p>
          <a:p>
            <a:pPr algn="l">
              <a:lnSpc>
                <a:spcPts val="1727"/>
              </a:lnSpc>
              <a:spcBef>
                <a:spcPct val="0"/>
              </a:spcBef>
            </a:pPr>
            <a:endParaRPr lang="en-US" sz="1427" dirty="0">
              <a:solidFill>
                <a:srgbClr val="3A3734"/>
              </a:solidFill>
              <a:latin typeface="IberPangea"/>
              <a:ea typeface="IberPangea"/>
              <a:cs typeface="IberPangea"/>
              <a:sym typeface="IberPangea"/>
            </a:endParaRPr>
          </a:p>
          <a:p>
            <a:pPr algn="l">
              <a:lnSpc>
                <a:spcPts val="1727"/>
              </a:lnSpc>
              <a:spcBef>
                <a:spcPct val="0"/>
              </a:spcBef>
            </a:pPr>
            <a:r>
              <a:rPr lang="en-US" sz="1427" b="1" dirty="0">
                <a:solidFill>
                  <a:srgbClr val="3A3734"/>
                </a:solidFill>
                <a:latin typeface="IberPangea Bold"/>
                <a:ea typeface="IberPangea Bold"/>
                <a:cs typeface="IberPangea Bold"/>
                <a:sym typeface="IberPangea Bold"/>
              </a:rPr>
              <a:t>King Edward Street closure</a:t>
            </a:r>
          </a:p>
          <a:p>
            <a:pPr algn="l">
              <a:lnSpc>
                <a:spcPts val="1727"/>
              </a:lnSpc>
              <a:spcBef>
                <a:spcPct val="0"/>
              </a:spcBef>
            </a:pPr>
            <a:r>
              <a:rPr lang="en-US" sz="1427" dirty="0">
                <a:solidFill>
                  <a:srgbClr val="3A3734"/>
                </a:solidFill>
                <a:latin typeface="IberPangea"/>
                <a:ea typeface="IberPangea"/>
                <a:cs typeface="IberPangea"/>
                <a:sym typeface="IberPangea"/>
              </a:rPr>
              <a:t>The main phase of work will require King Edward Street to close between The Royal pub and St Tudwal's Church for up to three weeks between 16th Nov - 2nd Dec.</a:t>
            </a:r>
          </a:p>
          <a:p>
            <a:pPr algn="l">
              <a:lnSpc>
                <a:spcPts val="1727"/>
              </a:lnSpc>
              <a:spcBef>
                <a:spcPct val="0"/>
              </a:spcBef>
            </a:pPr>
            <a:endParaRPr lang="en-US" sz="1427" dirty="0">
              <a:solidFill>
                <a:srgbClr val="3A3734"/>
              </a:solidFill>
              <a:latin typeface="IberPangea"/>
              <a:ea typeface="IberPangea"/>
              <a:cs typeface="IberPangea"/>
              <a:sym typeface="IberPangea"/>
            </a:endParaRPr>
          </a:p>
          <a:p>
            <a:pPr algn="l">
              <a:lnSpc>
                <a:spcPts val="1727"/>
              </a:lnSpc>
              <a:spcBef>
                <a:spcPct val="0"/>
              </a:spcBef>
            </a:pPr>
            <a:r>
              <a:rPr lang="en-US" sz="1427" b="1" dirty="0">
                <a:solidFill>
                  <a:srgbClr val="3A3734"/>
                </a:solidFill>
                <a:latin typeface="IberPangea Bold"/>
                <a:ea typeface="IberPangea Bold"/>
                <a:cs typeface="IberPangea Bold"/>
                <a:sym typeface="IberPangea Bold"/>
              </a:rPr>
              <a:t>Keeping disruption to a minimum</a:t>
            </a:r>
          </a:p>
          <a:p>
            <a:pPr marL="308197" lvl="1" indent="-154098" algn="l">
              <a:lnSpc>
                <a:spcPts val="1727"/>
              </a:lnSpc>
              <a:buFont typeface="Arial"/>
              <a:buChar char="•"/>
            </a:pPr>
            <a:r>
              <a:rPr lang="en-US" sz="1427" dirty="0">
                <a:solidFill>
                  <a:srgbClr val="000000"/>
                </a:solidFill>
                <a:latin typeface="IberPangea"/>
                <a:ea typeface="IberPangea"/>
                <a:cs typeface="IberPangea"/>
                <a:sym typeface="IberPangea"/>
              </a:rPr>
              <a:t>Make </a:t>
            </a:r>
            <a:r>
              <a:rPr lang="en-US" sz="1427" dirty="0">
                <a:solidFill>
                  <a:srgbClr val="3A3734"/>
                </a:solidFill>
                <a:latin typeface="IberPangea"/>
                <a:ea typeface="IberPangea"/>
                <a:cs typeface="IberPangea"/>
                <a:sym typeface="IberPangea"/>
              </a:rPr>
              <a:t>traffic management measures and restrictions as short and predictable as possible.</a:t>
            </a:r>
          </a:p>
          <a:p>
            <a:pPr marL="308197" lvl="1" indent="-154098" algn="l">
              <a:lnSpc>
                <a:spcPts val="1727"/>
              </a:lnSpc>
              <a:buFont typeface="Arial"/>
              <a:buChar char="•"/>
            </a:pPr>
            <a:r>
              <a:rPr lang="en-US" sz="1427" dirty="0">
                <a:solidFill>
                  <a:srgbClr val="3A3734"/>
                </a:solidFill>
                <a:latin typeface="IberPangea"/>
                <a:ea typeface="IberPangea"/>
                <a:cs typeface="IberPangea"/>
                <a:sym typeface="IberPangea"/>
              </a:rPr>
              <a:t>Specifically designed to avoid disrupting tourist season and festive events.</a:t>
            </a:r>
          </a:p>
          <a:p>
            <a:pPr marL="308197" lvl="1" indent="-154098" algn="l">
              <a:lnSpc>
                <a:spcPts val="1727"/>
              </a:lnSpc>
              <a:buFont typeface="Arial"/>
              <a:buChar char="•"/>
            </a:pPr>
            <a:r>
              <a:rPr lang="en-US" sz="1427" dirty="0">
                <a:solidFill>
                  <a:srgbClr val="3A3734"/>
                </a:solidFill>
                <a:latin typeface="IberPangea"/>
                <a:ea typeface="IberPangea"/>
                <a:cs typeface="IberPangea"/>
                <a:sym typeface="IberPangea"/>
              </a:rPr>
              <a:t>Work in short sections so each area is affected for the minimum time.</a:t>
            </a:r>
          </a:p>
          <a:p>
            <a:pPr marL="308197" lvl="1" indent="-154098" algn="l">
              <a:lnSpc>
                <a:spcPts val="1727"/>
              </a:lnSpc>
              <a:spcBef>
                <a:spcPct val="0"/>
              </a:spcBef>
              <a:buFont typeface="Arial"/>
              <a:buChar char="•"/>
            </a:pPr>
            <a:r>
              <a:rPr lang="en-US" sz="1427" dirty="0">
                <a:solidFill>
                  <a:srgbClr val="3A3734"/>
                </a:solidFill>
                <a:latin typeface="IberPangea"/>
                <a:ea typeface="IberPangea"/>
                <a:cs typeface="IberPangea"/>
                <a:sym typeface="IberPangea"/>
              </a:rPr>
              <a:t>Maintain access for residents, businesses and emergency services wherever possible.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3EC"/>
        </a:solidFill>
        <a:effectLst/>
      </p:bgPr>
    </p:bg>
    <p:spTree>
      <p:nvGrpSpPr>
        <p:cNvPr id="1" name=""/>
        <p:cNvGrpSpPr/>
        <p:nvPr/>
      </p:nvGrpSpPr>
      <p:grpSpPr>
        <a:xfrm>
          <a:off x="0" y="0"/>
          <a:ext cx="0" cy="0"/>
          <a:chOff x="0" y="0"/>
          <a:chExt cx="0" cy="0"/>
        </a:xfrm>
      </p:grpSpPr>
      <p:sp>
        <p:nvSpPr>
          <p:cNvPr id="2" name="Freeform 2"/>
          <p:cNvSpPr/>
          <p:nvPr/>
        </p:nvSpPr>
        <p:spPr>
          <a:xfrm>
            <a:off x="10537822" y="231772"/>
            <a:ext cx="1308097" cy="488956"/>
          </a:xfrm>
          <a:custGeom>
            <a:avLst/>
            <a:gdLst/>
            <a:ahLst/>
            <a:cxnLst/>
            <a:rect l="l" t="t" r="r" b="b"/>
            <a:pathLst>
              <a:path w="1308097" h="488956">
                <a:moveTo>
                  <a:pt x="0" y="0"/>
                </a:moveTo>
                <a:lnTo>
                  <a:pt x="1308097" y="0"/>
                </a:lnTo>
                <a:lnTo>
                  <a:pt x="1308097" y="488956"/>
                </a:lnTo>
                <a:lnTo>
                  <a:pt x="0" y="48895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TextBox 3"/>
          <p:cNvSpPr txBox="1"/>
          <p:nvPr/>
        </p:nvSpPr>
        <p:spPr>
          <a:xfrm>
            <a:off x="333628" y="554819"/>
            <a:ext cx="4014788" cy="404836"/>
          </a:xfrm>
          <a:prstGeom prst="rect">
            <a:avLst/>
          </a:prstGeom>
        </p:spPr>
        <p:txBody>
          <a:bodyPr lIns="0" tIns="0" rIns="0" bIns="0" rtlCol="0" anchor="t">
            <a:spAutoFit/>
          </a:bodyPr>
          <a:lstStyle/>
          <a:p>
            <a:pPr algn="l">
              <a:lnSpc>
                <a:spcPts val="1813"/>
              </a:lnSpc>
            </a:pPr>
            <a:r>
              <a:rPr lang="en-US" sz="3605">
                <a:solidFill>
                  <a:srgbClr val="00402A"/>
                </a:solidFill>
                <a:latin typeface="IberPangea"/>
                <a:ea typeface="IberPangea"/>
                <a:cs typeface="IberPangea"/>
                <a:sym typeface="IberPangea"/>
              </a:rPr>
              <a:t>King Edwards Street</a:t>
            </a:r>
          </a:p>
        </p:txBody>
      </p:sp>
      <p:sp>
        <p:nvSpPr>
          <p:cNvPr id="4" name="TextBox 4"/>
          <p:cNvSpPr txBox="1"/>
          <p:nvPr/>
        </p:nvSpPr>
        <p:spPr>
          <a:xfrm>
            <a:off x="1746514" y="1381249"/>
            <a:ext cx="40928" cy="472980"/>
          </a:xfrm>
          <a:prstGeom prst="rect">
            <a:avLst/>
          </a:prstGeom>
        </p:spPr>
        <p:txBody>
          <a:bodyPr lIns="0" tIns="0" rIns="0" bIns="0" rtlCol="0" anchor="t">
            <a:spAutoFit/>
          </a:bodyPr>
          <a:lstStyle/>
          <a:p>
            <a:pPr algn="l">
              <a:lnSpc>
                <a:spcPts val="3943"/>
              </a:lnSpc>
            </a:pPr>
            <a:r>
              <a:rPr lang="en-US" sz="1577">
                <a:solidFill>
                  <a:srgbClr val="00A343"/>
                </a:solidFill>
                <a:latin typeface="IberPangea"/>
                <a:ea typeface="IberPangea"/>
                <a:cs typeface="IberPangea"/>
                <a:sym typeface="IberPangea"/>
              </a:rPr>
              <a:t> </a:t>
            </a:r>
          </a:p>
        </p:txBody>
      </p:sp>
      <p:sp>
        <p:nvSpPr>
          <p:cNvPr id="5" name="TextBox 5"/>
          <p:cNvSpPr txBox="1"/>
          <p:nvPr/>
        </p:nvSpPr>
        <p:spPr>
          <a:xfrm>
            <a:off x="1422959" y="4271439"/>
            <a:ext cx="40928" cy="268700"/>
          </a:xfrm>
          <a:prstGeom prst="rect">
            <a:avLst/>
          </a:prstGeom>
        </p:spPr>
        <p:txBody>
          <a:bodyPr lIns="0" tIns="0" rIns="0" bIns="0" rtlCol="0" anchor="t">
            <a:spAutoFit/>
          </a:bodyPr>
          <a:lstStyle/>
          <a:p>
            <a:pPr algn="l">
              <a:lnSpc>
                <a:spcPts val="1874"/>
              </a:lnSpc>
            </a:pPr>
            <a:r>
              <a:rPr lang="en-US" sz="1575">
                <a:solidFill>
                  <a:srgbClr val="3A3734"/>
                </a:solidFill>
                <a:latin typeface="IberPangea"/>
                <a:ea typeface="IberPangea"/>
                <a:cs typeface="IberPangea"/>
                <a:sym typeface="IberPangea"/>
              </a:rPr>
              <a:t> </a:t>
            </a:r>
          </a:p>
        </p:txBody>
      </p:sp>
      <p:sp>
        <p:nvSpPr>
          <p:cNvPr id="6" name="TextBox 6"/>
          <p:cNvSpPr txBox="1"/>
          <p:nvPr/>
        </p:nvSpPr>
        <p:spPr>
          <a:xfrm>
            <a:off x="356401" y="1083517"/>
            <a:ext cx="4331202" cy="429895"/>
          </a:xfrm>
          <a:prstGeom prst="rect">
            <a:avLst/>
          </a:prstGeom>
        </p:spPr>
        <p:txBody>
          <a:bodyPr lIns="0" tIns="0" rIns="0" bIns="0" rtlCol="0" anchor="t">
            <a:spAutoFit/>
          </a:bodyPr>
          <a:lstStyle/>
          <a:p>
            <a:pPr algn="l">
              <a:lnSpc>
                <a:spcPts val="3080"/>
              </a:lnSpc>
            </a:pPr>
            <a:r>
              <a:rPr lang="en-US" sz="2200">
                <a:solidFill>
                  <a:srgbClr val="000000"/>
                </a:solidFill>
                <a:latin typeface="IberPangea Light"/>
                <a:ea typeface="IberPangea Light"/>
                <a:cs typeface="IberPangea Light"/>
                <a:sym typeface="IberPangea Light"/>
              </a:rPr>
              <a:t>Road closure (16th Nov - 2nd Dec) </a:t>
            </a:r>
          </a:p>
        </p:txBody>
      </p:sp>
      <p:grpSp>
        <p:nvGrpSpPr>
          <p:cNvPr id="7" name="Group 7"/>
          <p:cNvGrpSpPr/>
          <p:nvPr/>
        </p:nvGrpSpPr>
        <p:grpSpPr>
          <a:xfrm>
            <a:off x="4755234" y="777186"/>
            <a:ext cx="6587924" cy="5829317"/>
            <a:chOff x="0" y="0"/>
            <a:chExt cx="9955086" cy="8808745"/>
          </a:xfrm>
        </p:grpSpPr>
        <p:sp>
          <p:nvSpPr>
            <p:cNvPr id="8" name="Freeform 8"/>
            <p:cNvSpPr/>
            <p:nvPr/>
          </p:nvSpPr>
          <p:spPr>
            <a:xfrm>
              <a:off x="0" y="0"/>
              <a:ext cx="9955149" cy="8808720"/>
            </a:xfrm>
            <a:custGeom>
              <a:avLst/>
              <a:gdLst/>
              <a:ahLst/>
              <a:cxnLst/>
              <a:rect l="l" t="t" r="r" b="b"/>
              <a:pathLst>
                <a:path w="9955149" h="8808720">
                  <a:moveTo>
                    <a:pt x="0" y="0"/>
                  </a:moveTo>
                  <a:lnTo>
                    <a:pt x="9955149" y="0"/>
                  </a:lnTo>
                  <a:lnTo>
                    <a:pt x="9955149" y="8808720"/>
                  </a:lnTo>
                  <a:lnTo>
                    <a:pt x="0" y="8808720"/>
                  </a:lnTo>
                  <a:lnTo>
                    <a:pt x="0" y="0"/>
                  </a:lnTo>
                  <a:close/>
                </a:path>
              </a:pathLst>
            </a:custGeom>
            <a:blipFill>
              <a:blip r:embed="rId3"/>
              <a:stretch>
                <a:fillRect/>
              </a:stretch>
            </a:blipFill>
          </p:spPr>
          <p:txBody>
            <a:bodyPr/>
            <a:lstStyle/>
            <a:p>
              <a:endParaRPr lang="en-GB"/>
            </a:p>
          </p:txBody>
        </p:sp>
      </p:grpSp>
      <p:sp>
        <p:nvSpPr>
          <p:cNvPr id="9" name="Freeform 9"/>
          <p:cNvSpPr/>
          <p:nvPr/>
        </p:nvSpPr>
        <p:spPr>
          <a:xfrm>
            <a:off x="6673549" y="1346089"/>
            <a:ext cx="1730678" cy="1974869"/>
          </a:xfrm>
          <a:custGeom>
            <a:avLst/>
            <a:gdLst/>
            <a:ahLst/>
            <a:cxnLst/>
            <a:rect l="l" t="t" r="r" b="b"/>
            <a:pathLst>
              <a:path w="1730678" h="1974869">
                <a:moveTo>
                  <a:pt x="0" y="0"/>
                </a:moveTo>
                <a:lnTo>
                  <a:pt x="1730679" y="0"/>
                </a:lnTo>
                <a:lnTo>
                  <a:pt x="1730679" y="1974869"/>
                </a:lnTo>
                <a:lnTo>
                  <a:pt x="0" y="197486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0" name="Freeform 10"/>
          <p:cNvSpPr/>
          <p:nvPr/>
        </p:nvSpPr>
        <p:spPr>
          <a:xfrm>
            <a:off x="4725272" y="3378184"/>
            <a:ext cx="5302411" cy="3265736"/>
          </a:xfrm>
          <a:custGeom>
            <a:avLst/>
            <a:gdLst/>
            <a:ahLst/>
            <a:cxnLst/>
            <a:rect l="l" t="t" r="r" b="b"/>
            <a:pathLst>
              <a:path w="5302411" h="3265736">
                <a:moveTo>
                  <a:pt x="0" y="0"/>
                </a:moveTo>
                <a:lnTo>
                  <a:pt x="5302411" y="0"/>
                </a:lnTo>
                <a:lnTo>
                  <a:pt x="5302411" y="3265736"/>
                </a:lnTo>
                <a:lnTo>
                  <a:pt x="0" y="32657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11" name="Group 11"/>
          <p:cNvGrpSpPr/>
          <p:nvPr/>
        </p:nvGrpSpPr>
        <p:grpSpPr>
          <a:xfrm>
            <a:off x="4799441" y="4926033"/>
            <a:ext cx="1851223" cy="1633944"/>
            <a:chOff x="0" y="0"/>
            <a:chExt cx="2797404" cy="2469070"/>
          </a:xfrm>
        </p:grpSpPr>
        <p:sp>
          <p:nvSpPr>
            <p:cNvPr id="12" name="Freeform 12"/>
            <p:cNvSpPr/>
            <p:nvPr/>
          </p:nvSpPr>
          <p:spPr>
            <a:xfrm>
              <a:off x="0" y="0"/>
              <a:ext cx="2797429" cy="2469007"/>
            </a:xfrm>
            <a:custGeom>
              <a:avLst/>
              <a:gdLst/>
              <a:ahLst/>
              <a:cxnLst/>
              <a:rect l="l" t="t" r="r" b="b"/>
              <a:pathLst>
                <a:path w="2797429" h="2469007">
                  <a:moveTo>
                    <a:pt x="0" y="0"/>
                  </a:moveTo>
                  <a:lnTo>
                    <a:pt x="2797429" y="0"/>
                  </a:lnTo>
                  <a:lnTo>
                    <a:pt x="2797429" y="2469007"/>
                  </a:lnTo>
                  <a:lnTo>
                    <a:pt x="0" y="2469007"/>
                  </a:lnTo>
                  <a:lnTo>
                    <a:pt x="0" y="0"/>
                  </a:lnTo>
                  <a:close/>
                </a:path>
              </a:pathLst>
            </a:custGeom>
            <a:blipFill>
              <a:blip r:embed="rId6"/>
              <a:stretch>
                <a:fillRect b="-2"/>
              </a:stretch>
            </a:blipFill>
          </p:spPr>
          <p:txBody>
            <a:bodyPr/>
            <a:lstStyle/>
            <a:p>
              <a:endParaRPr lang="en-GB"/>
            </a:p>
          </p:txBody>
        </p:sp>
      </p:grpSp>
      <p:sp>
        <p:nvSpPr>
          <p:cNvPr id="13" name="Freeform 13"/>
          <p:cNvSpPr/>
          <p:nvPr/>
        </p:nvSpPr>
        <p:spPr>
          <a:xfrm>
            <a:off x="5075660" y="4862966"/>
            <a:ext cx="1507516" cy="1742722"/>
          </a:xfrm>
          <a:custGeom>
            <a:avLst/>
            <a:gdLst/>
            <a:ahLst/>
            <a:cxnLst/>
            <a:rect l="l" t="t" r="r" b="b"/>
            <a:pathLst>
              <a:path w="1507516" h="1742722">
                <a:moveTo>
                  <a:pt x="0" y="0"/>
                </a:moveTo>
                <a:lnTo>
                  <a:pt x="1507517" y="0"/>
                </a:lnTo>
                <a:lnTo>
                  <a:pt x="1507517" y="1742722"/>
                </a:lnTo>
                <a:lnTo>
                  <a:pt x="0" y="174272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4" name="Freeform 14"/>
          <p:cNvSpPr/>
          <p:nvPr/>
        </p:nvSpPr>
        <p:spPr>
          <a:xfrm>
            <a:off x="6222510" y="2896527"/>
            <a:ext cx="1004831" cy="687506"/>
          </a:xfrm>
          <a:custGeom>
            <a:avLst/>
            <a:gdLst/>
            <a:ahLst/>
            <a:cxnLst/>
            <a:rect l="l" t="t" r="r" b="b"/>
            <a:pathLst>
              <a:path w="1004831" h="687506">
                <a:moveTo>
                  <a:pt x="0" y="0"/>
                </a:moveTo>
                <a:lnTo>
                  <a:pt x="1004831" y="0"/>
                </a:lnTo>
                <a:lnTo>
                  <a:pt x="1004831" y="687506"/>
                </a:lnTo>
                <a:lnTo>
                  <a:pt x="0" y="68750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15" name="Freeform 15"/>
          <p:cNvSpPr/>
          <p:nvPr/>
        </p:nvSpPr>
        <p:spPr>
          <a:xfrm>
            <a:off x="6666918" y="6010689"/>
            <a:ext cx="626440" cy="20885"/>
          </a:xfrm>
          <a:custGeom>
            <a:avLst/>
            <a:gdLst/>
            <a:ahLst/>
            <a:cxnLst/>
            <a:rect l="l" t="t" r="r" b="b"/>
            <a:pathLst>
              <a:path w="626440" h="20885">
                <a:moveTo>
                  <a:pt x="0" y="0"/>
                </a:moveTo>
                <a:lnTo>
                  <a:pt x="626440" y="0"/>
                </a:lnTo>
                <a:lnTo>
                  <a:pt x="626440" y="20885"/>
                </a:lnTo>
                <a:lnTo>
                  <a:pt x="0" y="2088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6" name="Freeform 16"/>
          <p:cNvSpPr/>
          <p:nvPr/>
        </p:nvSpPr>
        <p:spPr>
          <a:xfrm>
            <a:off x="6326850" y="3635796"/>
            <a:ext cx="1087808" cy="687506"/>
          </a:xfrm>
          <a:custGeom>
            <a:avLst/>
            <a:gdLst/>
            <a:ahLst/>
            <a:cxnLst/>
            <a:rect l="l" t="t" r="r" b="b"/>
            <a:pathLst>
              <a:path w="1087808" h="687506">
                <a:moveTo>
                  <a:pt x="0" y="0"/>
                </a:moveTo>
                <a:lnTo>
                  <a:pt x="1087809" y="0"/>
                </a:lnTo>
                <a:lnTo>
                  <a:pt x="1087809" y="687506"/>
                </a:lnTo>
                <a:lnTo>
                  <a:pt x="0" y="68750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17" name="Freeform 17"/>
          <p:cNvSpPr/>
          <p:nvPr/>
        </p:nvSpPr>
        <p:spPr>
          <a:xfrm>
            <a:off x="6926303" y="4756154"/>
            <a:ext cx="712442" cy="1085379"/>
          </a:xfrm>
          <a:custGeom>
            <a:avLst/>
            <a:gdLst/>
            <a:ahLst/>
            <a:cxnLst/>
            <a:rect l="l" t="t" r="r" b="b"/>
            <a:pathLst>
              <a:path w="712442" h="1085379">
                <a:moveTo>
                  <a:pt x="0" y="0"/>
                </a:moveTo>
                <a:lnTo>
                  <a:pt x="712442" y="0"/>
                </a:lnTo>
                <a:lnTo>
                  <a:pt x="712442" y="1085380"/>
                </a:lnTo>
                <a:lnTo>
                  <a:pt x="0" y="1085380"/>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18" name="Freeform 18"/>
          <p:cNvSpPr/>
          <p:nvPr/>
        </p:nvSpPr>
        <p:spPr>
          <a:xfrm>
            <a:off x="6686963" y="1605777"/>
            <a:ext cx="1467578" cy="1298927"/>
          </a:xfrm>
          <a:custGeom>
            <a:avLst/>
            <a:gdLst/>
            <a:ahLst/>
            <a:cxnLst/>
            <a:rect l="l" t="t" r="r" b="b"/>
            <a:pathLst>
              <a:path w="1467578" h="1298927">
                <a:moveTo>
                  <a:pt x="0" y="0"/>
                </a:moveTo>
                <a:lnTo>
                  <a:pt x="1467578" y="0"/>
                </a:lnTo>
                <a:lnTo>
                  <a:pt x="1467578" y="1298927"/>
                </a:lnTo>
                <a:lnTo>
                  <a:pt x="0" y="1298927"/>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GB"/>
          </a:p>
        </p:txBody>
      </p:sp>
      <p:sp>
        <p:nvSpPr>
          <p:cNvPr id="19" name="Freeform 19"/>
          <p:cNvSpPr/>
          <p:nvPr/>
        </p:nvSpPr>
        <p:spPr>
          <a:xfrm>
            <a:off x="7843359" y="5694515"/>
            <a:ext cx="405874" cy="552212"/>
          </a:xfrm>
          <a:custGeom>
            <a:avLst/>
            <a:gdLst/>
            <a:ahLst/>
            <a:cxnLst/>
            <a:rect l="l" t="t" r="r" b="b"/>
            <a:pathLst>
              <a:path w="405874" h="552212">
                <a:moveTo>
                  <a:pt x="0" y="0"/>
                </a:moveTo>
                <a:lnTo>
                  <a:pt x="405875" y="0"/>
                </a:lnTo>
                <a:lnTo>
                  <a:pt x="405875" y="552212"/>
                </a:lnTo>
                <a:lnTo>
                  <a:pt x="0" y="552212"/>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GB"/>
          </a:p>
        </p:txBody>
      </p:sp>
      <p:sp>
        <p:nvSpPr>
          <p:cNvPr id="20" name="Freeform 20"/>
          <p:cNvSpPr/>
          <p:nvPr/>
        </p:nvSpPr>
        <p:spPr>
          <a:xfrm>
            <a:off x="7840250" y="4795411"/>
            <a:ext cx="403899" cy="687514"/>
          </a:xfrm>
          <a:custGeom>
            <a:avLst/>
            <a:gdLst/>
            <a:ahLst/>
            <a:cxnLst/>
            <a:rect l="l" t="t" r="r" b="b"/>
            <a:pathLst>
              <a:path w="403899" h="687514">
                <a:moveTo>
                  <a:pt x="0" y="0"/>
                </a:moveTo>
                <a:lnTo>
                  <a:pt x="403899" y="0"/>
                </a:lnTo>
                <a:lnTo>
                  <a:pt x="403899" y="687515"/>
                </a:lnTo>
                <a:lnTo>
                  <a:pt x="0" y="687515"/>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GB"/>
          </a:p>
        </p:txBody>
      </p:sp>
      <p:sp>
        <p:nvSpPr>
          <p:cNvPr id="21" name="Freeform 21"/>
          <p:cNvSpPr/>
          <p:nvPr/>
        </p:nvSpPr>
        <p:spPr>
          <a:xfrm>
            <a:off x="8392067" y="5383989"/>
            <a:ext cx="389469" cy="692280"/>
          </a:xfrm>
          <a:custGeom>
            <a:avLst/>
            <a:gdLst/>
            <a:ahLst/>
            <a:cxnLst/>
            <a:rect l="l" t="t" r="r" b="b"/>
            <a:pathLst>
              <a:path w="389469" h="692280">
                <a:moveTo>
                  <a:pt x="0" y="0"/>
                </a:moveTo>
                <a:lnTo>
                  <a:pt x="389468" y="0"/>
                </a:lnTo>
                <a:lnTo>
                  <a:pt x="389468" y="692280"/>
                </a:lnTo>
                <a:lnTo>
                  <a:pt x="0" y="692280"/>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GB"/>
          </a:p>
        </p:txBody>
      </p:sp>
      <p:sp>
        <p:nvSpPr>
          <p:cNvPr id="22" name="Freeform 22"/>
          <p:cNvSpPr/>
          <p:nvPr/>
        </p:nvSpPr>
        <p:spPr>
          <a:xfrm>
            <a:off x="8671555" y="4379990"/>
            <a:ext cx="510139" cy="937697"/>
          </a:xfrm>
          <a:custGeom>
            <a:avLst/>
            <a:gdLst/>
            <a:ahLst/>
            <a:cxnLst/>
            <a:rect l="l" t="t" r="r" b="b"/>
            <a:pathLst>
              <a:path w="510139" h="937697">
                <a:moveTo>
                  <a:pt x="0" y="0"/>
                </a:moveTo>
                <a:lnTo>
                  <a:pt x="510140" y="0"/>
                </a:lnTo>
                <a:lnTo>
                  <a:pt x="510140" y="937697"/>
                </a:lnTo>
                <a:lnTo>
                  <a:pt x="0" y="937697"/>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en-GB"/>
          </a:p>
        </p:txBody>
      </p:sp>
      <p:sp>
        <p:nvSpPr>
          <p:cNvPr id="23" name="Freeform 23"/>
          <p:cNvSpPr/>
          <p:nvPr/>
        </p:nvSpPr>
        <p:spPr>
          <a:xfrm>
            <a:off x="7793916" y="758007"/>
            <a:ext cx="1893959" cy="2904363"/>
          </a:xfrm>
          <a:custGeom>
            <a:avLst/>
            <a:gdLst/>
            <a:ahLst/>
            <a:cxnLst/>
            <a:rect l="l" t="t" r="r" b="b"/>
            <a:pathLst>
              <a:path w="1893959" h="2904363">
                <a:moveTo>
                  <a:pt x="0" y="0"/>
                </a:moveTo>
                <a:lnTo>
                  <a:pt x="1893960" y="0"/>
                </a:lnTo>
                <a:lnTo>
                  <a:pt x="1893960" y="2904363"/>
                </a:lnTo>
                <a:lnTo>
                  <a:pt x="0" y="2904363"/>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endParaRPr lang="en-GB"/>
          </a:p>
        </p:txBody>
      </p:sp>
      <p:sp>
        <p:nvSpPr>
          <p:cNvPr id="24" name="Freeform 24"/>
          <p:cNvSpPr/>
          <p:nvPr/>
        </p:nvSpPr>
        <p:spPr>
          <a:xfrm>
            <a:off x="8885347" y="4632181"/>
            <a:ext cx="1210924" cy="1361204"/>
          </a:xfrm>
          <a:custGeom>
            <a:avLst/>
            <a:gdLst/>
            <a:ahLst/>
            <a:cxnLst/>
            <a:rect l="l" t="t" r="r" b="b"/>
            <a:pathLst>
              <a:path w="1210924" h="1361204">
                <a:moveTo>
                  <a:pt x="0" y="0"/>
                </a:moveTo>
                <a:lnTo>
                  <a:pt x="1210924" y="0"/>
                </a:lnTo>
                <a:lnTo>
                  <a:pt x="1210924" y="1361203"/>
                </a:lnTo>
                <a:lnTo>
                  <a:pt x="0" y="1361203"/>
                </a:lnTo>
                <a:lnTo>
                  <a:pt x="0" y="0"/>
                </a:lnTo>
                <a:close/>
              </a:path>
            </a:pathLst>
          </a:custGeom>
          <a:blipFill>
            <a:blip>
              <a:extLst>
                <a:ext uri="{96DAC541-7B7A-43D3-8B79-37D633B846F1}">
                  <asvg:svgBlip xmlns:asvg="http://schemas.microsoft.com/office/drawing/2016/SVG/main" r:embed="rId18"/>
                </a:ext>
              </a:extLst>
            </a:blip>
            <a:stretch>
              <a:fillRect/>
            </a:stretch>
          </a:blipFill>
        </p:spPr>
        <p:txBody>
          <a:bodyPr/>
          <a:lstStyle/>
          <a:p>
            <a:endParaRPr lang="en-GB"/>
          </a:p>
        </p:txBody>
      </p:sp>
      <p:grpSp>
        <p:nvGrpSpPr>
          <p:cNvPr id="25" name="Group 25"/>
          <p:cNvGrpSpPr/>
          <p:nvPr/>
        </p:nvGrpSpPr>
        <p:grpSpPr>
          <a:xfrm>
            <a:off x="4784027" y="796634"/>
            <a:ext cx="555338" cy="577476"/>
            <a:chOff x="0" y="0"/>
            <a:chExt cx="839178" cy="872630"/>
          </a:xfrm>
        </p:grpSpPr>
        <p:sp>
          <p:nvSpPr>
            <p:cNvPr id="26" name="Freeform 26"/>
            <p:cNvSpPr/>
            <p:nvPr/>
          </p:nvSpPr>
          <p:spPr>
            <a:xfrm>
              <a:off x="0" y="0"/>
              <a:ext cx="839216" cy="872617"/>
            </a:xfrm>
            <a:custGeom>
              <a:avLst/>
              <a:gdLst/>
              <a:ahLst/>
              <a:cxnLst/>
              <a:rect l="l" t="t" r="r" b="b"/>
              <a:pathLst>
                <a:path w="839216" h="872617">
                  <a:moveTo>
                    <a:pt x="0" y="0"/>
                  </a:moveTo>
                  <a:lnTo>
                    <a:pt x="839216" y="0"/>
                  </a:lnTo>
                  <a:lnTo>
                    <a:pt x="839216" y="872617"/>
                  </a:lnTo>
                  <a:lnTo>
                    <a:pt x="0" y="872617"/>
                  </a:lnTo>
                  <a:lnTo>
                    <a:pt x="0" y="0"/>
                  </a:lnTo>
                  <a:close/>
                </a:path>
              </a:pathLst>
            </a:custGeom>
            <a:blipFill>
              <a:blip r:embed="rId19"/>
              <a:stretch>
                <a:fillRect r="4" b="-1"/>
              </a:stretch>
            </a:blipFill>
          </p:spPr>
          <p:txBody>
            <a:bodyPr/>
            <a:lstStyle/>
            <a:p>
              <a:endParaRPr lang="en-GB"/>
            </a:p>
          </p:txBody>
        </p:sp>
      </p:grpSp>
      <p:sp>
        <p:nvSpPr>
          <p:cNvPr id="27" name="Freeform 27"/>
          <p:cNvSpPr/>
          <p:nvPr/>
        </p:nvSpPr>
        <p:spPr>
          <a:xfrm>
            <a:off x="4727466" y="4001589"/>
            <a:ext cx="989056" cy="939269"/>
          </a:xfrm>
          <a:custGeom>
            <a:avLst/>
            <a:gdLst/>
            <a:ahLst/>
            <a:cxnLst/>
            <a:rect l="l" t="t" r="r" b="b"/>
            <a:pathLst>
              <a:path w="989056" h="939269">
                <a:moveTo>
                  <a:pt x="0" y="0"/>
                </a:moveTo>
                <a:lnTo>
                  <a:pt x="989056" y="0"/>
                </a:lnTo>
                <a:lnTo>
                  <a:pt x="989056" y="939269"/>
                </a:lnTo>
                <a:lnTo>
                  <a:pt x="0" y="939269"/>
                </a:lnTo>
                <a:lnTo>
                  <a:pt x="0" y="0"/>
                </a:lnTo>
                <a:close/>
              </a:path>
            </a:pathLst>
          </a:custGeom>
          <a:blipFill>
            <a:blip>
              <a:extLst>
                <a:ext uri="{96DAC541-7B7A-43D3-8B79-37D633B846F1}">
                  <asvg:svgBlip xmlns:asvg="http://schemas.microsoft.com/office/drawing/2016/SVG/main" r:embed="rId20"/>
                </a:ext>
              </a:extLst>
            </a:blip>
            <a:stretch>
              <a:fillRect/>
            </a:stretch>
          </a:blipFill>
        </p:spPr>
        <p:txBody>
          <a:bodyPr/>
          <a:lstStyle/>
          <a:p>
            <a:endParaRPr lang="en-GB"/>
          </a:p>
        </p:txBody>
      </p:sp>
      <p:sp>
        <p:nvSpPr>
          <p:cNvPr id="28" name="Freeform 28"/>
          <p:cNvSpPr/>
          <p:nvPr/>
        </p:nvSpPr>
        <p:spPr>
          <a:xfrm>
            <a:off x="4728054" y="2775856"/>
            <a:ext cx="983753" cy="457561"/>
          </a:xfrm>
          <a:custGeom>
            <a:avLst/>
            <a:gdLst/>
            <a:ahLst/>
            <a:cxnLst/>
            <a:rect l="l" t="t" r="r" b="b"/>
            <a:pathLst>
              <a:path w="983753" h="457561">
                <a:moveTo>
                  <a:pt x="0" y="0"/>
                </a:moveTo>
                <a:lnTo>
                  <a:pt x="983753" y="0"/>
                </a:lnTo>
                <a:lnTo>
                  <a:pt x="983753" y="457562"/>
                </a:lnTo>
                <a:lnTo>
                  <a:pt x="0" y="457562"/>
                </a:lnTo>
                <a:lnTo>
                  <a:pt x="0" y="0"/>
                </a:lnTo>
                <a:close/>
              </a:path>
            </a:pathLst>
          </a:custGeom>
          <a:blipFill>
            <a:blip>
              <a:extLst>
                <a:ext uri="{96DAC541-7B7A-43D3-8B79-37D633B846F1}">
                  <asvg:svgBlip xmlns:asvg="http://schemas.microsoft.com/office/drawing/2016/SVG/main" r:embed="rId21"/>
                </a:ext>
              </a:extLst>
            </a:blip>
            <a:stretch>
              <a:fillRect/>
            </a:stretch>
          </a:blipFill>
        </p:spPr>
        <p:txBody>
          <a:bodyPr/>
          <a:lstStyle/>
          <a:p>
            <a:endParaRPr lang="en-GB"/>
          </a:p>
        </p:txBody>
      </p:sp>
      <p:grpSp>
        <p:nvGrpSpPr>
          <p:cNvPr id="29" name="Group 29"/>
          <p:cNvGrpSpPr/>
          <p:nvPr/>
        </p:nvGrpSpPr>
        <p:grpSpPr>
          <a:xfrm>
            <a:off x="5247438" y="2978066"/>
            <a:ext cx="224751" cy="91490"/>
            <a:chOff x="0" y="0"/>
            <a:chExt cx="339623" cy="138252"/>
          </a:xfrm>
        </p:grpSpPr>
        <p:sp>
          <p:nvSpPr>
            <p:cNvPr id="30" name="Freeform 30"/>
            <p:cNvSpPr/>
            <p:nvPr/>
          </p:nvSpPr>
          <p:spPr>
            <a:xfrm>
              <a:off x="0" y="0"/>
              <a:ext cx="339598" cy="138303"/>
            </a:xfrm>
            <a:custGeom>
              <a:avLst/>
              <a:gdLst/>
              <a:ahLst/>
              <a:cxnLst/>
              <a:rect l="l" t="t" r="r" b="b"/>
              <a:pathLst>
                <a:path w="339598" h="138303">
                  <a:moveTo>
                    <a:pt x="0" y="0"/>
                  </a:moveTo>
                  <a:lnTo>
                    <a:pt x="339598" y="0"/>
                  </a:lnTo>
                  <a:lnTo>
                    <a:pt x="339598" y="138303"/>
                  </a:lnTo>
                  <a:lnTo>
                    <a:pt x="0" y="138303"/>
                  </a:lnTo>
                  <a:lnTo>
                    <a:pt x="0" y="0"/>
                  </a:lnTo>
                  <a:close/>
                </a:path>
              </a:pathLst>
            </a:custGeom>
            <a:blipFill>
              <a:blip r:embed="rId22"/>
              <a:stretch>
                <a:fillRect r="-7" b="36"/>
              </a:stretch>
            </a:blipFill>
          </p:spPr>
          <p:txBody>
            <a:bodyPr/>
            <a:lstStyle/>
            <a:p>
              <a:endParaRPr lang="en-GB"/>
            </a:p>
          </p:txBody>
        </p:sp>
      </p:grpSp>
      <p:sp>
        <p:nvSpPr>
          <p:cNvPr id="31" name="Freeform 31"/>
          <p:cNvSpPr/>
          <p:nvPr/>
        </p:nvSpPr>
        <p:spPr>
          <a:xfrm>
            <a:off x="5188506" y="2917378"/>
            <a:ext cx="340169" cy="207782"/>
          </a:xfrm>
          <a:custGeom>
            <a:avLst/>
            <a:gdLst/>
            <a:ahLst/>
            <a:cxnLst/>
            <a:rect l="l" t="t" r="r" b="b"/>
            <a:pathLst>
              <a:path w="340169" h="207782">
                <a:moveTo>
                  <a:pt x="0" y="0"/>
                </a:moveTo>
                <a:lnTo>
                  <a:pt x="340169" y="0"/>
                </a:lnTo>
                <a:lnTo>
                  <a:pt x="340169" y="207782"/>
                </a:lnTo>
                <a:lnTo>
                  <a:pt x="0" y="207782"/>
                </a:lnTo>
                <a:lnTo>
                  <a:pt x="0" y="0"/>
                </a:lnTo>
                <a:close/>
              </a:path>
            </a:pathLst>
          </a:custGeom>
          <a:blipFill>
            <a:blip>
              <a:extLst>
                <a:ext uri="{96DAC541-7B7A-43D3-8B79-37D633B846F1}">
                  <asvg:svgBlip xmlns:asvg="http://schemas.microsoft.com/office/drawing/2016/SVG/main" r:embed="rId23"/>
                </a:ext>
              </a:extLst>
            </a:blip>
            <a:stretch>
              <a:fillRect/>
            </a:stretch>
          </a:blipFill>
        </p:spPr>
        <p:txBody>
          <a:bodyPr/>
          <a:lstStyle/>
          <a:p>
            <a:endParaRPr lang="en-GB"/>
          </a:p>
        </p:txBody>
      </p:sp>
      <p:sp>
        <p:nvSpPr>
          <p:cNvPr id="32" name="Freeform 32"/>
          <p:cNvSpPr/>
          <p:nvPr/>
        </p:nvSpPr>
        <p:spPr>
          <a:xfrm>
            <a:off x="4738299" y="4139741"/>
            <a:ext cx="418792" cy="189066"/>
          </a:xfrm>
          <a:custGeom>
            <a:avLst/>
            <a:gdLst/>
            <a:ahLst/>
            <a:cxnLst/>
            <a:rect l="l" t="t" r="r" b="b"/>
            <a:pathLst>
              <a:path w="418792" h="189066">
                <a:moveTo>
                  <a:pt x="0" y="0"/>
                </a:moveTo>
                <a:lnTo>
                  <a:pt x="418792" y="0"/>
                </a:lnTo>
                <a:lnTo>
                  <a:pt x="418792" y="189066"/>
                </a:lnTo>
                <a:lnTo>
                  <a:pt x="0" y="189066"/>
                </a:lnTo>
                <a:lnTo>
                  <a:pt x="0" y="0"/>
                </a:lnTo>
                <a:close/>
              </a:path>
            </a:pathLst>
          </a:custGeom>
          <a:blipFill>
            <a:blip>
              <a:extLst>
                <a:ext uri="{96DAC541-7B7A-43D3-8B79-37D633B846F1}">
                  <asvg:svgBlip xmlns:asvg="http://schemas.microsoft.com/office/drawing/2016/SVG/main" r:embed="rId24"/>
                </a:ext>
              </a:extLst>
            </a:blip>
            <a:stretch>
              <a:fillRect/>
            </a:stretch>
          </a:blipFill>
        </p:spPr>
        <p:txBody>
          <a:bodyPr/>
          <a:lstStyle/>
          <a:p>
            <a:endParaRPr lang="en-GB"/>
          </a:p>
        </p:txBody>
      </p:sp>
      <p:sp>
        <p:nvSpPr>
          <p:cNvPr id="33" name="Freeform 33"/>
          <p:cNvSpPr/>
          <p:nvPr/>
        </p:nvSpPr>
        <p:spPr>
          <a:xfrm>
            <a:off x="4727987" y="2820316"/>
            <a:ext cx="986636" cy="1283866"/>
          </a:xfrm>
          <a:custGeom>
            <a:avLst/>
            <a:gdLst/>
            <a:ahLst/>
            <a:cxnLst/>
            <a:rect l="l" t="t" r="r" b="b"/>
            <a:pathLst>
              <a:path w="986636" h="1283866">
                <a:moveTo>
                  <a:pt x="0" y="0"/>
                </a:moveTo>
                <a:lnTo>
                  <a:pt x="986636" y="0"/>
                </a:lnTo>
                <a:lnTo>
                  <a:pt x="986636" y="1283866"/>
                </a:lnTo>
                <a:lnTo>
                  <a:pt x="0" y="1283866"/>
                </a:lnTo>
                <a:lnTo>
                  <a:pt x="0" y="0"/>
                </a:lnTo>
                <a:close/>
              </a:path>
            </a:pathLst>
          </a:custGeom>
          <a:blipFill>
            <a:blip>
              <a:extLst>
                <a:ext uri="{96DAC541-7B7A-43D3-8B79-37D633B846F1}">
                  <asvg:svgBlip xmlns:asvg="http://schemas.microsoft.com/office/drawing/2016/SVG/main" r:embed="rId25"/>
                </a:ext>
              </a:extLst>
            </a:blip>
            <a:stretch>
              <a:fillRect/>
            </a:stretch>
          </a:blipFill>
        </p:spPr>
        <p:txBody>
          <a:bodyPr/>
          <a:lstStyle/>
          <a:p>
            <a:endParaRPr lang="en-GB"/>
          </a:p>
        </p:txBody>
      </p:sp>
      <p:sp>
        <p:nvSpPr>
          <p:cNvPr id="34" name="Freeform 34"/>
          <p:cNvSpPr/>
          <p:nvPr/>
        </p:nvSpPr>
        <p:spPr>
          <a:xfrm>
            <a:off x="9750253" y="753696"/>
            <a:ext cx="1595813" cy="528461"/>
          </a:xfrm>
          <a:custGeom>
            <a:avLst/>
            <a:gdLst/>
            <a:ahLst/>
            <a:cxnLst/>
            <a:rect l="l" t="t" r="r" b="b"/>
            <a:pathLst>
              <a:path w="1595813" h="528461">
                <a:moveTo>
                  <a:pt x="0" y="0"/>
                </a:moveTo>
                <a:lnTo>
                  <a:pt x="1595813" y="0"/>
                </a:lnTo>
                <a:lnTo>
                  <a:pt x="1595813" y="528461"/>
                </a:lnTo>
                <a:lnTo>
                  <a:pt x="0" y="528461"/>
                </a:lnTo>
                <a:lnTo>
                  <a:pt x="0" y="0"/>
                </a:lnTo>
                <a:close/>
              </a:path>
            </a:pathLst>
          </a:custGeom>
          <a:blipFill>
            <a:blip>
              <a:extLst>
                <a:ext uri="{96DAC541-7B7A-43D3-8B79-37D633B846F1}">
                  <asvg:svgBlip xmlns:asvg="http://schemas.microsoft.com/office/drawing/2016/SVG/main" r:embed="rId26"/>
                </a:ext>
              </a:extLst>
            </a:blip>
            <a:stretch>
              <a:fillRect/>
            </a:stretch>
          </a:blipFill>
        </p:spPr>
        <p:txBody>
          <a:bodyPr/>
          <a:lstStyle/>
          <a:p>
            <a:endParaRPr lang="en-GB"/>
          </a:p>
        </p:txBody>
      </p:sp>
      <p:grpSp>
        <p:nvGrpSpPr>
          <p:cNvPr id="35" name="Group 35"/>
          <p:cNvGrpSpPr/>
          <p:nvPr/>
        </p:nvGrpSpPr>
        <p:grpSpPr>
          <a:xfrm>
            <a:off x="4821267" y="3014844"/>
            <a:ext cx="793066" cy="150010"/>
            <a:chOff x="0" y="0"/>
            <a:chExt cx="1198410" cy="226682"/>
          </a:xfrm>
        </p:grpSpPr>
        <p:sp>
          <p:nvSpPr>
            <p:cNvPr id="36" name="Freeform 36"/>
            <p:cNvSpPr/>
            <p:nvPr/>
          </p:nvSpPr>
          <p:spPr>
            <a:xfrm>
              <a:off x="0" y="0"/>
              <a:ext cx="1198372" cy="226695"/>
            </a:xfrm>
            <a:custGeom>
              <a:avLst/>
              <a:gdLst/>
              <a:ahLst/>
              <a:cxnLst/>
              <a:rect l="l" t="t" r="r" b="b"/>
              <a:pathLst>
                <a:path w="1198372" h="226695">
                  <a:moveTo>
                    <a:pt x="0" y="0"/>
                  </a:moveTo>
                  <a:lnTo>
                    <a:pt x="1198372" y="0"/>
                  </a:lnTo>
                  <a:lnTo>
                    <a:pt x="1198372" y="226695"/>
                  </a:lnTo>
                  <a:lnTo>
                    <a:pt x="0" y="226695"/>
                  </a:lnTo>
                  <a:lnTo>
                    <a:pt x="0" y="0"/>
                  </a:lnTo>
                  <a:close/>
                </a:path>
              </a:pathLst>
            </a:custGeom>
            <a:blipFill>
              <a:blip r:embed="rId27"/>
              <a:stretch>
                <a:fillRect r="-3" b="5"/>
              </a:stretch>
            </a:blipFill>
          </p:spPr>
          <p:txBody>
            <a:bodyPr/>
            <a:lstStyle/>
            <a:p>
              <a:endParaRPr lang="en-GB"/>
            </a:p>
          </p:txBody>
        </p:sp>
      </p:grpSp>
      <p:sp>
        <p:nvSpPr>
          <p:cNvPr id="37" name="Freeform 37"/>
          <p:cNvSpPr/>
          <p:nvPr/>
        </p:nvSpPr>
        <p:spPr>
          <a:xfrm>
            <a:off x="4687604" y="790919"/>
            <a:ext cx="6665295" cy="5786242"/>
          </a:xfrm>
          <a:custGeom>
            <a:avLst/>
            <a:gdLst/>
            <a:ahLst/>
            <a:cxnLst/>
            <a:rect l="l" t="t" r="r" b="b"/>
            <a:pathLst>
              <a:path w="6665295" h="5786242">
                <a:moveTo>
                  <a:pt x="0" y="0"/>
                </a:moveTo>
                <a:lnTo>
                  <a:pt x="6665295" y="0"/>
                </a:lnTo>
                <a:lnTo>
                  <a:pt x="6665295" y="5786242"/>
                </a:lnTo>
                <a:lnTo>
                  <a:pt x="0" y="5786242"/>
                </a:lnTo>
                <a:lnTo>
                  <a:pt x="0" y="0"/>
                </a:lnTo>
                <a:close/>
              </a:path>
            </a:pathLst>
          </a:custGeom>
          <a:blipFill>
            <a:blip>
              <a:extLst>
                <a:ext uri="{96DAC541-7B7A-43D3-8B79-37D633B846F1}">
                  <asvg:svgBlip xmlns:asvg="http://schemas.microsoft.com/office/drawing/2016/SVG/main" r:embed="rId28"/>
                </a:ext>
              </a:extLst>
            </a:blip>
            <a:stretch>
              <a:fillRect l="-1044" t="-5137" r="-31644" b="-11001"/>
            </a:stretch>
          </a:blipFill>
        </p:spPr>
        <p:txBody>
          <a:bodyPr/>
          <a:lstStyle/>
          <a:p>
            <a:endParaRPr lang="en-GB"/>
          </a:p>
        </p:txBody>
      </p:sp>
      <p:sp>
        <p:nvSpPr>
          <p:cNvPr id="38" name="TextBox 38"/>
          <p:cNvSpPr txBox="1"/>
          <p:nvPr/>
        </p:nvSpPr>
        <p:spPr>
          <a:xfrm>
            <a:off x="10759279" y="4906664"/>
            <a:ext cx="15910" cy="85453"/>
          </a:xfrm>
          <a:prstGeom prst="rect">
            <a:avLst/>
          </a:prstGeom>
        </p:spPr>
        <p:txBody>
          <a:bodyPr lIns="0" tIns="0" rIns="0" bIns="0" rtlCol="0" anchor="t">
            <a:spAutoFit/>
          </a:bodyPr>
          <a:lstStyle/>
          <a:p>
            <a:pPr algn="l">
              <a:lnSpc>
                <a:spcPts val="620"/>
              </a:lnSpc>
            </a:pPr>
            <a:r>
              <a:rPr lang="en-US" sz="443">
                <a:solidFill>
                  <a:srgbClr val="FF0000"/>
                </a:solidFill>
                <a:latin typeface="Arial"/>
                <a:ea typeface="Arial"/>
                <a:cs typeface="Arial"/>
                <a:sym typeface="Arial"/>
              </a:rPr>
              <a:t> </a:t>
            </a:r>
          </a:p>
        </p:txBody>
      </p:sp>
      <p:sp>
        <p:nvSpPr>
          <p:cNvPr id="39" name="TextBox 39"/>
          <p:cNvSpPr txBox="1"/>
          <p:nvPr/>
        </p:nvSpPr>
        <p:spPr>
          <a:xfrm>
            <a:off x="5161982" y="5267795"/>
            <a:ext cx="232592" cy="246513"/>
          </a:xfrm>
          <a:prstGeom prst="rect">
            <a:avLst/>
          </a:prstGeom>
        </p:spPr>
        <p:txBody>
          <a:bodyPr lIns="0" tIns="0" rIns="0" bIns="0" rtlCol="0" anchor="t">
            <a:spAutoFit/>
          </a:bodyPr>
          <a:lstStyle/>
          <a:p>
            <a:pPr algn="ctr">
              <a:lnSpc>
                <a:spcPts val="463"/>
              </a:lnSpc>
            </a:pPr>
            <a:r>
              <a:rPr lang="en-US" sz="403" b="1" i="1">
                <a:solidFill>
                  <a:srgbClr val="FFFFFF"/>
                </a:solidFill>
                <a:latin typeface="Arial Bold Italics"/>
                <a:ea typeface="Arial Bold Italics"/>
                <a:cs typeface="Arial Bold Italics"/>
                <a:sym typeface="Arial Bold Italics"/>
              </a:rPr>
              <a:t>FFORDD </a:t>
            </a:r>
          </a:p>
          <a:p>
            <a:pPr algn="ctr">
              <a:lnSpc>
                <a:spcPts val="496"/>
              </a:lnSpc>
            </a:pPr>
            <a:r>
              <a:rPr lang="en-US" sz="431" b="1" i="1" spc="0">
                <a:solidFill>
                  <a:srgbClr val="FFFFFF"/>
                </a:solidFill>
                <a:latin typeface="Arial Bold Italics"/>
                <a:ea typeface="Arial Bold Italics"/>
                <a:cs typeface="Arial Bold Italics"/>
                <a:sym typeface="Arial Bold Italics"/>
              </a:rPr>
              <a:t>ROAD</a:t>
            </a:r>
          </a:p>
          <a:p>
            <a:pPr algn="ctr">
              <a:lnSpc>
                <a:spcPts val="463"/>
              </a:lnSpc>
            </a:pPr>
            <a:r>
              <a:rPr lang="en-US" sz="403" b="1" i="1" spc="1">
                <a:solidFill>
                  <a:srgbClr val="FFFFFF"/>
                </a:solidFill>
                <a:latin typeface="Arial Bold Italics"/>
                <a:ea typeface="Arial Bold Italics"/>
                <a:cs typeface="Arial Bold Italics"/>
                <a:sym typeface="Arial Bold Italics"/>
              </a:rPr>
              <a:t>AR GAU</a:t>
            </a:r>
          </a:p>
          <a:p>
            <a:pPr algn="ctr">
              <a:lnSpc>
                <a:spcPts val="496"/>
              </a:lnSpc>
            </a:pPr>
            <a:r>
              <a:rPr lang="en-US" sz="431" b="1" i="1" spc="0">
                <a:solidFill>
                  <a:srgbClr val="FFFFFF"/>
                </a:solidFill>
                <a:latin typeface="Arial Bold Italics"/>
                <a:ea typeface="Arial Bold Italics"/>
                <a:cs typeface="Arial Bold Italics"/>
                <a:sym typeface="Arial Bold Italics"/>
              </a:rPr>
              <a:t>CLOSED</a:t>
            </a:r>
          </a:p>
          <a:p>
            <a:pPr algn="ctr">
              <a:lnSpc>
                <a:spcPts val="463"/>
              </a:lnSpc>
            </a:pPr>
            <a:r>
              <a:rPr lang="en-US" sz="403" b="1" i="1" spc="0">
                <a:solidFill>
                  <a:srgbClr val="FFFFFF"/>
                </a:solidFill>
                <a:latin typeface="Arial Bold Italics"/>
                <a:ea typeface="Arial Bold Italics"/>
                <a:cs typeface="Arial Bold Italics"/>
                <a:sym typeface="Arial Bold Italics"/>
              </a:rPr>
              <a:t>ROAD CLOSED</a:t>
            </a:r>
          </a:p>
        </p:txBody>
      </p:sp>
      <p:sp>
        <p:nvSpPr>
          <p:cNvPr id="40" name="TextBox 40"/>
          <p:cNvSpPr txBox="1"/>
          <p:nvPr/>
        </p:nvSpPr>
        <p:spPr>
          <a:xfrm>
            <a:off x="5799961" y="5019235"/>
            <a:ext cx="232592" cy="246513"/>
          </a:xfrm>
          <a:prstGeom prst="rect">
            <a:avLst/>
          </a:prstGeom>
        </p:spPr>
        <p:txBody>
          <a:bodyPr lIns="0" tIns="0" rIns="0" bIns="0" rtlCol="0" anchor="t">
            <a:spAutoFit/>
          </a:bodyPr>
          <a:lstStyle/>
          <a:p>
            <a:pPr algn="ctr">
              <a:lnSpc>
                <a:spcPts val="463"/>
              </a:lnSpc>
            </a:pPr>
            <a:r>
              <a:rPr lang="en-US" sz="403" b="1" i="1">
                <a:solidFill>
                  <a:srgbClr val="FFFFFF"/>
                </a:solidFill>
                <a:latin typeface="Arial Bold Italics"/>
                <a:ea typeface="Arial Bold Italics"/>
                <a:cs typeface="Arial Bold Italics"/>
                <a:sym typeface="Arial Bold Italics"/>
              </a:rPr>
              <a:t>FFORDD </a:t>
            </a:r>
          </a:p>
          <a:p>
            <a:pPr algn="ctr">
              <a:lnSpc>
                <a:spcPts val="496"/>
              </a:lnSpc>
            </a:pPr>
            <a:r>
              <a:rPr lang="en-US" sz="431" b="1" i="1" spc="0">
                <a:solidFill>
                  <a:srgbClr val="FFFFFF"/>
                </a:solidFill>
                <a:latin typeface="Arial Bold Italics"/>
                <a:ea typeface="Arial Bold Italics"/>
                <a:cs typeface="Arial Bold Italics"/>
                <a:sym typeface="Arial Bold Italics"/>
              </a:rPr>
              <a:t>ROAD</a:t>
            </a:r>
          </a:p>
          <a:p>
            <a:pPr algn="ctr">
              <a:lnSpc>
                <a:spcPts val="463"/>
              </a:lnSpc>
            </a:pPr>
            <a:r>
              <a:rPr lang="en-US" sz="403" b="1" i="1" spc="1">
                <a:solidFill>
                  <a:srgbClr val="FFFFFF"/>
                </a:solidFill>
                <a:latin typeface="Arial Bold Italics"/>
                <a:ea typeface="Arial Bold Italics"/>
                <a:cs typeface="Arial Bold Italics"/>
                <a:sym typeface="Arial Bold Italics"/>
              </a:rPr>
              <a:t>AR GAU</a:t>
            </a:r>
          </a:p>
          <a:p>
            <a:pPr algn="ctr">
              <a:lnSpc>
                <a:spcPts val="496"/>
              </a:lnSpc>
            </a:pPr>
            <a:r>
              <a:rPr lang="en-US" sz="431" b="1" i="1" spc="0">
                <a:solidFill>
                  <a:srgbClr val="FFFFFF"/>
                </a:solidFill>
                <a:latin typeface="Arial Bold Italics"/>
                <a:ea typeface="Arial Bold Italics"/>
                <a:cs typeface="Arial Bold Italics"/>
                <a:sym typeface="Arial Bold Italics"/>
              </a:rPr>
              <a:t>CLOSED</a:t>
            </a:r>
          </a:p>
          <a:p>
            <a:pPr algn="ctr">
              <a:lnSpc>
                <a:spcPts val="463"/>
              </a:lnSpc>
            </a:pPr>
            <a:r>
              <a:rPr lang="en-US" sz="403" b="1" i="1" spc="0">
                <a:solidFill>
                  <a:srgbClr val="FFFFFF"/>
                </a:solidFill>
                <a:latin typeface="Arial Bold Italics"/>
                <a:ea typeface="Arial Bold Italics"/>
                <a:cs typeface="Arial Bold Italics"/>
                <a:sym typeface="Arial Bold Italics"/>
              </a:rPr>
              <a:t>ROAD CLOSED</a:t>
            </a:r>
          </a:p>
        </p:txBody>
      </p:sp>
      <p:sp>
        <p:nvSpPr>
          <p:cNvPr id="41" name="TextBox 41"/>
          <p:cNvSpPr txBox="1"/>
          <p:nvPr/>
        </p:nvSpPr>
        <p:spPr>
          <a:xfrm>
            <a:off x="6150711" y="5521877"/>
            <a:ext cx="232592" cy="246513"/>
          </a:xfrm>
          <a:prstGeom prst="rect">
            <a:avLst/>
          </a:prstGeom>
        </p:spPr>
        <p:txBody>
          <a:bodyPr lIns="0" tIns="0" rIns="0" bIns="0" rtlCol="0" anchor="t">
            <a:spAutoFit/>
          </a:bodyPr>
          <a:lstStyle/>
          <a:p>
            <a:pPr algn="ctr">
              <a:lnSpc>
                <a:spcPts val="463"/>
              </a:lnSpc>
            </a:pPr>
            <a:r>
              <a:rPr lang="en-US" sz="403" b="1" i="1">
                <a:solidFill>
                  <a:srgbClr val="FFFFFF"/>
                </a:solidFill>
                <a:latin typeface="Arial Bold Italics"/>
                <a:ea typeface="Arial Bold Italics"/>
                <a:cs typeface="Arial Bold Italics"/>
                <a:sym typeface="Arial Bold Italics"/>
              </a:rPr>
              <a:t>FFORDD </a:t>
            </a:r>
          </a:p>
          <a:p>
            <a:pPr algn="ctr">
              <a:lnSpc>
                <a:spcPts val="496"/>
              </a:lnSpc>
            </a:pPr>
            <a:r>
              <a:rPr lang="en-US" sz="431" b="1" i="1" spc="0">
                <a:solidFill>
                  <a:srgbClr val="FFFFFF"/>
                </a:solidFill>
                <a:latin typeface="Arial Bold Italics"/>
                <a:ea typeface="Arial Bold Italics"/>
                <a:cs typeface="Arial Bold Italics"/>
                <a:sym typeface="Arial Bold Italics"/>
              </a:rPr>
              <a:t>ROAD</a:t>
            </a:r>
          </a:p>
          <a:p>
            <a:pPr algn="ctr">
              <a:lnSpc>
                <a:spcPts val="463"/>
              </a:lnSpc>
            </a:pPr>
            <a:r>
              <a:rPr lang="en-US" sz="403" b="1" i="1" spc="1">
                <a:solidFill>
                  <a:srgbClr val="FFFFFF"/>
                </a:solidFill>
                <a:latin typeface="Arial Bold Italics"/>
                <a:ea typeface="Arial Bold Italics"/>
                <a:cs typeface="Arial Bold Italics"/>
                <a:sym typeface="Arial Bold Italics"/>
              </a:rPr>
              <a:t>AR GAU</a:t>
            </a:r>
          </a:p>
          <a:p>
            <a:pPr algn="ctr">
              <a:lnSpc>
                <a:spcPts val="496"/>
              </a:lnSpc>
            </a:pPr>
            <a:r>
              <a:rPr lang="en-US" sz="431" b="1" i="1" spc="0">
                <a:solidFill>
                  <a:srgbClr val="FFFFFF"/>
                </a:solidFill>
                <a:latin typeface="Arial Bold Italics"/>
                <a:ea typeface="Arial Bold Italics"/>
                <a:cs typeface="Arial Bold Italics"/>
                <a:sym typeface="Arial Bold Italics"/>
              </a:rPr>
              <a:t>CLOSED</a:t>
            </a:r>
          </a:p>
          <a:p>
            <a:pPr algn="ctr">
              <a:lnSpc>
                <a:spcPts val="463"/>
              </a:lnSpc>
            </a:pPr>
            <a:r>
              <a:rPr lang="en-US" sz="403" b="1" i="1" spc="0">
                <a:solidFill>
                  <a:srgbClr val="FFFFFF"/>
                </a:solidFill>
                <a:latin typeface="Arial Bold Italics"/>
                <a:ea typeface="Arial Bold Italics"/>
                <a:cs typeface="Arial Bold Italics"/>
                <a:sym typeface="Arial Bold Italics"/>
              </a:rPr>
              <a:t>ROAD CLOSED</a:t>
            </a:r>
          </a:p>
        </p:txBody>
      </p:sp>
      <p:sp>
        <p:nvSpPr>
          <p:cNvPr id="42" name="TextBox 42"/>
          <p:cNvSpPr txBox="1"/>
          <p:nvPr/>
        </p:nvSpPr>
        <p:spPr>
          <a:xfrm>
            <a:off x="6272230" y="6148813"/>
            <a:ext cx="232592" cy="246513"/>
          </a:xfrm>
          <a:prstGeom prst="rect">
            <a:avLst/>
          </a:prstGeom>
        </p:spPr>
        <p:txBody>
          <a:bodyPr lIns="0" tIns="0" rIns="0" bIns="0" rtlCol="0" anchor="t">
            <a:spAutoFit/>
          </a:bodyPr>
          <a:lstStyle/>
          <a:p>
            <a:pPr algn="ctr">
              <a:lnSpc>
                <a:spcPts val="463"/>
              </a:lnSpc>
            </a:pPr>
            <a:r>
              <a:rPr lang="en-US" sz="403" b="1" i="1">
                <a:solidFill>
                  <a:srgbClr val="FFFFFF"/>
                </a:solidFill>
                <a:latin typeface="Arial Bold Italics"/>
                <a:ea typeface="Arial Bold Italics"/>
                <a:cs typeface="Arial Bold Italics"/>
                <a:sym typeface="Arial Bold Italics"/>
              </a:rPr>
              <a:t>FFORDD </a:t>
            </a:r>
          </a:p>
          <a:p>
            <a:pPr algn="ctr">
              <a:lnSpc>
                <a:spcPts val="496"/>
              </a:lnSpc>
            </a:pPr>
            <a:r>
              <a:rPr lang="en-US" sz="431" b="1" i="1" spc="0">
                <a:solidFill>
                  <a:srgbClr val="FFFFFF"/>
                </a:solidFill>
                <a:latin typeface="Arial Bold Italics"/>
                <a:ea typeface="Arial Bold Italics"/>
                <a:cs typeface="Arial Bold Italics"/>
                <a:sym typeface="Arial Bold Italics"/>
              </a:rPr>
              <a:t>ROAD</a:t>
            </a:r>
          </a:p>
          <a:p>
            <a:pPr algn="ctr">
              <a:lnSpc>
                <a:spcPts val="463"/>
              </a:lnSpc>
            </a:pPr>
            <a:r>
              <a:rPr lang="en-US" sz="403" b="1" i="1" spc="1">
                <a:solidFill>
                  <a:srgbClr val="FFFFFF"/>
                </a:solidFill>
                <a:latin typeface="Arial Bold Italics"/>
                <a:ea typeface="Arial Bold Italics"/>
                <a:cs typeface="Arial Bold Italics"/>
                <a:sym typeface="Arial Bold Italics"/>
              </a:rPr>
              <a:t>AR GAU</a:t>
            </a:r>
          </a:p>
          <a:p>
            <a:pPr algn="ctr">
              <a:lnSpc>
                <a:spcPts val="496"/>
              </a:lnSpc>
            </a:pPr>
            <a:r>
              <a:rPr lang="en-US" sz="431" b="1" i="1" spc="0">
                <a:solidFill>
                  <a:srgbClr val="FFFFFF"/>
                </a:solidFill>
                <a:latin typeface="Arial Bold Italics"/>
                <a:ea typeface="Arial Bold Italics"/>
                <a:cs typeface="Arial Bold Italics"/>
                <a:sym typeface="Arial Bold Italics"/>
              </a:rPr>
              <a:t>CLOSED</a:t>
            </a:r>
          </a:p>
          <a:p>
            <a:pPr algn="ctr">
              <a:lnSpc>
                <a:spcPts val="463"/>
              </a:lnSpc>
            </a:pPr>
            <a:r>
              <a:rPr lang="en-US" sz="403" b="1" i="1" spc="0">
                <a:solidFill>
                  <a:srgbClr val="FFFFFF"/>
                </a:solidFill>
                <a:latin typeface="Arial Bold Italics"/>
                <a:ea typeface="Arial Bold Italics"/>
                <a:cs typeface="Arial Bold Italics"/>
                <a:sym typeface="Arial Bold Italics"/>
              </a:rPr>
              <a:t>ROAD CLOSED</a:t>
            </a:r>
          </a:p>
        </p:txBody>
      </p:sp>
      <p:sp>
        <p:nvSpPr>
          <p:cNvPr id="43" name="TextBox 43"/>
          <p:cNvSpPr txBox="1"/>
          <p:nvPr/>
        </p:nvSpPr>
        <p:spPr>
          <a:xfrm>
            <a:off x="6967048" y="2981423"/>
            <a:ext cx="30651" cy="68140"/>
          </a:xfrm>
          <a:prstGeom prst="rect">
            <a:avLst/>
          </a:prstGeom>
        </p:spPr>
        <p:txBody>
          <a:bodyPr lIns="0" tIns="0" rIns="0" bIns="0" rtlCol="0" anchor="t">
            <a:spAutoFit/>
          </a:bodyPr>
          <a:lstStyle/>
          <a:p>
            <a:pPr algn="l">
              <a:lnSpc>
                <a:spcPts val="458"/>
              </a:lnSpc>
            </a:pPr>
            <a:r>
              <a:rPr lang="en-US" sz="327" b="1" i="1">
                <a:solidFill>
                  <a:srgbClr val="FFFFFF"/>
                </a:solidFill>
                <a:latin typeface="Arial Bold Italics"/>
                <a:ea typeface="Arial Bold Italics"/>
                <a:cs typeface="Arial Bold Italics"/>
                <a:sym typeface="Arial Bold Italics"/>
              </a:rPr>
              <a:t>R</a:t>
            </a:r>
          </a:p>
        </p:txBody>
      </p:sp>
      <p:sp>
        <p:nvSpPr>
          <p:cNvPr id="44" name="TextBox 44"/>
          <p:cNvSpPr txBox="1"/>
          <p:nvPr/>
        </p:nvSpPr>
        <p:spPr>
          <a:xfrm>
            <a:off x="7029484" y="2981423"/>
            <a:ext cx="30651" cy="68140"/>
          </a:xfrm>
          <a:prstGeom prst="rect">
            <a:avLst/>
          </a:prstGeom>
        </p:spPr>
        <p:txBody>
          <a:bodyPr lIns="0" tIns="0" rIns="0" bIns="0" rtlCol="0" anchor="t">
            <a:spAutoFit/>
          </a:bodyPr>
          <a:lstStyle/>
          <a:p>
            <a:pPr algn="l">
              <a:lnSpc>
                <a:spcPts val="458"/>
              </a:lnSpc>
            </a:pPr>
            <a:r>
              <a:rPr lang="en-US" sz="327" b="1" i="1">
                <a:solidFill>
                  <a:srgbClr val="FFFFFF"/>
                </a:solidFill>
                <a:latin typeface="Arial Bold Italics"/>
                <a:ea typeface="Arial Bold Italics"/>
                <a:cs typeface="Arial Bold Italics"/>
                <a:sym typeface="Arial Bold Italics"/>
              </a:rPr>
              <a:t>A</a:t>
            </a:r>
          </a:p>
        </p:txBody>
      </p:sp>
      <p:sp>
        <p:nvSpPr>
          <p:cNvPr id="45" name="TextBox 45"/>
          <p:cNvSpPr txBox="1"/>
          <p:nvPr/>
        </p:nvSpPr>
        <p:spPr>
          <a:xfrm>
            <a:off x="6903057" y="3000739"/>
            <a:ext cx="252410" cy="462993"/>
          </a:xfrm>
          <a:prstGeom prst="rect">
            <a:avLst/>
          </a:prstGeom>
        </p:spPr>
        <p:txBody>
          <a:bodyPr lIns="0" tIns="0" rIns="0" bIns="0" rtlCol="0" anchor="t">
            <a:spAutoFit/>
          </a:bodyPr>
          <a:lstStyle/>
          <a:p>
            <a:pPr algn="ctr">
              <a:lnSpc>
                <a:spcPts val="376"/>
              </a:lnSpc>
            </a:pPr>
            <a:r>
              <a:rPr lang="en-US" sz="327" b="1" i="1">
                <a:solidFill>
                  <a:srgbClr val="FFFFFF"/>
                </a:solidFill>
                <a:latin typeface="Arial Bold Italics"/>
                <a:ea typeface="Arial Bold Italics"/>
                <a:cs typeface="Arial Bold Italics"/>
                <a:sym typeface="Arial Bold Italics"/>
              </a:rPr>
              <a:t>FFORDD</a:t>
            </a:r>
          </a:p>
          <a:p>
            <a:pPr algn="ctr">
              <a:lnSpc>
                <a:spcPts val="299"/>
              </a:lnSpc>
            </a:pPr>
            <a:r>
              <a:rPr lang="en-US" sz="327" b="1" i="1">
                <a:solidFill>
                  <a:srgbClr val="FFFFFF"/>
                </a:solidFill>
                <a:latin typeface="Arial Bold Italics"/>
                <a:ea typeface="Arial Bold Italics"/>
                <a:cs typeface="Arial Bold Italics"/>
                <a:sym typeface="Arial Bold Italics"/>
              </a:rPr>
              <a:t>AHEAD</a:t>
            </a:r>
          </a:p>
          <a:p>
            <a:pPr algn="ctr">
              <a:lnSpc>
                <a:spcPts val="299"/>
              </a:lnSpc>
            </a:pPr>
            <a:r>
              <a:rPr lang="en-US" sz="327" b="1" i="1">
                <a:solidFill>
                  <a:srgbClr val="FFFFFF"/>
                </a:solidFill>
                <a:latin typeface="Arial Bold Italics"/>
                <a:ea typeface="Arial Bold Italics"/>
                <a:cs typeface="Arial Bold Italics"/>
                <a:sym typeface="Arial Bold Italics"/>
              </a:rPr>
              <a:t>OCH BLAEN</a:t>
            </a:r>
          </a:p>
          <a:p>
            <a:pPr algn="ctr">
              <a:lnSpc>
                <a:spcPts val="299"/>
              </a:lnSpc>
            </a:pPr>
            <a:r>
              <a:rPr lang="en-US" sz="327" b="1" i="1">
                <a:solidFill>
                  <a:srgbClr val="FFFFFF"/>
                </a:solidFill>
                <a:latin typeface="Arial Bold Italics"/>
                <a:ea typeface="Arial Bold Italics"/>
                <a:cs typeface="Arial Bold Italics"/>
                <a:sym typeface="Arial Bold Italics"/>
              </a:rPr>
              <a:t>CLOSED</a:t>
            </a:r>
          </a:p>
          <a:p>
            <a:pPr algn="ctr">
              <a:lnSpc>
                <a:spcPts val="299"/>
              </a:lnSpc>
            </a:pPr>
            <a:r>
              <a:rPr lang="en-US" sz="327" b="1" i="1">
                <a:solidFill>
                  <a:srgbClr val="FFFFFF"/>
                </a:solidFill>
                <a:latin typeface="Arial Bold Italics"/>
                <a:ea typeface="Arial Bold Italics"/>
                <a:cs typeface="Arial Bold Italics"/>
                <a:sym typeface="Arial Bold Italics"/>
              </a:rPr>
              <a:t>AR GAU</a:t>
            </a:r>
          </a:p>
          <a:p>
            <a:pPr algn="ctr">
              <a:lnSpc>
                <a:spcPts val="376"/>
              </a:lnSpc>
            </a:pPr>
            <a:r>
              <a:rPr lang="en-US" sz="327" b="1" i="1" spc="0">
                <a:solidFill>
                  <a:srgbClr val="FFFFFF"/>
                </a:solidFill>
                <a:latin typeface="Arial Bold Italics"/>
                <a:ea typeface="Arial Bold Italics"/>
                <a:cs typeface="Arial Bold Italics"/>
                <a:sym typeface="Arial Bold Italics"/>
              </a:rPr>
              <a:t>ROAD AHEAD</a:t>
            </a:r>
          </a:p>
          <a:p>
            <a:pPr algn="ctr">
              <a:lnSpc>
                <a:spcPts val="354"/>
              </a:lnSpc>
            </a:pPr>
            <a:r>
              <a:rPr lang="en-US" sz="308" b="1" i="1">
                <a:solidFill>
                  <a:srgbClr val="000000"/>
                </a:solidFill>
                <a:latin typeface="Arial Bold Italics"/>
                <a:ea typeface="Arial Bold Italics"/>
                <a:cs typeface="Arial Bold Italics"/>
                <a:sym typeface="Arial Bold Italics"/>
              </a:rPr>
              <a:t>DIVERSION</a:t>
            </a:r>
          </a:p>
          <a:p>
            <a:pPr algn="ctr">
              <a:lnSpc>
                <a:spcPts val="376"/>
              </a:lnSpc>
            </a:pPr>
            <a:r>
              <a:rPr lang="en-US" sz="327" b="1" i="1">
                <a:solidFill>
                  <a:srgbClr val="FFFFFF"/>
                </a:solidFill>
                <a:latin typeface="Arial Bold Italics"/>
                <a:ea typeface="Arial Bold Italics"/>
                <a:cs typeface="Arial Bold Italics"/>
                <a:sym typeface="Arial Bold Italics"/>
              </a:rPr>
              <a:t>CLOSED</a:t>
            </a:r>
          </a:p>
          <a:p>
            <a:pPr algn="ctr">
              <a:lnSpc>
                <a:spcPts val="356"/>
              </a:lnSpc>
            </a:pPr>
            <a:r>
              <a:rPr lang="en-US" sz="309" b="1" i="1" spc="0">
                <a:solidFill>
                  <a:srgbClr val="000000"/>
                </a:solidFill>
                <a:latin typeface="Arial Bold Italics"/>
                <a:ea typeface="Arial Bold Italics"/>
                <a:cs typeface="Arial Bold Italics"/>
                <a:sym typeface="Arial Bold Italics"/>
              </a:rPr>
              <a:t>GWYRIAD DIVERSION</a:t>
            </a:r>
          </a:p>
        </p:txBody>
      </p:sp>
      <p:sp>
        <p:nvSpPr>
          <p:cNvPr id="46" name="TextBox 46"/>
          <p:cNvSpPr txBox="1"/>
          <p:nvPr/>
        </p:nvSpPr>
        <p:spPr>
          <a:xfrm>
            <a:off x="7154366" y="3720691"/>
            <a:ext cx="30651" cy="68140"/>
          </a:xfrm>
          <a:prstGeom prst="rect">
            <a:avLst/>
          </a:prstGeom>
        </p:spPr>
        <p:txBody>
          <a:bodyPr lIns="0" tIns="0" rIns="0" bIns="0" rtlCol="0" anchor="t">
            <a:spAutoFit/>
          </a:bodyPr>
          <a:lstStyle/>
          <a:p>
            <a:pPr algn="l">
              <a:lnSpc>
                <a:spcPts val="458"/>
              </a:lnSpc>
            </a:pPr>
            <a:r>
              <a:rPr lang="en-US" sz="327" b="1" i="1">
                <a:solidFill>
                  <a:srgbClr val="FFFFFF"/>
                </a:solidFill>
                <a:latin typeface="Arial Bold Italics"/>
                <a:ea typeface="Arial Bold Italics"/>
                <a:cs typeface="Arial Bold Italics"/>
                <a:sym typeface="Arial Bold Italics"/>
              </a:rPr>
              <a:t>R</a:t>
            </a:r>
          </a:p>
        </p:txBody>
      </p:sp>
      <p:sp>
        <p:nvSpPr>
          <p:cNvPr id="47" name="TextBox 47"/>
          <p:cNvSpPr txBox="1"/>
          <p:nvPr/>
        </p:nvSpPr>
        <p:spPr>
          <a:xfrm>
            <a:off x="7216802" y="3720691"/>
            <a:ext cx="30651" cy="68140"/>
          </a:xfrm>
          <a:prstGeom prst="rect">
            <a:avLst/>
          </a:prstGeom>
        </p:spPr>
        <p:txBody>
          <a:bodyPr lIns="0" tIns="0" rIns="0" bIns="0" rtlCol="0" anchor="t">
            <a:spAutoFit/>
          </a:bodyPr>
          <a:lstStyle/>
          <a:p>
            <a:pPr algn="l">
              <a:lnSpc>
                <a:spcPts val="458"/>
              </a:lnSpc>
            </a:pPr>
            <a:r>
              <a:rPr lang="en-US" sz="327" b="1" i="1">
                <a:solidFill>
                  <a:srgbClr val="FFFFFF"/>
                </a:solidFill>
                <a:latin typeface="Arial Bold Italics"/>
                <a:ea typeface="Arial Bold Italics"/>
                <a:cs typeface="Arial Bold Italics"/>
                <a:sym typeface="Arial Bold Italics"/>
              </a:rPr>
              <a:t>A</a:t>
            </a:r>
          </a:p>
        </p:txBody>
      </p:sp>
      <p:sp>
        <p:nvSpPr>
          <p:cNvPr id="48" name="TextBox 48"/>
          <p:cNvSpPr txBox="1"/>
          <p:nvPr/>
        </p:nvSpPr>
        <p:spPr>
          <a:xfrm>
            <a:off x="7090374" y="3740008"/>
            <a:ext cx="252410" cy="462993"/>
          </a:xfrm>
          <a:prstGeom prst="rect">
            <a:avLst/>
          </a:prstGeom>
        </p:spPr>
        <p:txBody>
          <a:bodyPr lIns="0" tIns="0" rIns="0" bIns="0" rtlCol="0" anchor="t">
            <a:spAutoFit/>
          </a:bodyPr>
          <a:lstStyle/>
          <a:p>
            <a:pPr algn="ctr">
              <a:lnSpc>
                <a:spcPts val="376"/>
              </a:lnSpc>
            </a:pPr>
            <a:r>
              <a:rPr lang="en-US" sz="327" b="1" i="1">
                <a:solidFill>
                  <a:srgbClr val="FFFFFF"/>
                </a:solidFill>
                <a:latin typeface="Arial Bold Italics"/>
                <a:ea typeface="Arial Bold Italics"/>
                <a:cs typeface="Arial Bold Italics"/>
                <a:sym typeface="Arial Bold Italics"/>
              </a:rPr>
              <a:t>FFORDD</a:t>
            </a:r>
          </a:p>
          <a:p>
            <a:pPr algn="ctr">
              <a:lnSpc>
                <a:spcPts val="299"/>
              </a:lnSpc>
            </a:pPr>
            <a:r>
              <a:rPr lang="en-US" sz="327" b="1" i="1">
                <a:solidFill>
                  <a:srgbClr val="FFFFFF"/>
                </a:solidFill>
                <a:latin typeface="Arial Bold Italics"/>
                <a:ea typeface="Arial Bold Italics"/>
                <a:cs typeface="Arial Bold Italics"/>
                <a:sym typeface="Arial Bold Italics"/>
              </a:rPr>
              <a:t>AHEAD</a:t>
            </a:r>
          </a:p>
          <a:p>
            <a:pPr algn="ctr">
              <a:lnSpc>
                <a:spcPts val="299"/>
              </a:lnSpc>
            </a:pPr>
            <a:r>
              <a:rPr lang="en-US" sz="327" b="1" i="1">
                <a:solidFill>
                  <a:srgbClr val="FFFFFF"/>
                </a:solidFill>
                <a:latin typeface="Arial Bold Italics"/>
                <a:ea typeface="Arial Bold Italics"/>
                <a:cs typeface="Arial Bold Italics"/>
                <a:sym typeface="Arial Bold Italics"/>
              </a:rPr>
              <a:t>OCH BLAEN</a:t>
            </a:r>
          </a:p>
          <a:p>
            <a:pPr algn="ctr">
              <a:lnSpc>
                <a:spcPts val="299"/>
              </a:lnSpc>
            </a:pPr>
            <a:r>
              <a:rPr lang="en-US" sz="327" b="1" i="1">
                <a:solidFill>
                  <a:srgbClr val="FFFFFF"/>
                </a:solidFill>
                <a:latin typeface="Arial Bold Italics"/>
                <a:ea typeface="Arial Bold Italics"/>
                <a:cs typeface="Arial Bold Italics"/>
                <a:sym typeface="Arial Bold Italics"/>
              </a:rPr>
              <a:t>CLOSED</a:t>
            </a:r>
          </a:p>
          <a:p>
            <a:pPr algn="ctr">
              <a:lnSpc>
                <a:spcPts val="299"/>
              </a:lnSpc>
            </a:pPr>
            <a:r>
              <a:rPr lang="en-US" sz="327" b="1" i="1">
                <a:solidFill>
                  <a:srgbClr val="FFFFFF"/>
                </a:solidFill>
                <a:latin typeface="Arial Bold Italics"/>
                <a:ea typeface="Arial Bold Italics"/>
                <a:cs typeface="Arial Bold Italics"/>
                <a:sym typeface="Arial Bold Italics"/>
              </a:rPr>
              <a:t>AR GAU</a:t>
            </a:r>
          </a:p>
          <a:p>
            <a:pPr algn="ctr">
              <a:lnSpc>
                <a:spcPts val="376"/>
              </a:lnSpc>
            </a:pPr>
            <a:r>
              <a:rPr lang="en-US" sz="327" b="1" i="1" spc="0">
                <a:solidFill>
                  <a:srgbClr val="FFFFFF"/>
                </a:solidFill>
                <a:latin typeface="Arial Bold Italics"/>
                <a:ea typeface="Arial Bold Italics"/>
                <a:cs typeface="Arial Bold Italics"/>
                <a:sym typeface="Arial Bold Italics"/>
              </a:rPr>
              <a:t>ROAD AHEAD</a:t>
            </a:r>
          </a:p>
          <a:p>
            <a:pPr algn="ctr">
              <a:lnSpc>
                <a:spcPts val="354"/>
              </a:lnSpc>
            </a:pPr>
            <a:r>
              <a:rPr lang="en-US" sz="308" b="1" i="1">
                <a:solidFill>
                  <a:srgbClr val="000000"/>
                </a:solidFill>
                <a:latin typeface="Arial Bold Italics"/>
                <a:ea typeface="Arial Bold Italics"/>
                <a:cs typeface="Arial Bold Italics"/>
                <a:sym typeface="Arial Bold Italics"/>
              </a:rPr>
              <a:t>DIVERSION</a:t>
            </a:r>
          </a:p>
          <a:p>
            <a:pPr algn="ctr">
              <a:lnSpc>
                <a:spcPts val="376"/>
              </a:lnSpc>
            </a:pPr>
            <a:r>
              <a:rPr lang="en-US" sz="327" b="1" i="1">
                <a:solidFill>
                  <a:srgbClr val="FFFFFF"/>
                </a:solidFill>
                <a:latin typeface="Arial Bold Italics"/>
                <a:ea typeface="Arial Bold Italics"/>
                <a:cs typeface="Arial Bold Italics"/>
                <a:sym typeface="Arial Bold Italics"/>
              </a:rPr>
              <a:t>CLOSED</a:t>
            </a:r>
          </a:p>
          <a:p>
            <a:pPr algn="ctr">
              <a:lnSpc>
                <a:spcPts val="356"/>
              </a:lnSpc>
            </a:pPr>
            <a:r>
              <a:rPr lang="en-US" sz="309" b="1" i="1" spc="0">
                <a:solidFill>
                  <a:srgbClr val="000000"/>
                </a:solidFill>
                <a:latin typeface="Arial Bold Italics"/>
                <a:ea typeface="Arial Bold Italics"/>
                <a:cs typeface="Arial Bold Italics"/>
                <a:sym typeface="Arial Bold Italics"/>
              </a:rPr>
              <a:t>GWYRIAD DIVERSION</a:t>
            </a:r>
          </a:p>
        </p:txBody>
      </p:sp>
      <p:sp>
        <p:nvSpPr>
          <p:cNvPr id="49" name="TextBox 49"/>
          <p:cNvSpPr txBox="1"/>
          <p:nvPr/>
        </p:nvSpPr>
        <p:spPr>
          <a:xfrm>
            <a:off x="7563963" y="2302086"/>
            <a:ext cx="30651" cy="68140"/>
          </a:xfrm>
          <a:prstGeom prst="rect">
            <a:avLst/>
          </a:prstGeom>
        </p:spPr>
        <p:txBody>
          <a:bodyPr lIns="0" tIns="0" rIns="0" bIns="0" rtlCol="0" anchor="t">
            <a:spAutoFit/>
          </a:bodyPr>
          <a:lstStyle/>
          <a:p>
            <a:pPr algn="l">
              <a:lnSpc>
                <a:spcPts val="458"/>
              </a:lnSpc>
            </a:pPr>
            <a:r>
              <a:rPr lang="en-US" sz="327" b="1" i="1">
                <a:solidFill>
                  <a:srgbClr val="FFFFFF"/>
                </a:solidFill>
                <a:latin typeface="Arial Bold Italics"/>
                <a:ea typeface="Arial Bold Italics"/>
                <a:cs typeface="Arial Bold Italics"/>
                <a:sym typeface="Arial Bold Italics"/>
              </a:rPr>
              <a:t>R</a:t>
            </a:r>
          </a:p>
        </p:txBody>
      </p:sp>
      <p:sp>
        <p:nvSpPr>
          <p:cNvPr id="50" name="TextBox 50"/>
          <p:cNvSpPr txBox="1"/>
          <p:nvPr/>
        </p:nvSpPr>
        <p:spPr>
          <a:xfrm>
            <a:off x="7626399" y="2302086"/>
            <a:ext cx="30651" cy="68140"/>
          </a:xfrm>
          <a:prstGeom prst="rect">
            <a:avLst/>
          </a:prstGeom>
        </p:spPr>
        <p:txBody>
          <a:bodyPr lIns="0" tIns="0" rIns="0" bIns="0" rtlCol="0" anchor="t">
            <a:spAutoFit/>
          </a:bodyPr>
          <a:lstStyle/>
          <a:p>
            <a:pPr algn="l">
              <a:lnSpc>
                <a:spcPts val="458"/>
              </a:lnSpc>
            </a:pPr>
            <a:r>
              <a:rPr lang="en-US" sz="327" b="1" i="1">
                <a:solidFill>
                  <a:srgbClr val="FFFFFF"/>
                </a:solidFill>
                <a:latin typeface="Arial Bold Italics"/>
                <a:ea typeface="Arial Bold Italics"/>
                <a:cs typeface="Arial Bold Italics"/>
                <a:sym typeface="Arial Bold Italics"/>
              </a:rPr>
              <a:t>A</a:t>
            </a:r>
          </a:p>
        </p:txBody>
      </p:sp>
      <p:sp>
        <p:nvSpPr>
          <p:cNvPr id="51" name="TextBox 51"/>
          <p:cNvSpPr txBox="1"/>
          <p:nvPr/>
        </p:nvSpPr>
        <p:spPr>
          <a:xfrm>
            <a:off x="7499972" y="2321402"/>
            <a:ext cx="252410" cy="462993"/>
          </a:xfrm>
          <a:prstGeom prst="rect">
            <a:avLst/>
          </a:prstGeom>
        </p:spPr>
        <p:txBody>
          <a:bodyPr lIns="0" tIns="0" rIns="0" bIns="0" rtlCol="0" anchor="t">
            <a:spAutoFit/>
          </a:bodyPr>
          <a:lstStyle/>
          <a:p>
            <a:pPr algn="ctr">
              <a:lnSpc>
                <a:spcPts val="376"/>
              </a:lnSpc>
            </a:pPr>
            <a:r>
              <a:rPr lang="en-US" sz="327" b="1" i="1">
                <a:solidFill>
                  <a:srgbClr val="FFFFFF"/>
                </a:solidFill>
                <a:latin typeface="Arial Bold Italics"/>
                <a:ea typeface="Arial Bold Italics"/>
                <a:cs typeface="Arial Bold Italics"/>
                <a:sym typeface="Arial Bold Italics"/>
              </a:rPr>
              <a:t>FFORDD</a:t>
            </a:r>
          </a:p>
          <a:p>
            <a:pPr algn="ctr">
              <a:lnSpc>
                <a:spcPts val="299"/>
              </a:lnSpc>
            </a:pPr>
            <a:r>
              <a:rPr lang="en-US" sz="327" b="1" i="1">
                <a:solidFill>
                  <a:srgbClr val="FFFFFF"/>
                </a:solidFill>
                <a:latin typeface="Arial Bold Italics"/>
                <a:ea typeface="Arial Bold Italics"/>
                <a:cs typeface="Arial Bold Italics"/>
                <a:sym typeface="Arial Bold Italics"/>
              </a:rPr>
              <a:t>AHEAD</a:t>
            </a:r>
          </a:p>
          <a:p>
            <a:pPr algn="ctr">
              <a:lnSpc>
                <a:spcPts val="299"/>
              </a:lnSpc>
            </a:pPr>
            <a:r>
              <a:rPr lang="en-US" sz="327" b="1" i="1">
                <a:solidFill>
                  <a:srgbClr val="FFFFFF"/>
                </a:solidFill>
                <a:latin typeface="Arial Bold Italics"/>
                <a:ea typeface="Arial Bold Italics"/>
                <a:cs typeface="Arial Bold Italics"/>
                <a:sym typeface="Arial Bold Italics"/>
              </a:rPr>
              <a:t>OCH BLAEN</a:t>
            </a:r>
          </a:p>
          <a:p>
            <a:pPr algn="ctr">
              <a:lnSpc>
                <a:spcPts val="299"/>
              </a:lnSpc>
            </a:pPr>
            <a:r>
              <a:rPr lang="en-US" sz="327" b="1" i="1">
                <a:solidFill>
                  <a:srgbClr val="FFFFFF"/>
                </a:solidFill>
                <a:latin typeface="Arial Bold Italics"/>
                <a:ea typeface="Arial Bold Italics"/>
                <a:cs typeface="Arial Bold Italics"/>
                <a:sym typeface="Arial Bold Italics"/>
              </a:rPr>
              <a:t>CLOSED</a:t>
            </a:r>
          </a:p>
          <a:p>
            <a:pPr algn="ctr">
              <a:lnSpc>
                <a:spcPts val="299"/>
              </a:lnSpc>
            </a:pPr>
            <a:r>
              <a:rPr lang="en-US" sz="327" b="1" i="1">
                <a:solidFill>
                  <a:srgbClr val="FFFFFF"/>
                </a:solidFill>
                <a:latin typeface="Arial Bold Italics"/>
                <a:ea typeface="Arial Bold Italics"/>
                <a:cs typeface="Arial Bold Italics"/>
                <a:sym typeface="Arial Bold Italics"/>
              </a:rPr>
              <a:t>AR GAU</a:t>
            </a:r>
          </a:p>
          <a:p>
            <a:pPr algn="ctr">
              <a:lnSpc>
                <a:spcPts val="376"/>
              </a:lnSpc>
            </a:pPr>
            <a:r>
              <a:rPr lang="en-US" sz="327" b="1" i="1" spc="0">
                <a:solidFill>
                  <a:srgbClr val="FFFFFF"/>
                </a:solidFill>
                <a:latin typeface="Arial Bold Italics"/>
                <a:ea typeface="Arial Bold Italics"/>
                <a:cs typeface="Arial Bold Italics"/>
                <a:sym typeface="Arial Bold Italics"/>
              </a:rPr>
              <a:t>ROAD AHEAD</a:t>
            </a:r>
          </a:p>
          <a:p>
            <a:pPr algn="ctr">
              <a:lnSpc>
                <a:spcPts val="354"/>
              </a:lnSpc>
            </a:pPr>
            <a:r>
              <a:rPr lang="en-US" sz="308" b="1" i="1">
                <a:solidFill>
                  <a:srgbClr val="000000"/>
                </a:solidFill>
                <a:latin typeface="Arial Bold Italics"/>
                <a:ea typeface="Arial Bold Italics"/>
                <a:cs typeface="Arial Bold Italics"/>
                <a:sym typeface="Arial Bold Italics"/>
              </a:rPr>
              <a:t>DIVERSION</a:t>
            </a:r>
          </a:p>
          <a:p>
            <a:pPr algn="ctr">
              <a:lnSpc>
                <a:spcPts val="376"/>
              </a:lnSpc>
            </a:pPr>
            <a:r>
              <a:rPr lang="en-US" sz="327" b="1" i="1">
                <a:solidFill>
                  <a:srgbClr val="FFFFFF"/>
                </a:solidFill>
                <a:latin typeface="Arial Bold Italics"/>
                <a:ea typeface="Arial Bold Italics"/>
                <a:cs typeface="Arial Bold Italics"/>
                <a:sym typeface="Arial Bold Italics"/>
              </a:rPr>
              <a:t>CLOSED</a:t>
            </a:r>
          </a:p>
          <a:p>
            <a:pPr algn="ctr">
              <a:lnSpc>
                <a:spcPts val="356"/>
              </a:lnSpc>
            </a:pPr>
            <a:r>
              <a:rPr lang="en-US" sz="309" b="1" i="1" spc="0">
                <a:solidFill>
                  <a:srgbClr val="000000"/>
                </a:solidFill>
                <a:latin typeface="Arial Bold Italics"/>
                <a:ea typeface="Arial Bold Italics"/>
                <a:cs typeface="Arial Bold Italics"/>
                <a:sym typeface="Arial Bold Italics"/>
              </a:rPr>
              <a:t>GWYRIAD DIVERSION</a:t>
            </a:r>
          </a:p>
        </p:txBody>
      </p:sp>
      <p:sp>
        <p:nvSpPr>
          <p:cNvPr id="52" name="TextBox 52"/>
          <p:cNvSpPr txBox="1"/>
          <p:nvPr/>
        </p:nvSpPr>
        <p:spPr>
          <a:xfrm>
            <a:off x="7981292" y="4880610"/>
            <a:ext cx="30651" cy="68140"/>
          </a:xfrm>
          <a:prstGeom prst="rect">
            <a:avLst/>
          </a:prstGeom>
        </p:spPr>
        <p:txBody>
          <a:bodyPr lIns="0" tIns="0" rIns="0" bIns="0" rtlCol="0" anchor="t">
            <a:spAutoFit/>
          </a:bodyPr>
          <a:lstStyle/>
          <a:p>
            <a:pPr algn="l">
              <a:lnSpc>
                <a:spcPts val="458"/>
              </a:lnSpc>
            </a:pPr>
            <a:r>
              <a:rPr lang="en-US" sz="327" b="1" i="1">
                <a:solidFill>
                  <a:srgbClr val="FFFFFF"/>
                </a:solidFill>
                <a:latin typeface="Arial Bold Italics"/>
                <a:ea typeface="Arial Bold Italics"/>
                <a:cs typeface="Arial Bold Italics"/>
                <a:sym typeface="Arial Bold Italics"/>
              </a:rPr>
              <a:t>R</a:t>
            </a:r>
          </a:p>
        </p:txBody>
      </p:sp>
      <p:sp>
        <p:nvSpPr>
          <p:cNvPr id="53" name="TextBox 53"/>
          <p:cNvSpPr txBox="1"/>
          <p:nvPr/>
        </p:nvSpPr>
        <p:spPr>
          <a:xfrm>
            <a:off x="8043737" y="4880610"/>
            <a:ext cx="61335" cy="68140"/>
          </a:xfrm>
          <a:prstGeom prst="rect">
            <a:avLst/>
          </a:prstGeom>
        </p:spPr>
        <p:txBody>
          <a:bodyPr lIns="0" tIns="0" rIns="0" bIns="0" rtlCol="0" anchor="t">
            <a:spAutoFit/>
          </a:bodyPr>
          <a:lstStyle/>
          <a:p>
            <a:pPr algn="l">
              <a:lnSpc>
                <a:spcPts val="458"/>
              </a:lnSpc>
            </a:pPr>
            <a:r>
              <a:rPr lang="en-US" sz="327" b="1" i="1">
                <a:solidFill>
                  <a:srgbClr val="FFFFFF"/>
                </a:solidFill>
                <a:latin typeface="Arial Bold Italics"/>
                <a:ea typeface="Arial Bold Italics"/>
                <a:cs typeface="Arial Bold Italics"/>
                <a:sym typeface="Arial Bold Italics"/>
              </a:rPr>
              <a:t>AD</a:t>
            </a:r>
          </a:p>
        </p:txBody>
      </p:sp>
      <p:sp>
        <p:nvSpPr>
          <p:cNvPr id="54" name="TextBox 54"/>
          <p:cNvSpPr txBox="1"/>
          <p:nvPr/>
        </p:nvSpPr>
        <p:spPr>
          <a:xfrm>
            <a:off x="7920260" y="4900388"/>
            <a:ext cx="252040" cy="249656"/>
          </a:xfrm>
          <a:prstGeom prst="rect">
            <a:avLst/>
          </a:prstGeom>
        </p:spPr>
        <p:txBody>
          <a:bodyPr lIns="0" tIns="0" rIns="0" bIns="0" rtlCol="0" anchor="t">
            <a:spAutoFit/>
          </a:bodyPr>
          <a:lstStyle/>
          <a:p>
            <a:pPr algn="ctr">
              <a:lnSpc>
                <a:spcPts val="375"/>
              </a:lnSpc>
            </a:pPr>
            <a:r>
              <a:rPr lang="en-US" sz="327" b="1" i="1">
                <a:solidFill>
                  <a:srgbClr val="FFFFFF"/>
                </a:solidFill>
                <a:latin typeface="Arial Bold Italics"/>
                <a:ea typeface="Arial Bold Italics"/>
                <a:cs typeface="Arial Bold Italics"/>
                <a:sym typeface="Arial Bold Italics"/>
              </a:rPr>
              <a:t>FFORDD</a:t>
            </a:r>
          </a:p>
          <a:p>
            <a:pPr algn="ctr">
              <a:lnSpc>
                <a:spcPts val="296"/>
              </a:lnSpc>
            </a:pPr>
            <a:r>
              <a:rPr lang="en-US" sz="327" b="1" i="1">
                <a:solidFill>
                  <a:srgbClr val="FFFFFF"/>
                </a:solidFill>
                <a:latin typeface="Arial Bold Italics"/>
                <a:ea typeface="Arial Bold Italics"/>
                <a:cs typeface="Arial Bold Italics"/>
                <a:sym typeface="Arial Bold Italics"/>
              </a:rPr>
              <a:t>AHEAD</a:t>
            </a:r>
          </a:p>
          <a:p>
            <a:pPr algn="ctr">
              <a:lnSpc>
                <a:spcPts val="296"/>
              </a:lnSpc>
            </a:pPr>
            <a:r>
              <a:rPr lang="en-US" sz="327" b="1" i="1">
                <a:solidFill>
                  <a:srgbClr val="FFFFFF"/>
                </a:solidFill>
                <a:latin typeface="Arial Bold Italics"/>
                <a:ea typeface="Arial Bold Italics"/>
                <a:cs typeface="Arial Bold Italics"/>
                <a:sym typeface="Arial Bold Italics"/>
              </a:rPr>
              <a:t>OCH BLAEN</a:t>
            </a:r>
          </a:p>
          <a:p>
            <a:pPr algn="ctr">
              <a:lnSpc>
                <a:spcPts val="296"/>
              </a:lnSpc>
            </a:pPr>
            <a:r>
              <a:rPr lang="en-US" sz="327" b="1" i="1">
                <a:solidFill>
                  <a:srgbClr val="FFFFFF"/>
                </a:solidFill>
                <a:latin typeface="Arial Bold Italics"/>
                <a:ea typeface="Arial Bold Italics"/>
                <a:cs typeface="Arial Bold Italics"/>
                <a:sym typeface="Arial Bold Italics"/>
              </a:rPr>
              <a:t>CLOSED</a:t>
            </a:r>
          </a:p>
          <a:p>
            <a:pPr algn="ctr">
              <a:lnSpc>
                <a:spcPts val="296"/>
              </a:lnSpc>
            </a:pPr>
            <a:r>
              <a:rPr lang="en-US" sz="327" b="1" i="1">
                <a:solidFill>
                  <a:srgbClr val="FFFFFF"/>
                </a:solidFill>
                <a:latin typeface="Arial Bold Italics"/>
                <a:ea typeface="Arial Bold Italics"/>
                <a:cs typeface="Arial Bold Italics"/>
                <a:sym typeface="Arial Bold Italics"/>
              </a:rPr>
              <a:t>AR GAU</a:t>
            </a:r>
          </a:p>
          <a:p>
            <a:pPr algn="ctr">
              <a:lnSpc>
                <a:spcPts val="376"/>
              </a:lnSpc>
            </a:pPr>
            <a:r>
              <a:rPr lang="en-US" sz="327" b="1" i="1" spc="0">
                <a:solidFill>
                  <a:srgbClr val="FFFFFF"/>
                </a:solidFill>
                <a:latin typeface="Arial Bold Italics"/>
                <a:ea typeface="Arial Bold Italics"/>
                <a:cs typeface="Arial Bold Italics"/>
                <a:sym typeface="Arial Bold Italics"/>
              </a:rPr>
              <a:t>ROAD AHEAD</a:t>
            </a:r>
          </a:p>
        </p:txBody>
      </p:sp>
      <p:sp>
        <p:nvSpPr>
          <p:cNvPr id="55" name="TextBox 55"/>
          <p:cNvSpPr txBox="1"/>
          <p:nvPr/>
        </p:nvSpPr>
        <p:spPr>
          <a:xfrm>
            <a:off x="7935051" y="5124304"/>
            <a:ext cx="219775" cy="65224"/>
          </a:xfrm>
          <a:prstGeom prst="rect">
            <a:avLst/>
          </a:prstGeom>
        </p:spPr>
        <p:txBody>
          <a:bodyPr lIns="0" tIns="0" rIns="0" bIns="0" rtlCol="0" anchor="t">
            <a:spAutoFit/>
          </a:bodyPr>
          <a:lstStyle/>
          <a:p>
            <a:pPr algn="l">
              <a:lnSpc>
                <a:spcPts val="431"/>
              </a:lnSpc>
            </a:pPr>
            <a:r>
              <a:rPr lang="en-US" sz="308" b="1" i="1">
                <a:solidFill>
                  <a:srgbClr val="000000"/>
                </a:solidFill>
                <a:latin typeface="Arial Bold Italics"/>
                <a:ea typeface="Arial Bold Italics"/>
                <a:cs typeface="Arial Bold Italics"/>
                <a:sym typeface="Arial Bold Italics"/>
              </a:rPr>
              <a:t>DIVERSION</a:t>
            </a:r>
          </a:p>
        </p:txBody>
      </p:sp>
      <p:sp>
        <p:nvSpPr>
          <p:cNvPr id="56" name="TextBox 56"/>
          <p:cNvSpPr txBox="1"/>
          <p:nvPr/>
        </p:nvSpPr>
        <p:spPr>
          <a:xfrm>
            <a:off x="7934942" y="5139292"/>
            <a:ext cx="220565" cy="223426"/>
          </a:xfrm>
          <a:prstGeom prst="rect">
            <a:avLst/>
          </a:prstGeom>
        </p:spPr>
        <p:txBody>
          <a:bodyPr lIns="0" tIns="0" rIns="0" bIns="0" rtlCol="0" anchor="t">
            <a:spAutoFit/>
          </a:bodyPr>
          <a:lstStyle/>
          <a:p>
            <a:pPr algn="ctr">
              <a:lnSpc>
                <a:spcPts val="376"/>
              </a:lnSpc>
            </a:pPr>
            <a:r>
              <a:rPr lang="en-US" sz="327" b="1" i="1">
                <a:solidFill>
                  <a:srgbClr val="FFFFFF"/>
                </a:solidFill>
                <a:latin typeface="Arial Bold Italics"/>
                <a:ea typeface="Arial Bold Italics"/>
                <a:cs typeface="Arial Bold Italics"/>
                <a:sym typeface="Arial Bold Italics"/>
              </a:rPr>
              <a:t>CLOSED</a:t>
            </a:r>
          </a:p>
          <a:p>
            <a:pPr algn="ctr">
              <a:lnSpc>
                <a:spcPts val="355"/>
              </a:lnSpc>
            </a:pPr>
            <a:r>
              <a:rPr lang="en-US" sz="309" b="1" i="1" spc="0">
                <a:solidFill>
                  <a:srgbClr val="000000"/>
                </a:solidFill>
                <a:latin typeface="Arial Bold Italics"/>
                <a:ea typeface="Arial Bold Italics"/>
                <a:cs typeface="Arial Bold Italics"/>
                <a:sym typeface="Arial Bold Italics"/>
              </a:rPr>
              <a:t>GWYRIAD DIVERSION</a:t>
            </a:r>
          </a:p>
        </p:txBody>
      </p:sp>
      <p:sp>
        <p:nvSpPr>
          <p:cNvPr id="57" name="TextBox 57"/>
          <p:cNvSpPr txBox="1"/>
          <p:nvPr/>
        </p:nvSpPr>
        <p:spPr>
          <a:xfrm>
            <a:off x="8153432" y="871347"/>
            <a:ext cx="177014" cy="384143"/>
          </a:xfrm>
          <a:prstGeom prst="rect">
            <a:avLst/>
          </a:prstGeom>
        </p:spPr>
        <p:txBody>
          <a:bodyPr lIns="0" tIns="0" rIns="0" bIns="0" rtlCol="0" anchor="t">
            <a:spAutoFit/>
          </a:bodyPr>
          <a:lstStyle/>
          <a:p>
            <a:pPr algn="ctr">
              <a:lnSpc>
                <a:spcPts val="367"/>
              </a:lnSpc>
            </a:pPr>
            <a:r>
              <a:rPr lang="en-US" sz="319" b="1" i="1">
                <a:solidFill>
                  <a:srgbClr val="FFFFFF"/>
                </a:solidFill>
                <a:latin typeface="Arial Bold Italics"/>
                <a:ea typeface="Arial Bold Italics"/>
                <a:cs typeface="Arial Bold Italics"/>
                <a:sym typeface="Arial Bold Italics"/>
              </a:rPr>
              <a:t>FFORDD O'CH BLAEN ROAD AR GAU AHEAD ROAD CLOSED AHEAD CLOSED</a:t>
            </a:r>
          </a:p>
          <a:p>
            <a:pPr algn="ctr">
              <a:lnSpc>
                <a:spcPts val="367"/>
              </a:lnSpc>
            </a:pPr>
            <a:r>
              <a:rPr lang="en-US" sz="319" b="1" i="1">
                <a:solidFill>
                  <a:srgbClr val="FFFFFF"/>
                </a:solidFill>
                <a:latin typeface="Arial Bold Italics"/>
                <a:ea typeface="Arial Bold Italics"/>
                <a:cs typeface="Arial Bold Italics"/>
                <a:sym typeface="Arial Bold Italics"/>
              </a:rPr>
              <a:t> </a:t>
            </a:r>
          </a:p>
        </p:txBody>
      </p:sp>
      <p:sp>
        <p:nvSpPr>
          <p:cNvPr id="58" name="TextBox 58"/>
          <p:cNvSpPr txBox="1"/>
          <p:nvPr/>
        </p:nvSpPr>
        <p:spPr>
          <a:xfrm>
            <a:off x="8295441" y="1599656"/>
            <a:ext cx="172551" cy="191833"/>
          </a:xfrm>
          <a:prstGeom prst="rect">
            <a:avLst/>
          </a:prstGeom>
        </p:spPr>
        <p:txBody>
          <a:bodyPr lIns="0" tIns="0" rIns="0" bIns="0" rtlCol="0" anchor="t">
            <a:spAutoFit/>
          </a:bodyPr>
          <a:lstStyle/>
          <a:p>
            <a:pPr algn="ctr">
              <a:lnSpc>
                <a:spcPts val="360"/>
              </a:lnSpc>
            </a:pPr>
            <a:r>
              <a:rPr lang="en-US" sz="319" b="1" i="1">
                <a:solidFill>
                  <a:srgbClr val="FFFFFF"/>
                </a:solidFill>
                <a:latin typeface="Arial Bold Italics"/>
                <a:ea typeface="Arial Bold Italics"/>
                <a:cs typeface="Arial Bold Italics"/>
                <a:sym typeface="Arial Bold Italics"/>
              </a:rPr>
              <a:t>FFORDD O'CH</a:t>
            </a:r>
          </a:p>
          <a:p>
            <a:pPr algn="ctr">
              <a:lnSpc>
                <a:spcPts val="369"/>
              </a:lnSpc>
            </a:pPr>
            <a:r>
              <a:rPr lang="en-US" sz="327" b="1" i="1">
                <a:solidFill>
                  <a:srgbClr val="FFFFFF"/>
                </a:solidFill>
                <a:latin typeface="Arial Bold Italics"/>
                <a:ea typeface="Arial Bold Italics"/>
                <a:cs typeface="Arial Bold Italics"/>
                <a:sym typeface="Arial Bold Italics"/>
              </a:rPr>
              <a:t>ROAD</a:t>
            </a:r>
          </a:p>
          <a:p>
            <a:pPr algn="ctr">
              <a:lnSpc>
                <a:spcPts val="369"/>
              </a:lnSpc>
            </a:pPr>
            <a:r>
              <a:rPr lang="en-US" sz="327" b="1" i="1">
                <a:solidFill>
                  <a:srgbClr val="FFFFFF"/>
                </a:solidFill>
                <a:latin typeface="Arial Bold Italics"/>
                <a:ea typeface="Arial Bold Italics"/>
                <a:cs typeface="Arial Bold Italics"/>
                <a:sym typeface="Arial Bold Italics"/>
              </a:rPr>
              <a:t>BLAEN</a:t>
            </a:r>
          </a:p>
          <a:p>
            <a:pPr algn="ctr">
              <a:lnSpc>
                <a:spcPts val="369"/>
              </a:lnSpc>
            </a:pPr>
            <a:r>
              <a:rPr lang="en-US" sz="327" b="1" i="1">
                <a:solidFill>
                  <a:srgbClr val="FFFFFF"/>
                </a:solidFill>
                <a:latin typeface="Arial Bold Italics"/>
                <a:ea typeface="Arial Bold Italics"/>
                <a:cs typeface="Arial Bold Italics"/>
                <a:sym typeface="Arial Bold Italics"/>
              </a:rPr>
              <a:t>HED</a:t>
            </a:r>
          </a:p>
        </p:txBody>
      </p:sp>
      <p:sp>
        <p:nvSpPr>
          <p:cNvPr id="59" name="TextBox 59"/>
          <p:cNvSpPr txBox="1"/>
          <p:nvPr/>
        </p:nvSpPr>
        <p:spPr>
          <a:xfrm>
            <a:off x="8299963" y="1730165"/>
            <a:ext cx="163331" cy="66922"/>
          </a:xfrm>
          <a:prstGeom prst="rect">
            <a:avLst/>
          </a:prstGeom>
        </p:spPr>
        <p:txBody>
          <a:bodyPr lIns="0" tIns="0" rIns="0" bIns="0" rtlCol="0" anchor="t">
            <a:spAutoFit/>
          </a:bodyPr>
          <a:lstStyle/>
          <a:p>
            <a:pPr algn="l">
              <a:lnSpc>
                <a:spcPts val="447"/>
              </a:lnSpc>
            </a:pPr>
            <a:r>
              <a:rPr lang="en-US" sz="319" b="1" i="1">
                <a:solidFill>
                  <a:srgbClr val="FFFFFF"/>
                </a:solidFill>
                <a:latin typeface="Arial Bold Italics"/>
                <a:ea typeface="Arial Bold Italics"/>
                <a:cs typeface="Arial Bold Italics"/>
                <a:sym typeface="Arial Bold Italics"/>
              </a:rPr>
              <a:t>AR GAU</a:t>
            </a:r>
          </a:p>
        </p:txBody>
      </p:sp>
      <p:sp>
        <p:nvSpPr>
          <p:cNvPr id="60" name="TextBox 60"/>
          <p:cNvSpPr txBox="1"/>
          <p:nvPr/>
        </p:nvSpPr>
        <p:spPr>
          <a:xfrm>
            <a:off x="8293155" y="1771246"/>
            <a:ext cx="56621" cy="68140"/>
          </a:xfrm>
          <a:prstGeom prst="rect">
            <a:avLst/>
          </a:prstGeom>
        </p:spPr>
        <p:txBody>
          <a:bodyPr lIns="0" tIns="0" rIns="0" bIns="0" rtlCol="0" anchor="t">
            <a:spAutoFit/>
          </a:bodyPr>
          <a:lstStyle/>
          <a:p>
            <a:pPr algn="l">
              <a:lnSpc>
                <a:spcPts val="458"/>
              </a:lnSpc>
            </a:pPr>
            <a:r>
              <a:rPr lang="en-US" sz="327" b="1" i="1">
                <a:solidFill>
                  <a:srgbClr val="FFFFFF"/>
                </a:solidFill>
                <a:latin typeface="Arial Bold Italics"/>
                <a:ea typeface="Arial Bold Italics"/>
                <a:cs typeface="Arial Bold Italics"/>
                <a:sym typeface="Arial Bold Italics"/>
              </a:rPr>
              <a:t>CL</a:t>
            </a:r>
          </a:p>
        </p:txBody>
      </p:sp>
      <p:sp>
        <p:nvSpPr>
          <p:cNvPr id="61" name="TextBox 61"/>
          <p:cNvSpPr txBox="1"/>
          <p:nvPr/>
        </p:nvSpPr>
        <p:spPr>
          <a:xfrm>
            <a:off x="8381040" y="1771246"/>
            <a:ext cx="87372" cy="68140"/>
          </a:xfrm>
          <a:prstGeom prst="rect">
            <a:avLst/>
          </a:prstGeom>
        </p:spPr>
        <p:txBody>
          <a:bodyPr lIns="0" tIns="0" rIns="0" bIns="0" rtlCol="0" anchor="t">
            <a:spAutoFit/>
          </a:bodyPr>
          <a:lstStyle/>
          <a:p>
            <a:pPr algn="l">
              <a:lnSpc>
                <a:spcPts val="458"/>
              </a:lnSpc>
            </a:pPr>
            <a:r>
              <a:rPr lang="en-US" sz="327" b="1" i="1">
                <a:solidFill>
                  <a:srgbClr val="FFFFFF"/>
                </a:solidFill>
                <a:latin typeface="Arial Bold Italics"/>
                <a:ea typeface="Arial Bold Italics"/>
                <a:cs typeface="Arial Bold Italics"/>
                <a:sym typeface="Arial Bold Italics"/>
              </a:rPr>
              <a:t>SED</a:t>
            </a:r>
          </a:p>
        </p:txBody>
      </p:sp>
      <p:sp>
        <p:nvSpPr>
          <p:cNvPr id="62" name="TextBox 62"/>
          <p:cNvSpPr txBox="1"/>
          <p:nvPr/>
        </p:nvSpPr>
        <p:spPr>
          <a:xfrm>
            <a:off x="8295399" y="1786368"/>
            <a:ext cx="172627" cy="197431"/>
          </a:xfrm>
          <a:prstGeom prst="rect">
            <a:avLst/>
          </a:prstGeom>
        </p:spPr>
        <p:txBody>
          <a:bodyPr lIns="0" tIns="0" rIns="0" bIns="0" rtlCol="0" anchor="t">
            <a:spAutoFit/>
          </a:bodyPr>
          <a:lstStyle/>
          <a:p>
            <a:pPr algn="ctr">
              <a:lnSpc>
                <a:spcPts val="378"/>
              </a:lnSpc>
            </a:pPr>
            <a:r>
              <a:rPr lang="en-US" sz="319" b="1" i="1">
                <a:solidFill>
                  <a:srgbClr val="FFFFFF"/>
                </a:solidFill>
                <a:latin typeface="Arial Bold Italics"/>
                <a:ea typeface="Arial Bold Italics"/>
                <a:cs typeface="Arial Bold Italics"/>
                <a:sym typeface="Arial Bold Italics"/>
              </a:rPr>
              <a:t>ROAD</a:t>
            </a:r>
          </a:p>
          <a:p>
            <a:pPr algn="ctr">
              <a:lnSpc>
                <a:spcPts val="378"/>
              </a:lnSpc>
            </a:pPr>
            <a:r>
              <a:rPr lang="en-US" sz="319" b="1" i="1" spc="0">
                <a:solidFill>
                  <a:srgbClr val="FFFFFF"/>
                </a:solidFill>
                <a:latin typeface="Arial Bold Italics"/>
                <a:ea typeface="Arial Bold Italics"/>
                <a:cs typeface="Arial Bold Italics"/>
                <a:sym typeface="Arial Bold Italics"/>
              </a:rPr>
              <a:t>AHEAD CLOSED</a:t>
            </a:r>
          </a:p>
          <a:p>
            <a:pPr algn="ctr">
              <a:lnSpc>
                <a:spcPts val="378"/>
              </a:lnSpc>
            </a:pPr>
            <a:r>
              <a:rPr lang="en-US" sz="319" b="1" i="1">
                <a:solidFill>
                  <a:srgbClr val="FFFFFF"/>
                </a:solidFill>
                <a:latin typeface="Arial Bold Italics"/>
                <a:ea typeface="Arial Bold Italics"/>
                <a:cs typeface="Arial Bold Italics"/>
                <a:sym typeface="Arial Bold Italics"/>
              </a:rPr>
              <a:t> </a:t>
            </a:r>
          </a:p>
        </p:txBody>
      </p:sp>
      <p:sp>
        <p:nvSpPr>
          <p:cNvPr id="63" name="TextBox 63"/>
          <p:cNvSpPr txBox="1"/>
          <p:nvPr/>
        </p:nvSpPr>
        <p:spPr>
          <a:xfrm>
            <a:off x="8996075" y="5551974"/>
            <a:ext cx="172551" cy="191833"/>
          </a:xfrm>
          <a:prstGeom prst="rect">
            <a:avLst/>
          </a:prstGeom>
        </p:spPr>
        <p:txBody>
          <a:bodyPr lIns="0" tIns="0" rIns="0" bIns="0" rtlCol="0" anchor="t">
            <a:spAutoFit/>
          </a:bodyPr>
          <a:lstStyle/>
          <a:p>
            <a:pPr algn="ctr">
              <a:lnSpc>
                <a:spcPts val="360"/>
              </a:lnSpc>
            </a:pPr>
            <a:r>
              <a:rPr lang="en-US" sz="319" b="1" i="1">
                <a:solidFill>
                  <a:srgbClr val="FFFFFF"/>
                </a:solidFill>
                <a:latin typeface="Arial Bold Italics"/>
                <a:ea typeface="Arial Bold Italics"/>
                <a:cs typeface="Arial Bold Italics"/>
                <a:sym typeface="Arial Bold Italics"/>
              </a:rPr>
              <a:t>FFORDD O'CH</a:t>
            </a:r>
          </a:p>
          <a:p>
            <a:pPr algn="ctr">
              <a:lnSpc>
                <a:spcPts val="369"/>
              </a:lnSpc>
            </a:pPr>
            <a:r>
              <a:rPr lang="en-US" sz="327" b="1" i="1">
                <a:solidFill>
                  <a:srgbClr val="FFFFFF"/>
                </a:solidFill>
                <a:latin typeface="Arial Bold Italics"/>
                <a:ea typeface="Arial Bold Italics"/>
                <a:cs typeface="Arial Bold Italics"/>
                <a:sym typeface="Arial Bold Italics"/>
              </a:rPr>
              <a:t>ROAD</a:t>
            </a:r>
          </a:p>
          <a:p>
            <a:pPr algn="ctr">
              <a:lnSpc>
                <a:spcPts val="369"/>
              </a:lnSpc>
            </a:pPr>
            <a:r>
              <a:rPr lang="en-US" sz="327" b="1" i="1">
                <a:solidFill>
                  <a:srgbClr val="FFFFFF"/>
                </a:solidFill>
                <a:latin typeface="Arial Bold Italics"/>
                <a:ea typeface="Arial Bold Italics"/>
                <a:cs typeface="Arial Bold Italics"/>
                <a:sym typeface="Arial Bold Italics"/>
              </a:rPr>
              <a:t>BLAEN</a:t>
            </a:r>
          </a:p>
          <a:p>
            <a:pPr algn="ctr">
              <a:lnSpc>
                <a:spcPts val="369"/>
              </a:lnSpc>
            </a:pPr>
            <a:r>
              <a:rPr lang="en-US" sz="327" b="1" i="1">
                <a:solidFill>
                  <a:srgbClr val="FFFFFF"/>
                </a:solidFill>
                <a:latin typeface="Arial Bold Italics"/>
                <a:ea typeface="Arial Bold Italics"/>
                <a:cs typeface="Arial Bold Italics"/>
                <a:sym typeface="Arial Bold Italics"/>
              </a:rPr>
              <a:t>HED</a:t>
            </a:r>
          </a:p>
        </p:txBody>
      </p:sp>
      <p:sp>
        <p:nvSpPr>
          <p:cNvPr id="64" name="TextBox 64"/>
          <p:cNvSpPr txBox="1"/>
          <p:nvPr/>
        </p:nvSpPr>
        <p:spPr>
          <a:xfrm>
            <a:off x="9000596" y="5682491"/>
            <a:ext cx="163331" cy="66922"/>
          </a:xfrm>
          <a:prstGeom prst="rect">
            <a:avLst/>
          </a:prstGeom>
        </p:spPr>
        <p:txBody>
          <a:bodyPr lIns="0" tIns="0" rIns="0" bIns="0" rtlCol="0" anchor="t">
            <a:spAutoFit/>
          </a:bodyPr>
          <a:lstStyle/>
          <a:p>
            <a:pPr algn="l">
              <a:lnSpc>
                <a:spcPts val="447"/>
              </a:lnSpc>
            </a:pPr>
            <a:r>
              <a:rPr lang="en-US" sz="319" b="1" i="1">
                <a:solidFill>
                  <a:srgbClr val="FFFFFF"/>
                </a:solidFill>
                <a:latin typeface="Arial Bold Italics"/>
                <a:ea typeface="Arial Bold Italics"/>
                <a:cs typeface="Arial Bold Italics"/>
                <a:sym typeface="Arial Bold Italics"/>
              </a:rPr>
              <a:t>AR GAU</a:t>
            </a:r>
          </a:p>
        </p:txBody>
      </p:sp>
      <p:sp>
        <p:nvSpPr>
          <p:cNvPr id="65" name="TextBox 65"/>
          <p:cNvSpPr txBox="1"/>
          <p:nvPr/>
        </p:nvSpPr>
        <p:spPr>
          <a:xfrm>
            <a:off x="8993789" y="5723572"/>
            <a:ext cx="56621" cy="68140"/>
          </a:xfrm>
          <a:prstGeom prst="rect">
            <a:avLst/>
          </a:prstGeom>
        </p:spPr>
        <p:txBody>
          <a:bodyPr lIns="0" tIns="0" rIns="0" bIns="0" rtlCol="0" anchor="t">
            <a:spAutoFit/>
          </a:bodyPr>
          <a:lstStyle/>
          <a:p>
            <a:pPr algn="l">
              <a:lnSpc>
                <a:spcPts val="458"/>
              </a:lnSpc>
            </a:pPr>
            <a:r>
              <a:rPr lang="en-US" sz="327" b="1" i="1">
                <a:solidFill>
                  <a:srgbClr val="FFFFFF"/>
                </a:solidFill>
                <a:latin typeface="Arial Bold Italics"/>
                <a:ea typeface="Arial Bold Italics"/>
                <a:cs typeface="Arial Bold Italics"/>
                <a:sym typeface="Arial Bold Italics"/>
              </a:rPr>
              <a:t>CL</a:t>
            </a:r>
          </a:p>
        </p:txBody>
      </p:sp>
      <p:sp>
        <p:nvSpPr>
          <p:cNvPr id="66" name="TextBox 66"/>
          <p:cNvSpPr txBox="1"/>
          <p:nvPr/>
        </p:nvSpPr>
        <p:spPr>
          <a:xfrm>
            <a:off x="9081674" y="5723572"/>
            <a:ext cx="87372" cy="68140"/>
          </a:xfrm>
          <a:prstGeom prst="rect">
            <a:avLst/>
          </a:prstGeom>
        </p:spPr>
        <p:txBody>
          <a:bodyPr lIns="0" tIns="0" rIns="0" bIns="0" rtlCol="0" anchor="t">
            <a:spAutoFit/>
          </a:bodyPr>
          <a:lstStyle/>
          <a:p>
            <a:pPr algn="l">
              <a:lnSpc>
                <a:spcPts val="458"/>
              </a:lnSpc>
            </a:pPr>
            <a:r>
              <a:rPr lang="en-US" sz="327" b="1" i="1">
                <a:solidFill>
                  <a:srgbClr val="FFFFFF"/>
                </a:solidFill>
                <a:latin typeface="Arial Bold Italics"/>
                <a:ea typeface="Arial Bold Italics"/>
                <a:cs typeface="Arial Bold Italics"/>
                <a:sym typeface="Arial Bold Italics"/>
              </a:rPr>
              <a:t>SED</a:t>
            </a:r>
          </a:p>
        </p:txBody>
      </p:sp>
      <p:sp>
        <p:nvSpPr>
          <p:cNvPr id="67" name="TextBox 67"/>
          <p:cNvSpPr txBox="1"/>
          <p:nvPr/>
        </p:nvSpPr>
        <p:spPr>
          <a:xfrm>
            <a:off x="8996033" y="5738694"/>
            <a:ext cx="172627" cy="197431"/>
          </a:xfrm>
          <a:prstGeom prst="rect">
            <a:avLst/>
          </a:prstGeom>
        </p:spPr>
        <p:txBody>
          <a:bodyPr lIns="0" tIns="0" rIns="0" bIns="0" rtlCol="0" anchor="t">
            <a:spAutoFit/>
          </a:bodyPr>
          <a:lstStyle/>
          <a:p>
            <a:pPr algn="ctr">
              <a:lnSpc>
                <a:spcPts val="378"/>
              </a:lnSpc>
            </a:pPr>
            <a:r>
              <a:rPr lang="en-US" sz="319" b="1" i="1">
                <a:solidFill>
                  <a:srgbClr val="FFFFFF"/>
                </a:solidFill>
                <a:latin typeface="Arial Bold Italics"/>
                <a:ea typeface="Arial Bold Italics"/>
                <a:cs typeface="Arial Bold Italics"/>
                <a:sym typeface="Arial Bold Italics"/>
              </a:rPr>
              <a:t>ROAD</a:t>
            </a:r>
          </a:p>
          <a:p>
            <a:pPr algn="ctr">
              <a:lnSpc>
                <a:spcPts val="378"/>
              </a:lnSpc>
            </a:pPr>
            <a:r>
              <a:rPr lang="en-US" sz="319" b="1" i="1" spc="0">
                <a:solidFill>
                  <a:srgbClr val="FFFFFF"/>
                </a:solidFill>
                <a:latin typeface="Arial Bold Italics"/>
                <a:ea typeface="Arial Bold Italics"/>
                <a:cs typeface="Arial Bold Italics"/>
                <a:sym typeface="Arial Bold Italics"/>
              </a:rPr>
              <a:t>AHEAD CLOSED</a:t>
            </a:r>
          </a:p>
          <a:p>
            <a:pPr algn="ctr">
              <a:lnSpc>
                <a:spcPts val="378"/>
              </a:lnSpc>
            </a:pPr>
            <a:r>
              <a:rPr lang="en-US" sz="319" b="1" i="1">
                <a:solidFill>
                  <a:srgbClr val="FFFFFF"/>
                </a:solidFill>
                <a:latin typeface="Arial Bold Italics"/>
                <a:ea typeface="Arial Bold Italics"/>
                <a:cs typeface="Arial Bold Italics"/>
                <a:sym typeface="Arial Bold Italics"/>
              </a:rPr>
              <a:t> </a:t>
            </a:r>
          </a:p>
        </p:txBody>
      </p:sp>
      <p:sp>
        <p:nvSpPr>
          <p:cNvPr id="68" name="TextBox 68"/>
          <p:cNvSpPr txBox="1"/>
          <p:nvPr/>
        </p:nvSpPr>
        <p:spPr>
          <a:xfrm>
            <a:off x="9653871" y="5003779"/>
            <a:ext cx="177014" cy="384143"/>
          </a:xfrm>
          <a:prstGeom prst="rect">
            <a:avLst/>
          </a:prstGeom>
        </p:spPr>
        <p:txBody>
          <a:bodyPr lIns="0" tIns="0" rIns="0" bIns="0" rtlCol="0" anchor="t">
            <a:spAutoFit/>
          </a:bodyPr>
          <a:lstStyle/>
          <a:p>
            <a:pPr algn="ctr">
              <a:lnSpc>
                <a:spcPts val="367"/>
              </a:lnSpc>
            </a:pPr>
            <a:r>
              <a:rPr lang="en-US" sz="319" b="1" i="1">
                <a:solidFill>
                  <a:srgbClr val="FFFFFF"/>
                </a:solidFill>
                <a:latin typeface="Arial Bold Italics"/>
                <a:ea typeface="Arial Bold Italics"/>
                <a:cs typeface="Arial Bold Italics"/>
                <a:sym typeface="Arial Bold Italics"/>
              </a:rPr>
              <a:t>FFORDD O'CH BLAEN ROAD AR GAU AHEAD ROAD CLOSED AHEAD CLOSED</a:t>
            </a:r>
          </a:p>
          <a:p>
            <a:pPr algn="ctr">
              <a:lnSpc>
                <a:spcPts val="367"/>
              </a:lnSpc>
            </a:pPr>
            <a:r>
              <a:rPr lang="en-US" sz="319" b="1" i="1">
                <a:solidFill>
                  <a:srgbClr val="FFFFFF"/>
                </a:solidFill>
                <a:latin typeface="Arial Bold Italics"/>
                <a:ea typeface="Arial Bold Italics"/>
                <a:cs typeface="Arial Bold Italics"/>
                <a:sym typeface="Arial Bold Italics"/>
              </a:rPr>
              <a:t> </a:t>
            </a:r>
          </a:p>
        </p:txBody>
      </p:sp>
      <p:sp>
        <p:nvSpPr>
          <p:cNvPr id="69" name="TextBox 69"/>
          <p:cNvSpPr txBox="1"/>
          <p:nvPr/>
        </p:nvSpPr>
        <p:spPr>
          <a:xfrm>
            <a:off x="7606910" y="1150205"/>
            <a:ext cx="219775" cy="145744"/>
          </a:xfrm>
          <a:prstGeom prst="rect">
            <a:avLst/>
          </a:prstGeom>
        </p:spPr>
        <p:txBody>
          <a:bodyPr lIns="0" tIns="0" rIns="0" bIns="0" rtlCol="0" anchor="t">
            <a:spAutoFit/>
          </a:bodyPr>
          <a:lstStyle/>
          <a:p>
            <a:pPr algn="ctr">
              <a:lnSpc>
                <a:spcPts val="354"/>
              </a:lnSpc>
            </a:pPr>
            <a:r>
              <a:rPr lang="en-US" sz="308" b="1" i="1" spc="0">
                <a:solidFill>
                  <a:srgbClr val="000000"/>
                </a:solidFill>
                <a:latin typeface="Arial Bold Italics"/>
                <a:ea typeface="Arial Bold Italics"/>
                <a:cs typeface="Arial Bold Italics"/>
                <a:sym typeface="Arial Bold Italics"/>
              </a:rPr>
              <a:t>HGV'S FOLLOW DIVERSION</a:t>
            </a:r>
          </a:p>
        </p:txBody>
      </p:sp>
      <p:sp>
        <p:nvSpPr>
          <p:cNvPr id="70" name="TextBox 70"/>
          <p:cNvSpPr txBox="1"/>
          <p:nvPr/>
        </p:nvSpPr>
        <p:spPr>
          <a:xfrm>
            <a:off x="7883020" y="1388159"/>
            <a:ext cx="122452" cy="45546"/>
          </a:xfrm>
          <a:prstGeom prst="rect">
            <a:avLst/>
          </a:prstGeom>
        </p:spPr>
        <p:txBody>
          <a:bodyPr lIns="0" tIns="0" rIns="0" bIns="0" rtlCol="0" anchor="t">
            <a:spAutoFit/>
          </a:bodyPr>
          <a:lstStyle/>
          <a:p>
            <a:pPr algn="l">
              <a:lnSpc>
                <a:spcPts val="336"/>
              </a:lnSpc>
            </a:pPr>
            <a:r>
              <a:rPr lang="en-US" sz="240" b="1" i="1" spc="0">
                <a:solidFill>
                  <a:srgbClr val="000000"/>
                </a:solidFill>
                <a:latin typeface="Arial Bold Italics"/>
                <a:ea typeface="Arial Bold Italics"/>
                <a:cs typeface="Arial Bold Italics"/>
                <a:sym typeface="Arial Bold Italics"/>
              </a:rPr>
              <a:t>Traffic Y</a:t>
            </a:r>
          </a:p>
        </p:txBody>
      </p:sp>
      <p:sp>
        <p:nvSpPr>
          <p:cNvPr id="71" name="TextBox 71"/>
          <p:cNvSpPr txBox="1"/>
          <p:nvPr/>
        </p:nvSpPr>
        <p:spPr>
          <a:xfrm>
            <a:off x="7876027" y="1409730"/>
            <a:ext cx="159886" cy="65224"/>
          </a:xfrm>
          <a:prstGeom prst="rect">
            <a:avLst/>
          </a:prstGeom>
        </p:spPr>
        <p:txBody>
          <a:bodyPr lIns="0" tIns="0" rIns="0" bIns="0" rtlCol="0" anchor="t">
            <a:spAutoFit/>
          </a:bodyPr>
          <a:lstStyle/>
          <a:p>
            <a:pPr algn="l">
              <a:lnSpc>
                <a:spcPts val="431"/>
              </a:lnSpc>
            </a:pPr>
            <a:r>
              <a:rPr lang="en-US" sz="308" b="1" i="1">
                <a:solidFill>
                  <a:srgbClr val="000000"/>
                </a:solidFill>
                <a:latin typeface="Arial Bold Italics"/>
                <a:ea typeface="Arial Bold Italics"/>
                <a:cs typeface="Arial Bold Italics"/>
                <a:sym typeface="Arial Bold Italics"/>
              </a:rPr>
              <a:t>Diverted</a:t>
            </a:r>
          </a:p>
        </p:txBody>
      </p:sp>
      <p:sp>
        <p:nvSpPr>
          <p:cNvPr id="72" name="TextBox 72"/>
          <p:cNvSpPr txBox="1"/>
          <p:nvPr/>
        </p:nvSpPr>
        <p:spPr>
          <a:xfrm>
            <a:off x="7880843" y="1432806"/>
            <a:ext cx="134992" cy="102551"/>
          </a:xfrm>
          <a:prstGeom prst="rect">
            <a:avLst/>
          </a:prstGeom>
        </p:spPr>
        <p:txBody>
          <a:bodyPr lIns="0" tIns="0" rIns="0" bIns="0" rtlCol="0" anchor="t">
            <a:spAutoFit/>
          </a:bodyPr>
          <a:lstStyle/>
          <a:p>
            <a:pPr algn="l">
              <a:lnSpc>
                <a:spcPts val="266"/>
              </a:lnSpc>
            </a:pPr>
            <a:r>
              <a:rPr lang="en-US" sz="240" b="1" i="1">
                <a:solidFill>
                  <a:srgbClr val="000000"/>
                </a:solidFill>
                <a:latin typeface="Arial Bold Italics"/>
                <a:ea typeface="Arial Bold Italics"/>
                <a:cs typeface="Arial Bold Italics"/>
                <a:sym typeface="Arial Bold Italics"/>
              </a:rPr>
              <a:t>Gwyriad</a:t>
            </a:r>
          </a:p>
          <a:p>
            <a:pPr algn="l">
              <a:lnSpc>
                <a:spcPts val="266"/>
              </a:lnSpc>
            </a:pPr>
            <a:r>
              <a:rPr lang="en-US" sz="240" b="1" i="1" spc="0">
                <a:solidFill>
                  <a:srgbClr val="000000"/>
                </a:solidFill>
                <a:latin typeface="Arial Bold Italics"/>
                <a:ea typeface="Arial Bold Italics"/>
                <a:cs typeface="Arial Bold Italics"/>
                <a:sym typeface="Arial Bold Italics"/>
              </a:rPr>
              <a:t>Diverted </a:t>
            </a:r>
          </a:p>
          <a:p>
            <a:pPr algn="l">
              <a:lnSpc>
                <a:spcPts val="341"/>
              </a:lnSpc>
            </a:pPr>
            <a:r>
              <a:rPr lang="en-US" sz="308" b="1" i="1">
                <a:solidFill>
                  <a:srgbClr val="000000"/>
                </a:solidFill>
                <a:latin typeface="Arial Bold Italics"/>
                <a:ea typeface="Arial Bold Italics"/>
                <a:cs typeface="Arial Bold Italics"/>
                <a:sym typeface="Arial Bold Italics"/>
              </a:rPr>
              <a:t>Traffic</a:t>
            </a:r>
          </a:p>
          <a:p>
            <a:pPr algn="l">
              <a:lnSpc>
                <a:spcPts val="266"/>
              </a:lnSpc>
            </a:pPr>
            <a:r>
              <a:rPr lang="en-US" sz="240" b="1" i="1">
                <a:solidFill>
                  <a:srgbClr val="000000"/>
                </a:solidFill>
                <a:latin typeface="Arial Bold Italics"/>
                <a:ea typeface="Arial Bold Italics"/>
                <a:cs typeface="Arial Bold Italics"/>
                <a:sym typeface="Arial Bold Italics"/>
              </a:rPr>
              <a:t>Traffic</a:t>
            </a:r>
          </a:p>
        </p:txBody>
      </p:sp>
      <p:sp>
        <p:nvSpPr>
          <p:cNvPr id="73" name="TextBox 73"/>
          <p:cNvSpPr txBox="1"/>
          <p:nvPr/>
        </p:nvSpPr>
        <p:spPr>
          <a:xfrm>
            <a:off x="8563836" y="1666185"/>
            <a:ext cx="222019" cy="188009"/>
          </a:xfrm>
          <a:prstGeom prst="rect">
            <a:avLst/>
          </a:prstGeom>
        </p:spPr>
        <p:txBody>
          <a:bodyPr lIns="0" tIns="0" rIns="0" bIns="0" rtlCol="0" anchor="t">
            <a:spAutoFit/>
          </a:bodyPr>
          <a:lstStyle/>
          <a:p>
            <a:pPr algn="ctr">
              <a:lnSpc>
                <a:spcPts val="348"/>
              </a:lnSpc>
            </a:pPr>
            <a:r>
              <a:rPr lang="en-US" sz="308" b="1" i="1" spc="0">
                <a:solidFill>
                  <a:srgbClr val="000000"/>
                </a:solidFill>
                <a:latin typeface="Arial Bold Italics"/>
                <a:ea typeface="Arial Bold Italics"/>
                <a:cs typeface="Arial Bold Italics"/>
                <a:sym typeface="Arial Bold Italics"/>
              </a:rPr>
              <a:t>DIWEDD Y</a:t>
            </a:r>
          </a:p>
          <a:p>
            <a:pPr algn="ctr">
              <a:lnSpc>
                <a:spcPts val="348"/>
              </a:lnSpc>
            </a:pPr>
            <a:r>
              <a:rPr lang="en-US" sz="308" b="1" i="1">
                <a:solidFill>
                  <a:srgbClr val="000000"/>
                </a:solidFill>
                <a:latin typeface="Arial Bold Italics"/>
                <a:ea typeface="Arial Bold Italics"/>
                <a:cs typeface="Arial Bold Italics"/>
                <a:sym typeface="Arial Bold Italics"/>
              </a:rPr>
              <a:t>DGIWVEYRRSIAIODN</a:t>
            </a:r>
          </a:p>
          <a:p>
            <a:pPr algn="ctr">
              <a:lnSpc>
                <a:spcPts val="348"/>
              </a:lnSpc>
            </a:pPr>
            <a:r>
              <a:rPr lang="en-US" sz="308" b="1" i="1">
                <a:solidFill>
                  <a:srgbClr val="000000"/>
                </a:solidFill>
                <a:latin typeface="Arial Bold Italics"/>
                <a:ea typeface="Arial Bold Italics"/>
                <a:cs typeface="Arial Bold Italics"/>
                <a:sym typeface="Arial Bold Italics"/>
              </a:rPr>
              <a:t>DIVERSIONENDS</a:t>
            </a:r>
          </a:p>
          <a:p>
            <a:pPr algn="ctr">
              <a:lnSpc>
                <a:spcPts val="348"/>
              </a:lnSpc>
            </a:pPr>
            <a:r>
              <a:rPr lang="en-US" sz="308" b="1" i="1" spc="0">
                <a:solidFill>
                  <a:srgbClr val="000000"/>
                </a:solidFill>
                <a:latin typeface="Arial Bold Italics"/>
                <a:ea typeface="Arial Bold Italics"/>
                <a:cs typeface="Arial Bold Italics"/>
                <a:sym typeface="Arial Bold Italics"/>
              </a:rPr>
              <a:t>ENDS</a:t>
            </a:r>
          </a:p>
        </p:txBody>
      </p:sp>
      <p:sp>
        <p:nvSpPr>
          <p:cNvPr id="74" name="TextBox 74"/>
          <p:cNvSpPr txBox="1"/>
          <p:nvPr/>
        </p:nvSpPr>
        <p:spPr>
          <a:xfrm>
            <a:off x="8837618" y="2725654"/>
            <a:ext cx="8068" cy="45546"/>
          </a:xfrm>
          <a:prstGeom prst="rect">
            <a:avLst/>
          </a:prstGeom>
        </p:spPr>
        <p:txBody>
          <a:bodyPr lIns="0" tIns="0" rIns="0" bIns="0" rtlCol="0" anchor="t">
            <a:spAutoFit/>
          </a:bodyPr>
          <a:lstStyle/>
          <a:p>
            <a:pPr algn="l">
              <a:lnSpc>
                <a:spcPts val="336"/>
              </a:lnSpc>
            </a:pPr>
            <a:r>
              <a:rPr lang="en-US" sz="240" b="1" i="1">
                <a:solidFill>
                  <a:srgbClr val="000000"/>
                </a:solidFill>
                <a:latin typeface="Arial Bold Italics"/>
                <a:ea typeface="Arial Bold Italics"/>
                <a:cs typeface="Arial Bold Italics"/>
                <a:sym typeface="Arial Bold Italics"/>
              </a:rPr>
              <a:t> </a:t>
            </a:r>
          </a:p>
        </p:txBody>
      </p:sp>
      <p:sp>
        <p:nvSpPr>
          <p:cNvPr id="75" name="TextBox 75"/>
          <p:cNvSpPr txBox="1"/>
          <p:nvPr/>
        </p:nvSpPr>
        <p:spPr>
          <a:xfrm>
            <a:off x="8737883" y="2730307"/>
            <a:ext cx="159886" cy="65224"/>
          </a:xfrm>
          <a:prstGeom prst="rect">
            <a:avLst/>
          </a:prstGeom>
        </p:spPr>
        <p:txBody>
          <a:bodyPr lIns="0" tIns="0" rIns="0" bIns="0" rtlCol="0" anchor="t">
            <a:spAutoFit/>
          </a:bodyPr>
          <a:lstStyle/>
          <a:p>
            <a:pPr algn="l">
              <a:lnSpc>
                <a:spcPts val="431"/>
              </a:lnSpc>
            </a:pPr>
            <a:r>
              <a:rPr lang="en-US" sz="308" b="1" i="1" spc="0">
                <a:solidFill>
                  <a:srgbClr val="000000"/>
                </a:solidFill>
                <a:latin typeface="Arial Bold Italics"/>
                <a:ea typeface="Arial Bold Italics"/>
                <a:cs typeface="Arial Bold Italics"/>
                <a:sym typeface="Arial Bold Italics"/>
              </a:rPr>
              <a:t>Diverted</a:t>
            </a:r>
          </a:p>
        </p:txBody>
      </p:sp>
      <p:sp>
        <p:nvSpPr>
          <p:cNvPr id="76" name="TextBox 76"/>
          <p:cNvSpPr txBox="1"/>
          <p:nvPr/>
        </p:nvSpPr>
        <p:spPr>
          <a:xfrm>
            <a:off x="8757457" y="2775330"/>
            <a:ext cx="119939" cy="65224"/>
          </a:xfrm>
          <a:prstGeom prst="rect">
            <a:avLst/>
          </a:prstGeom>
        </p:spPr>
        <p:txBody>
          <a:bodyPr lIns="0" tIns="0" rIns="0" bIns="0" rtlCol="0" anchor="t">
            <a:spAutoFit/>
          </a:bodyPr>
          <a:lstStyle/>
          <a:p>
            <a:pPr algn="l">
              <a:lnSpc>
                <a:spcPts val="431"/>
              </a:lnSpc>
            </a:pPr>
            <a:r>
              <a:rPr lang="en-US" sz="308" b="1" i="1">
                <a:solidFill>
                  <a:srgbClr val="000000"/>
                </a:solidFill>
                <a:latin typeface="Arial Bold Italics"/>
                <a:ea typeface="Arial Bold Italics"/>
                <a:cs typeface="Arial Bold Italics"/>
                <a:sym typeface="Arial Bold Italics"/>
              </a:rPr>
              <a:t>Traffic </a:t>
            </a:r>
          </a:p>
        </p:txBody>
      </p:sp>
      <p:sp>
        <p:nvSpPr>
          <p:cNvPr id="77" name="TextBox 77"/>
          <p:cNvSpPr txBox="1"/>
          <p:nvPr/>
        </p:nvSpPr>
        <p:spPr>
          <a:xfrm>
            <a:off x="8757986" y="5135669"/>
            <a:ext cx="122452" cy="45546"/>
          </a:xfrm>
          <a:prstGeom prst="rect">
            <a:avLst/>
          </a:prstGeom>
        </p:spPr>
        <p:txBody>
          <a:bodyPr lIns="0" tIns="0" rIns="0" bIns="0" rtlCol="0" anchor="t">
            <a:spAutoFit/>
          </a:bodyPr>
          <a:lstStyle/>
          <a:p>
            <a:pPr algn="l">
              <a:lnSpc>
                <a:spcPts val="336"/>
              </a:lnSpc>
            </a:pPr>
            <a:r>
              <a:rPr lang="en-US" sz="240" b="1" i="1" spc="0">
                <a:solidFill>
                  <a:srgbClr val="000000"/>
                </a:solidFill>
                <a:latin typeface="Arial Bold Italics"/>
                <a:ea typeface="Arial Bold Italics"/>
                <a:cs typeface="Arial Bold Italics"/>
                <a:sym typeface="Arial Bold Italics"/>
              </a:rPr>
              <a:t>Traffic Y</a:t>
            </a:r>
          </a:p>
        </p:txBody>
      </p:sp>
      <p:sp>
        <p:nvSpPr>
          <p:cNvPr id="78" name="TextBox 78"/>
          <p:cNvSpPr txBox="1"/>
          <p:nvPr/>
        </p:nvSpPr>
        <p:spPr>
          <a:xfrm>
            <a:off x="8752221" y="5151299"/>
            <a:ext cx="159886" cy="65224"/>
          </a:xfrm>
          <a:prstGeom prst="rect">
            <a:avLst/>
          </a:prstGeom>
        </p:spPr>
        <p:txBody>
          <a:bodyPr lIns="0" tIns="0" rIns="0" bIns="0" rtlCol="0" anchor="t">
            <a:spAutoFit/>
          </a:bodyPr>
          <a:lstStyle/>
          <a:p>
            <a:pPr algn="l">
              <a:lnSpc>
                <a:spcPts val="431"/>
              </a:lnSpc>
            </a:pPr>
            <a:r>
              <a:rPr lang="en-US" sz="308" b="1" i="1">
                <a:solidFill>
                  <a:srgbClr val="000000"/>
                </a:solidFill>
                <a:latin typeface="Arial Bold Italics"/>
                <a:ea typeface="Arial Bold Italics"/>
                <a:cs typeface="Arial Bold Italics"/>
                <a:sym typeface="Arial Bold Italics"/>
              </a:rPr>
              <a:t>Diverted</a:t>
            </a:r>
          </a:p>
        </p:txBody>
      </p:sp>
      <p:sp>
        <p:nvSpPr>
          <p:cNvPr id="79" name="TextBox 79"/>
          <p:cNvSpPr txBox="1"/>
          <p:nvPr/>
        </p:nvSpPr>
        <p:spPr>
          <a:xfrm>
            <a:off x="8755809" y="5170791"/>
            <a:ext cx="132798" cy="76954"/>
          </a:xfrm>
          <a:prstGeom prst="rect">
            <a:avLst/>
          </a:prstGeom>
        </p:spPr>
        <p:txBody>
          <a:bodyPr lIns="0" tIns="0" rIns="0" bIns="0" rtlCol="0" anchor="t">
            <a:spAutoFit/>
          </a:bodyPr>
          <a:lstStyle/>
          <a:p>
            <a:pPr algn="l">
              <a:lnSpc>
                <a:spcPts val="336"/>
              </a:lnSpc>
            </a:pPr>
            <a:r>
              <a:rPr lang="en-US" sz="240" b="1" i="1">
                <a:solidFill>
                  <a:srgbClr val="000000"/>
                </a:solidFill>
                <a:latin typeface="Arial Bold Italics"/>
                <a:ea typeface="Arial Bold Italics"/>
                <a:cs typeface="Arial Bold Italics"/>
                <a:sym typeface="Arial Bold Italics"/>
              </a:rPr>
              <a:t>Gwyriad</a:t>
            </a:r>
          </a:p>
        </p:txBody>
      </p:sp>
      <p:sp>
        <p:nvSpPr>
          <p:cNvPr id="80" name="TextBox 80"/>
          <p:cNvSpPr txBox="1"/>
          <p:nvPr/>
        </p:nvSpPr>
        <p:spPr>
          <a:xfrm>
            <a:off x="8771795" y="5196321"/>
            <a:ext cx="119939" cy="65224"/>
          </a:xfrm>
          <a:prstGeom prst="rect">
            <a:avLst/>
          </a:prstGeom>
        </p:spPr>
        <p:txBody>
          <a:bodyPr lIns="0" tIns="0" rIns="0" bIns="0" rtlCol="0" anchor="t">
            <a:spAutoFit/>
          </a:bodyPr>
          <a:lstStyle/>
          <a:p>
            <a:pPr algn="l">
              <a:lnSpc>
                <a:spcPts val="431"/>
              </a:lnSpc>
            </a:pPr>
            <a:r>
              <a:rPr lang="en-US" sz="308" b="1" i="1">
                <a:solidFill>
                  <a:srgbClr val="000000"/>
                </a:solidFill>
                <a:latin typeface="Arial Bold Italics"/>
                <a:ea typeface="Arial Bold Italics"/>
                <a:cs typeface="Arial Bold Italics"/>
                <a:sym typeface="Arial Bold Italics"/>
              </a:rPr>
              <a:t>Traffic</a:t>
            </a:r>
          </a:p>
        </p:txBody>
      </p:sp>
      <p:sp>
        <p:nvSpPr>
          <p:cNvPr id="81" name="TextBox 81"/>
          <p:cNvSpPr txBox="1"/>
          <p:nvPr/>
        </p:nvSpPr>
        <p:spPr>
          <a:xfrm>
            <a:off x="8775316" y="5237321"/>
            <a:ext cx="93558" cy="45546"/>
          </a:xfrm>
          <a:prstGeom prst="rect">
            <a:avLst/>
          </a:prstGeom>
        </p:spPr>
        <p:txBody>
          <a:bodyPr lIns="0" tIns="0" rIns="0" bIns="0" rtlCol="0" anchor="t">
            <a:spAutoFit/>
          </a:bodyPr>
          <a:lstStyle/>
          <a:p>
            <a:pPr algn="l">
              <a:lnSpc>
                <a:spcPts val="336"/>
              </a:lnSpc>
            </a:pPr>
            <a:r>
              <a:rPr lang="en-US" sz="240" b="1" i="1">
                <a:solidFill>
                  <a:srgbClr val="000000"/>
                </a:solidFill>
                <a:latin typeface="Arial Bold Italics"/>
                <a:ea typeface="Arial Bold Italics"/>
                <a:cs typeface="Arial Bold Italics"/>
                <a:sym typeface="Arial Bold Italics"/>
              </a:rPr>
              <a:t>Traffic</a:t>
            </a:r>
          </a:p>
        </p:txBody>
      </p:sp>
      <p:sp>
        <p:nvSpPr>
          <p:cNvPr id="82" name="TextBox 82"/>
          <p:cNvSpPr txBox="1"/>
          <p:nvPr/>
        </p:nvSpPr>
        <p:spPr>
          <a:xfrm>
            <a:off x="8894348" y="3097020"/>
            <a:ext cx="8068" cy="45546"/>
          </a:xfrm>
          <a:prstGeom prst="rect">
            <a:avLst/>
          </a:prstGeom>
        </p:spPr>
        <p:txBody>
          <a:bodyPr lIns="0" tIns="0" rIns="0" bIns="0" rtlCol="0" anchor="t">
            <a:spAutoFit/>
          </a:bodyPr>
          <a:lstStyle/>
          <a:p>
            <a:pPr algn="l">
              <a:lnSpc>
                <a:spcPts val="336"/>
              </a:lnSpc>
            </a:pPr>
            <a:r>
              <a:rPr lang="en-US" sz="240" b="1" i="1">
                <a:solidFill>
                  <a:srgbClr val="000000"/>
                </a:solidFill>
                <a:latin typeface="Arial Bold Italics"/>
                <a:ea typeface="Arial Bold Italics"/>
                <a:cs typeface="Arial Bold Italics"/>
                <a:sym typeface="Arial Bold Italics"/>
              </a:rPr>
              <a:t> </a:t>
            </a:r>
          </a:p>
        </p:txBody>
      </p:sp>
      <p:sp>
        <p:nvSpPr>
          <p:cNvPr id="83" name="TextBox 83"/>
          <p:cNvSpPr txBox="1"/>
          <p:nvPr/>
        </p:nvSpPr>
        <p:spPr>
          <a:xfrm>
            <a:off x="8794604" y="3101673"/>
            <a:ext cx="159886" cy="65224"/>
          </a:xfrm>
          <a:prstGeom prst="rect">
            <a:avLst/>
          </a:prstGeom>
        </p:spPr>
        <p:txBody>
          <a:bodyPr lIns="0" tIns="0" rIns="0" bIns="0" rtlCol="0" anchor="t">
            <a:spAutoFit/>
          </a:bodyPr>
          <a:lstStyle/>
          <a:p>
            <a:pPr algn="l">
              <a:lnSpc>
                <a:spcPts val="431"/>
              </a:lnSpc>
            </a:pPr>
            <a:r>
              <a:rPr lang="en-US" sz="308" b="1" i="1" spc="0">
                <a:solidFill>
                  <a:srgbClr val="000000"/>
                </a:solidFill>
                <a:latin typeface="Arial Bold Italics"/>
                <a:ea typeface="Arial Bold Italics"/>
                <a:cs typeface="Arial Bold Italics"/>
                <a:sym typeface="Arial Bold Italics"/>
              </a:rPr>
              <a:t>Diverted</a:t>
            </a:r>
          </a:p>
        </p:txBody>
      </p:sp>
      <p:sp>
        <p:nvSpPr>
          <p:cNvPr id="84" name="TextBox 84"/>
          <p:cNvSpPr txBox="1"/>
          <p:nvPr/>
        </p:nvSpPr>
        <p:spPr>
          <a:xfrm>
            <a:off x="8814187" y="3146695"/>
            <a:ext cx="119939" cy="65224"/>
          </a:xfrm>
          <a:prstGeom prst="rect">
            <a:avLst/>
          </a:prstGeom>
        </p:spPr>
        <p:txBody>
          <a:bodyPr lIns="0" tIns="0" rIns="0" bIns="0" rtlCol="0" anchor="t">
            <a:spAutoFit/>
          </a:bodyPr>
          <a:lstStyle/>
          <a:p>
            <a:pPr algn="l">
              <a:lnSpc>
                <a:spcPts val="431"/>
              </a:lnSpc>
            </a:pPr>
            <a:r>
              <a:rPr lang="en-US" sz="308" b="1" i="1">
                <a:solidFill>
                  <a:srgbClr val="000000"/>
                </a:solidFill>
                <a:latin typeface="Arial Bold Italics"/>
                <a:ea typeface="Arial Bold Italics"/>
                <a:cs typeface="Arial Bold Italics"/>
                <a:sym typeface="Arial Bold Italics"/>
              </a:rPr>
              <a:t>Traffic </a:t>
            </a:r>
          </a:p>
        </p:txBody>
      </p:sp>
      <p:sp>
        <p:nvSpPr>
          <p:cNvPr id="85" name="TextBox 85"/>
          <p:cNvSpPr txBox="1"/>
          <p:nvPr/>
        </p:nvSpPr>
        <p:spPr>
          <a:xfrm>
            <a:off x="9141765" y="1414633"/>
            <a:ext cx="222019" cy="188009"/>
          </a:xfrm>
          <a:prstGeom prst="rect">
            <a:avLst/>
          </a:prstGeom>
        </p:spPr>
        <p:txBody>
          <a:bodyPr lIns="0" tIns="0" rIns="0" bIns="0" rtlCol="0" anchor="t">
            <a:spAutoFit/>
          </a:bodyPr>
          <a:lstStyle/>
          <a:p>
            <a:pPr algn="ctr">
              <a:lnSpc>
                <a:spcPts val="348"/>
              </a:lnSpc>
            </a:pPr>
            <a:r>
              <a:rPr lang="en-US" sz="308" b="1" i="1" spc="0">
                <a:solidFill>
                  <a:srgbClr val="000000"/>
                </a:solidFill>
                <a:latin typeface="Arial Bold Italics"/>
                <a:ea typeface="Arial Bold Italics"/>
                <a:cs typeface="Arial Bold Italics"/>
                <a:sym typeface="Arial Bold Italics"/>
              </a:rPr>
              <a:t>DIWEDD Y</a:t>
            </a:r>
          </a:p>
          <a:p>
            <a:pPr algn="ctr">
              <a:lnSpc>
                <a:spcPts val="348"/>
              </a:lnSpc>
            </a:pPr>
            <a:r>
              <a:rPr lang="en-US" sz="308" b="1" i="1">
                <a:solidFill>
                  <a:srgbClr val="000000"/>
                </a:solidFill>
                <a:latin typeface="Arial Bold Italics"/>
                <a:ea typeface="Arial Bold Italics"/>
                <a:cs typeface="Arial Bold Italics"/>
                <a:sym typeface="Arial Bold Italics"/>
              </a:rPr>
              <a:t>DGIWVEYRRSIAIODN</a:t>
            </a:r>
          </a:p>
          <a:p>
            <a:pPr algn="ctr">
              <a:lnSpc>
                <a:spcPts val="348"/>
              </a:lnSpc>
            </a:pPr>
            <a:r>
              <a:rPr lang="en-US" sz="308" b="1" i="1">
                <a:solidFill>
                  <a:srgbClr val="000000"/>
                </a:solidFill>
                <a:latin typeface="Arial Bold Italics"/>
                <a:ea typeface="Arial Bold Italics"/>
                <a:cs typeface="Arial Bold Italics"/>
                <a:sym typeface="Arial Bold Italics"/>
              </a:rPr>
              <a:t>DIVERSIONENDS</a:t>
            </a:r>
          </a:p>
          <a:p>
            <a:pPr algn="ctr">
              <a:lnSpc>
                <a:spcPts val="348"/>
              </a:lnSpc>
            </a:pPr>
            <a:r>
              <a:rPr lang="en-US" sz="308" b="1" i="1" spc="0">
                <a:solidFill>
                  <a:srgbClr val="000000"/>
                </a:solidFill>
                <a:latin typeface="Arial Bold Italics"/>
                <a:ea typeface="Arial Bold Italics"/>
                <a:cs typeface="Arial Bold Italics"/>
                <a:sym typeface="Arial Bold Italics"/>
              </a:rPr>
              <a:t>ENDS</a:t>
            </a:r>
          </a:p>
        </p:txBody>
      </p:sp>
      <p:sp>
        <p:nvSpPr>
          <p:cNvPr id="86" name="TextBox 86"/>
          <p:cNvSpPr txBox="1"/>
          <p:nvPr/>
        </p:nvSpPr>
        <p:spPr>
          <a:xfrm>
            <a:off x="9201613" y="4760690"/>
            <a:ext cx="219775" cy="145744"/>
          </a:xfrm>
          <a:prstGeom prst="rect">
            <a:avLst/>
          </a:prstGeom>
        </p:spPr>
        <p:txBody>
          <a:bodyPr lIns="0" tIns="0" rIns="0" bIns="0" rtlCol="0" anchor="t">
            <a:spAutoFit/>
          </a:bodyPr>
          <a:lstStyle/>
          <a:p>
            <a:pPr algn="ctr">
              <a:lnSpc>
                <a:spcPts val="354"/>
              </a:lnSpc>
            </a:pPr>
            <a:r>
              <a:rPr lang="en-US" sz="308" b="1" i="1" spc="0">
                <a:solidFill>
                  <a:srgbClr val="000000"/>
                </a:solidFill>
                <a:latin typeface="Arial Bold Italics"/>
                <a:ea typeface="Arial Bold Italics"/>
                <a:cs typeface="Arial Bold Italics"/>
                <a:sym typeface="Arial Bold Italics"/>
              </a:rPr>
              <a:t>HGV'S FOLLOW DIVERSION</a:t>
            </a:r>
          </a:p>
        </p:txBody>
      </p:sp>
      <p:sp>
        <p:nvSpPr>
          <p:cNvPr id="87" name="TextBox 87"/>
          <p:cNvSpPr txBox="1"/>
          <p:nvPr/>
        </p:nvSpPr>
        <p:spPr>
          <a:xfrm>
            <a:off x="9439895" y="2716392"/>
            <a:ext cx="8068" cy="45546"/>
          </a:xfrm>
          <a:prstGeom prst="rect">
            <a:avLst/>
          </a:prstGeom>
        </p:spPr>
        <p:txBody>
          <a:bodyPr lIns="0" tIns="0" rIns="0" bIns="0" rtlCol="0" anchor="t">
            <a:spAutoFit/>
          </a:bodyPr>
          <a:lstStyle/>
          <a:p>
            <a:pPr algn="l">
              <a:lnSpc>
                <a:spcPts val="336"/>
              </a:lnSpc>
            </a:pPr>
            <a:r>
              <a:rPr lang="en-US" sz="240" b="1" i="1">
                <a:solidFill>
                  <a:srgbClr val="000000"/>
                </a:solidFill>
                <a:latin typeface="Arial Bold Italics"/>
                <a:ea typeface="Arial Bold Italics"/>
                <a:cs typeface="Arial Bold Italics"/>
                <a:sym typeface="Arial Bold Italics"/>
              </a:rPr>
              <a:t> </a:t>
            </a:r>
          </a:p>
        </p:txBody>
      </p:sp>
      <p:sp>
        <p:nvSpPr>
          <p:cNvPr id="88" name="TextBox 88"/>
          <p:cNvSpPr txBox="1"/>
          <p:nvPr/>
        </p:nvSpPr>
        <p:spPr>
          <a:xfrm>
            <a:off x="9340160" y="2721037"/>
            <a:ext cx="159886" cy="65224"/>
          </a:xfrm>
          <a:prstGeom prst="rect">
            <a:avLst/>
          </a:prstGeom>
        </p:spPr>
        <p:txBody>
          <a:bodyPr lIns="0" tIns="0" rIns="0" bIns="0" rtlCol="0" anchor="t">
            <a:spAutoFit/>
          </a:bodyPr>
          <a:lstStyle/>
          <a:p>
            <a:pPr algn="l">
              <a:lnSpc>
                <a:spcPts val="431"/>
              </a:lnSpc>
            </a:pPr>
            <a:r>
              <a:rPr lang="en-US" sz="308" b="1" i="1" spc="0">
                <a:solidFill>
                  <a:srgbClr val="000000"/>
                </a:solidFill>
                <a:latin typeface="Arial Bold Italics"/>
                <a:ea typeface="Arial Bold Italics"/>
                <a:cs typeface="Arial Bold Italics"/>
                <a:sym typeface="Arial Bold Italics"/>
              </a:rPr>
              <a:t>Diverted</a:t>
            </a:r>
          </a:p>
        </p:txBody>
      </p:sp>
      <p:sp>
        <p:nvSpPr>
          <p:cNvPr id="89" name="TextBox 89"/>
          <p:cNvSpPr txBox="1"/>
          <p:nvPr/>
        </p:nvSpPr>
        <p:spPr>
          <a:xfrm>
            <a:off x="9359734" y="2766060"/>
            <a:ext cx="119939" cy="65224"/>
          </a:xfrm>
          <a:prstGeom prst="rect">
            <a:avLst/>
          </a:prstGeom>
        </p:spPr>
        <p:txBody>
          <a:bodyPr lIns="0" tIns="0" rIns="0" bIns="0" rtlCol="0" anchor="t">
            <a:spAutoFit/>
          </a:bodyPr>
          <a:lstStyle/>
          <a:p>
            <a:pPr algn="l">
              <a:lnSpc>
                <a:spcPts val="431"/>
              </a:lnSpc>
            </a:pPr>
            <a:r>
              <a:rPr lang="en-US" sz="308" b="1" i="1">
                <a:solidFill>
                  <a:srgbClr val="000000"/>
                </a:solidFill>
                <a:latin typeface="Arial Bold Italics"/>
                <a:ea typeface="Arial Bold Italics"/>
                <a:cs typeface="Arial Bold Italics"/>
                <a:sym typeface="Arial Bold Italics"/>
              </a:rPr>
              <a:t>Traffic </a:t>
            </a:r>
          </a:p>
        </p:txBody>
      </p:sp>
      <p:sp>
        <p:nvSpPr>
          <p:cNvPr id="90" name="TextBox 90"/>
          <p:cNvSpPr txBox="1"/>
          <p:nvPr/>
        </p:nvSpPr>
        <p:spPr>
          <a:xfrm>
            <a:off x="9500440" y="3103365"/>
            <a:ext cx="8068" cy="45546"/>
          </a:xfrm>
          <a:prstGeom prst="rect">
            <a:avLst/>
          </a:prstGeom>
        </p:spPr>
        <p:txBody>
          <a:bodyPr lIns="0" tIns="0" rIns="0" bIns="0" rtlCol="0" anchor="t">
            <a:spAutoFit/>
          </a:bodyPr>
          <a:lstStyle/>
          <a:p>
            <a:pPr algn="l">
              <a:lnSpc>
                <a:spcPts val="336"/>
              </a:lnSpc>
            </a:pPr>
            <a:r>
              <a:rPr lang="en-US" sz="240" b="1" i="1">
                <a:solidFill>
                  <a:srgbClr val="000000"/>
                </a:solidFill>
                <a:latin typeface="Arial Bold Italics"/>
                <a:ea typeface="Arial Bold Italics"/>
                <a:cs typeface="Arial Bold Italics"/>
                <a:sym typeface="Arial Bold Italics"/>
              </a:rPr>
              <a:t> </a:t>
            </a:r>
          </a:p>
        </p:txBody>
      </p:sp>
      <p:sp>
        <p:nvSpPr>
          <p:cNvPr id="91" name="TextBox 91"/>
          <p:cNvSpPr txBox="1"/>
          <p:nvPr/>
        </p:nvSpPr>
        <p:spPr>
          <a:xfrm>
            <a:off x="9400705" y="3108018"/>
            <a:ext cx="159886" cy="65224"/>
          </a:xfrm>
          <a:prstGeom prst="rect">
            <a:avLst/>
          </a:prstGeom>
        </p:spPr>
        <p:txBody>
          <a:bodyPr lIns="0" tIns="0" rIns="0" bIns="0" rtlCol="0" anchor="t">
            <a:spAutoFit/>
          </a:bodyPr>
          <a:lstStyle/>
          <a:p>
            <a:pPr algn="l">
              <a:lnSpc>
                <a:spcPts val="431"/>
              </a:lnSpc>
            </a:pPr>
            <a:r>
              <a:rPr lang="en-US" sz="308" b="1" i="1" spc="0">
                <a:solidFill>
                  <a:srgbClr val="000000"/>
                </a:solidFill>
                <a:latin typeface="Arial Bold Italics"/>
                <a:ea typeface="Arial Bold Italics"/>
                <a:cs typeface="Arial Bold Italics"/>
                <a:sym typeface="Arial Bold Italics"/>
              </a:rPr>
              <a:t>Diverted</a:t>
            </a:r>
          </a:p>
        </p:txBody>
      </p:sp>
      <p:sp>
        <p:nvSpPr>
          <p:cNvPr id="92" name="TextBox 92"/>
          <p:cNvSpPr txBox="1"/>
          <p:nvPr/>
        </p:nvSpPr>
        <p:spPr>
          <a:xfrm>
            <a:off x="9420279" y="3153041"/>
            <a:ext cx="119939" cy="65224"/>
          </a:xfrm>
          <a:prstGeom prst="rect">
            <a:avLst/>
          </a:prstGeom>
        </p:spPr>
        <p:txBody>
          <a:bodyPr lIns="0" tIns="0" rIns="0" bIns="0" rtlCol="0" anchor="t">
            <a:spAutoFit/>
          </a:bodyPr>
          <a:lstStyle/>
          <a:p>
            <a:pPr algn="l">
              <a:lnSpc>
                <a:spcPts val="431"/>
              </a:lnSpc>
            </a:pPr>
            <a:r>
              <a:rPr lang="en-US" sz="308" b="1" i="1">
                <a:solidFill>
                  <a:srgbClr val="000000"/>
                </a:solidFill>
                <a:latin typeface="Arial Bold Italics"/>
                <a:ea typeface="Arial Bold Italics"/>
                <a:cs typeface="Arial Bold Italics"/>
                <a:sym typeface="Arial Bold Italics"/>
              </a:rPr>
              <a:t>Traffic </a:t>
            </a:r>
          </a:p>
        </p:txBody>
      </p:sp>
      <p:sp>
        <p:nvSpPr>
          <p:cNvPr id="93" name="TextBox 93"/>
          <p:cNvSpPr txBox="1"/>
          <p:nvPr/>
        </p:nvSpPr>
        <p:spPr>
          <a:xfrm>
            <a:off x="9432802" y="5534560"/>
            <a:ext cx="122452" cy="45546"/>
          </a:xfrm>
          <a:prstGeom prst="rect">
            <a:avLst/>
          </a:prstGeom>
        </p:spPr>
        <p:txBody>
          <a:bodyPr lIns="0" tIns="0" rIns="0" bIns="0" rtlCol="0" anchor="t">
            <a:spAutoFit/>
          </a:bodyPr>
          <a:lstStyle/>
          <a:p>
            <a:pPr algn="l">
              <a:lnSpc>
                <a:spcPts val="336"/>
              </a:lnSpc>
            </a:pPr>
            <a:r>
              <a:rPr lang="en-US" sz="240" b="1" i="1" spc="0">
                <a:solidFill>
                  <a:srgbClr val="000000"/>
                </a:solidFill>
                <a:latin typeface="Arial Bold Italics"/>
                <a:ea typeface="Arial Bold Italics"/>
                <a:cs typeface="Arial Bold Italics"/>
                <a:sym typeface="Arial Bold Italics"/>
              </a:rPr>
              <a:t>Traffic Y</a:t>
            </a:r>
          </a:p>
        </p:txBody>
      </p:sp>
      <p:sp>
        <p:nvSpPr>
          <p:cNvPr id="94" name="TextBox 94"/>
          <p:cNvSpPr txBox="1"/>
          <p:nvPr/>
        </p:nvSpPr>
        <p:spPr>
          <a:xfrm>
            <a:off x="9413497" y="5582479"/>
            <a:ext cx="159886" cy="81671"/>
          </a:xfrm>
          <a:prstGeom prst="rect">
            <a:avLst/>
          </a:prstGeom>
        </p:spPr>
        <p:txBody>
          <a:bodyPr lIns="0" tIns="0" rIns="0" bIns="0" rtlCol="0" anchor="t">
            <a:spAutoFit/>
          </a:bodyPr>
          <a:lstStyle/>
          <a:p>
            <a:pPr algn="l">
              <a:lnSpc>
                <a:spcPts val="154"/>
              </a:lnSpc>
            </a:pPr>
            <a:r>
              <a:rPr lang="en-US" sz="308" b="1" i="1">
                <a:solidFill>
                  <a:srgbClr val="000000"/>
                </a:solidFill>
                <a:latin typeface="Arial Bold Italics"/>
                <a:ea typeface="Arial Bold Italics"/>
                <a:cs typeface="Arial Bold Italics"/>
                <a:sym typeface="Arial Bold Italics"/>
              </a:rPr>
              <a:t>Diverted</a:t>
            </a:r>
          </a:p>
          <a:p>
            <a:pPr algn="l">
              <a:lnSpc>
                <a:spcPts val="120"/>
              </a:lnSpc>
            </a:pPr>
            <a:r>
              <a:rPr lang="en-US" sz="240" b="1" i="1" spc="0">
                <a:solidFill>
                  <a:srgbClr val="000000"/>
                </a:solidFill>
                <a:latin typeface="Arial Bold Italics"/>
                <a:ea typeface="Arial Bold Italics"/>
                <a:cs typeface="Arial Bold Italics"/>
                <a:sym typeface="Arial Bold Italics"/>
              </a:rPr>
              <a:t>Diverted </a:t>
            </a:r>
          </a:p>
          <a:p>
            <a:pPr algn="l">
              <a:lnSpc>
                <a:spcPts val="154"/>
              </a:lnSpc>
            </a:pPr>
            <a:r>
              <a:rPr lang="en-US" sz="308" b="1" i="1">
                <a:solidFill>
                  <a:srgbClr val="000000"/>
                </a:solidFill>
                <a:latin typeface="Arial Bold Italics"/>
                <a:ea typeface="Arial Bold Italics"/>
                <a:cs typeface="Arial Bold Italics"/>
                <a:sym typeface="Arial Bold Italics"/>
              </a:rPr>
              <a:t>Traffic</a:t>
            </a:r>
          </a:p>
        </p:txBody>
      </p:sp>
      <p:sp>
        <p:nvSpPr>
          <p:cNvPr id="95" name="TextBox 95"/>
          <p:cNvSpPr txBox="1"/>
          <p:nvPr/>
        </p:nvSpPr>
        <p:spPr>
          <a:xfrm>
            <a:off x="9450132" y="5636203"/>
            <a:ext cx="93558" cy="45546"/>
          </a:xfrm>
          <a:prstGeom prst="rect">
            <a:avLst/>
          </a:prstGeom>
        </p:spPr>
        <p:txBody>
          <a:bodyPr lIns="0" tIns="0" rIns="0" bIns="0" rtlCol="0" anchor="t">
            <a:spAutoFit/>
          </a:bodyPr>
          <a:lstStyle/>
          <a:p>
            <a:pPr algn="l">
              <a:lnSpc>
                <a:spcPts val="336"/>
              </a:lnSpc>
            </a:pPr>
            <a:r>
              <a:rPr lang="en-US" sz="240" b="1" i="1">
                <a:solidFill>
                  <a:srgbClr val="000000"/>
                </a:solidFill>
                <a:latin typeface="Arial Bold Italics"/>
                <a:ea typeface="Arial Bold Italics"/>
                <a:cs typeface="Arial Bold Italics"/>
                <a:sym typeface="Arial Bold Italics"/>
              </a:rPr>
              <a:t>Traffic</a:t>
            </a:r>
          </a:p>
        </p:txBody>
      </p:sp>
      <p:sp>
        <p:nvSpPr>
          <p:cNvPr id="96" name="TextBox 96"/>
          <p:cNvSpPr txBox="1"/>
          <p:nvPr/>
        </p:nvSpPr>
        <p:spPr>
          <a:xfrm>
            <a:off x="9677042" y="4442305"/>
            <a:ext cx="222019" cy="188009"/>
          </a:xfrm>
          <a:prstGeom prst="rect">
            <a:avLst/>
          </a:prstGeom>
        </p:spPr>
        <p:txBody>
          <a:bodyPr lIns="0" tIns="0" rIns="0" bIns="0" rtlCol="0" anchor="t">
            <a:spAutoFit/>
          </a:bodyPr>
          <a:lstStyle/>
          <a:p>
            <a:pPr algn="ctr">
              <a:lnSpc>
                <a:spcPts val="344"/>
              </a:lnSpc>
            </a:pPr>
            <a:r>
              <a:rPr lang="en-US" sz="308" b="1" i="1" spc="0">
                <a:solidFill>
                  <a:srgbClr val="000000"/>
                </a:solidFill>
                <a:latin typeface="Arial Bold Italics"/>
                <a:ea typeface="Arial Bold Italics"/>
                <a:cs typeface="Arial Bold Italics"/>
                <a:sym typeface="Arial Bold Italics"/>
              </a:rPr>
              <a:t>DIWEDD Y</a:t>
            </a:r>
          </a:p>
          <a:p>
            <a:pPr algn="ctr">
              <a:lnSpc>
                <a:spcPts val="344"/>
              </a:lnSpc>
            </a:pPr>
            <a:r>
              <a:rPr lang="en-US" sz="308" b="1" i="1">
                <a:solidFill>
                  <a:srgbClr val="000000"/>
                </a:solidFill>
                <a:latin typeface="Arial Bold Italics"/>
                <a:ea typeface="Arial Bold Italics"/>
                <a:cs typeface="Arial Bold Italics"/>
                <a:sym typeface="Arial Bold Italics"/>
              </a:rPr>
              <a:t>DGIWVEYRRSIAIODN</a:t>
            </a:r>
          </a:p>
          <a:p>
            <a:pPr algn="ctr">
              <a:lnSpc>
                <a:spcPts val="344"/>
              </a:lnSpc>
            </a:pPr>
            <a:r>
              <a:rPr lang="en-US" sz="308" b="1" i="1">
                <a:solidFill>
                  <a:srgbClr val="000000"/>
                </a:solidFill>
                <a:latin typeface="Arial Bold Italics"/>
                <a:ea typeface="Arial Bold Italics"/>
                <a:cs typeface="Arial Bold Italics"/>
                <a:sym typeface="Arial Bold Italics"/>
              </a:rPr>
              <a:t>DIVERSION</a:t>
            </a:r>
          </a:p>
          <a:p>
            <a:pPr algn="ctr">
              <a:lnSpc>
                <a:spcPts val="344"/>
              </a:lnSpc>
            </a:pPr>
            <a:r>
              <a:rPr lang="en-US" sz="308" b="1" i="1">
                <a:solidFill>
                  <a:srgbClr val="000000"/>
                </a:solidFill>
                <a:latin typeface="Arial Bold Italics"/>
                <a:ea typeface="Arial Bold Italics"/>
                <a:cs typeface="Arial Bold Italics"/>
                <a:sym typeface="Arial Bold Italics"/>
              </a:rPr>
              <a:t>ENDS</a:t>
            </a:r>
          </a:p>
          <a:p>
            <a:pPr algn="ctr">
              <a:lnSpc>
                <a:spcPts val="344"/>
              </a:lnSpc>
            </a:pPr>
            <a:r>
              <a:rPr lang="en-US" sz="308" b="1" i="1" spc="0">
                <a:solidFill>
                  <a:srgbClr val="000000"/>
                </a:solidFill>
                <a:latin typeface="Arial Bold Italics"/>
                <a:ea typeface="Arial Bold Italics"/>
                <a:cs typeface="Arial Bold Italics"/>
                <a:sym typeface="Arial Bold Italics"/>
              </a:rPr>
              <a:t>ENDS</a:t>
            </a:r>
          </a:p>
        </p:txBody>
      </p:sp>
      <p:sp>
        <p:nvSpPr>
          <p:cNvPr id="97" name="TextBox 97"/>
          <p:cNvSpPr txBox="1"/>
          <p:nvPr/>
        </p:nvSpPr>
        <p:spPr>
          <a:xfrm>
            <a:off x="9795662" y="4718777"/>
            <a:ext cx="222019" cy="188009"/>
          </a:xfrm>
          <a:prstGeom prst="rect">
            <a:avLst/>
          </a:prstGeom>
        </p:spPr>
        <p:txBody>
          <a:bodyPr lIns="0" tIns="0" rIns="0" bIns="0" rtlCol="0" anchor="t">
            <a:spAutoFit/>
          </a:bodyPr>
          <a:lstStyle/>
          <a:p>
            <a:pPr algn="ctr">
              <a:lnSpc>
                <a:spcPts val="344"/>
              </a:lnSpc>
            </a:pPr>
            <a:r>
              <a:rPr lang="en-US" sz="308" b="1" i="1" spc="0">
                <a:solidFill>
                  <a:srgbClr val="000000"/>
                </a:solidFill>
                <a:latin typeface="Arial Bold Italics"/>
                <a:ea typeface="Arial Bold Italics"/>
                <a:cs typeface="Arial Bold Italics"/>
                <a:sym typeface="Arial Bold Italics"/>
              </a:rPr>
              <a:t>DIWEDD Y</a:t>
            </a:r>
          </a:p>
          <a:p>
            <a:pPr algn="ctr">
              <a:lnSpc>
                <a:spcPts val="344"/>
              </a:lnSpc>
            </a:pPr>
            <a:r>
              <a:rPr lang="en-US" sz="308" b="1" i="1">
                <a:solidFill>
                  <a:srgbClr val="000000"/>
                </a:solidFill>
                <a:latin typeface="Arial Bold Italics"/>
                <a:ea typeface="Arial Bold Italics"/>
                <a:cs typeface="Arial Bold Italics"/>
                <a:sym typeface="Arial Bold Italics"/>
              </a:rPr>
              <a:t>DGIWVEYRRSIAIODN</a:t>
            </a:r>
          </a:p>
          <a:p>
            <a:pPr algn="ctr">
              <a:lnSpc>
                <a:spcPts val="344"/>
              </a:lnSpc>
            </a:pPr>
            <a:r>
              <a:rPr lang="en-US" sz="308" b="1" i="1">
                <a:solidFill>
                  <a:srgbClr val="000000"/>
                </a:solidFill>
                <a:latin typeface="Arial Bold Italics"/>
                <a:ea typeface="Arial Bold Italics"/>
                <a:cs typeface="Arial Bold Italics"/>
                <a:sym typeface="Arial Bold Italics"/>
              </a:rPr>
              <a:t>DIVERSION</a:t>
            </a:r>
          </a:p>
          <a:p>
            <a:pPr algn="ctr">
              <a:lnSpc>
                <a:spcPts val="344"/>
              </a:lnSpc>
            </a:pPr>
            <a:r>
              <a:rPr lang="en-US" sz="308" b="1" i="1">
                <a:solidFill>
                  <a:srgbClr val="000000"/>
                </a:solidFill>
                <a:latin typeface="Arial Bold Italics"/>
                <a:ea typeface="Arial Bold Italics"/>
                <a:cs typeface="Arial Bold Italics"/>
                <a:sym typeface="Arial Bold Italics"/>
              </a:rPr>
              <a:t>ENDS</a:t>
            </a:r>
          </a:p>
          <a:p>
            <a:pPr algn="ctr">
              <a:lnSpc>
                <a:spcPts val="344"/>
              </a:lnSpc>
            </a:pPr>
            <a:r>
              <a:rPr lang="en-US" sz="308" b="1" i="1" spc="0">
                <a:solidFill>
                  <a:srgbClr val="000000"/>
                </a:solidFill>
                <a:latin typeface="Arial Bold Italics"/>
                <a:ea typeface="Arial Bold Italics"/>
                <a:cs typeface="Arial Bold Italics"/>
                <a:sym typeface="Arial Bold Italics"/>
              </a:rPr>
              <a:t>ENDS</a:t>
            </a:r>
          </a:p>
        </p:txBody>
      </p:sp>
      <p:sp>
        <p:nvSpPr>
          <p:cNvPr id="98" name="TextBox 98"/>
          <p:cNvSpPr txBox="1"/>
          <p:nvPr/>
        </p:nvSpPr>
        <p:spPr>
          <a:xfrm>
            <a:off x="8838744" y="864889"/>
            <a:ext cx="166180" cy="99447"/>
          </a:xfrm>
          <a:prstGeom prst="rect">
            <a:avLst/>
          </a:prstGeom>
        </p:spPr>
        <p:txBody>
          <a:bodyPr lIns="0" tIns="0" rIns="0" bIns="0" rtlCol="0" anchor="t">
            <a:spAutoFit/>
          </a:bodyPr>
          <a:lstStyle/>
          <a:p>
            <a:pPr algn="ctr">
              <a:lnSpc>
                <a:spcPts val="123"/>
              </a:lnSpc>
            </a:pPr>
            <a:r>
              <a:rPr lang="en-US" sz="246" b="1" i="1" spc="0">
                <a:solidFill>
                  <a:srgbClr val="FFFFFF"/>
                </a:solidFill>
                <a:latin typeface="Arial Bold Italics"/>
                <a:ea typeface="Arial Bold Italics"/>
                <a:cs typeface="Arial Bold Italics"/>
                <a:sym typeface="Arial Bold Italics"/>
              </a:rPr>
              <a:t>ROAD</a:t>
            </a:r>
          </a:p>
          <a:p>
            <a:pPr algn="ctr">
              <a:lnSpc>
                <a:spcPts val="151"/>
              </a:lnSpc>
            </a:pPr>
            <a:r>
              <a:rPr lang="en-US" sz="303" b="1" i="1">
                <a:solidFill>
                  <a:srgbClr val="FFFFFF"/>
                </a:solidFill>
                <a:latin typeface="Arial Bold Italics"/>
                <a:ea typeface="Arial Bold Italics"/>
                <a:cs typeface="Arial Bold Italics"/>
                <a:sym typeface="Arial Bold Italics"/>
              </a:rPr>
              <a:t>FFORDD</a:t>
            </a:r>
          </a:p>
          <a:p>
            <a:pPr algn="ctr">
              <a:lnSpc>
                <a:spcPts val="123"/>
              </a:lnSpc>
            </a:pPr>
            <a:r>
              <a:rPr lang="en-US" sz="246" b="1" i="1">
                <a:solidFill>
                  <a:srgbClr val="FFFFFF"/>
                </a:solidFill>
                <a:latin typeface="Arial Bold Italics"/>
                <a:ea typeface="Arial Bold Italics"/>
                <a:cs typeface="Arial Bold Italics"/>
                <a:sym typeface="Arial Bold Italics"/>
              </a:rPr>
              <a:t>AHEAD</a:t>
            </a:r>
          </a:p>
          <a:p>
            <a:pPr algn="ctr">
              <a:lnSpc>
                <a:spcPts val="151"/>
              </a:lnSpc>
            </a:pPr>
            <a:r>
              <a:rPr lang="en-US" sz="303" b="1" i="1">
                <a:solidFill>
                  <a:srgbClr val="FFFFFF"/>
                </a:solidFill>
                <a:latin typeface="Arial Bold Italics"/>
                <a:ea typeface="Arial Bold Italics"/>
                <a:cs typeface="Arial Bold Italics"/>
                <a:sym typeface="Arial Bold Italics"/>
              </a:rPr>
              <a:t>YMLAEN</a:t>
            </a:r>
          </a:p>
          <a:p>
            <a:pPr algn="ctr">
              <a:lnSpc>
                <a:spcPts val="123"/>
              </a:lnSpc>
            </a:pPr>
            <a:r>
              <a:rPr lang="en-US" sz="246" b="1" i="1">
                <a:solidFill>
                  <a:srgbClr val="FFFFFF"/>
                </a:solidFill>
                <a:latin typeface="Arial Bold Italics"/>
                <a:ea typeface="Arial Bold Italics"/>
                <a:cs typeface="Arial Bold Italics"/>
                <a:sym typeface="Arial Bold Italics"/>
              </a:rPr>
              <a:t>CLOSED</a:t>
            </a:r>
          </a:p>
        </p:txBody>
      </p:sp>
      <p:sp>
        <p:nvSpPr>
          <p:cNvPr id="99" name="TextBox 99"/>
          <p:cNvSpPr txBox="1"/>
          <p:nvPr/>
        </p:nvSpPr>
        <p:spPr>
          <a:xfrm>
            <a:off x="8817321" y="933973"/>
            <a:ext cx="209883" cy="64518"/>
          </a:xfrm>
          <a:prstGeom prst="rect">
            <a:avLst/>
          </a:prstGeom>
        </p:spPr>
        <p:txBody>
          <a:bodyPr lIns="0" tIns="0" rIns="0" bIns="0" rtlCol="0" anchor="t">
            <a:spAutoFit/>
          </a:bodyPr>
          <a:lstStyle/>
          <a:p>
            <a:pPr algn="l">
              <a:lnSpc>
                <a:spcPts val="424"/>
              </a:lnSpc>
            </a:pPr>
            <a:r>
              <a:rPr lang="en-US" sz="303" b="1" i="1">
                <a:solidFill>
                  <a:srgbClr val="FFFFFF"/>
                </a:solidFill>
                <a:latin typeface="Arial Bold Italics"/>
                <a:ea typeface="Arial Bold Italics"/>
                <a:cs typeface="Arial Bold Italics"/>
                <a:sym typeface="Arial Bold Italics"/>
              </a:rPr>
              <a:t>MYNEDIAD</a:t>
            </a:r>
          </a:p>
        </p:txBody>
      </p:sp>
      <p:sp>
        <p:nvSpPr>
          <p:cNvPr id="100" name="TextBox 100"/>
          <p:cNvSpPr txBox="1"/>
          <p:nvPr/>
        </p:nvSpPr>
        <p:spPr>
          <a:xfrm>
            <a:off x="8792024" y="953895"/>
            <a:ext cx="261512" cy="149433"/>
          </a:xfrm>
          <a:prstGeom prst="rect">
            <a:avLst/>
          </a:prstGeom>
        </p:spPr>
        <p:txBody>
          <a:bodyPr lIns="0" tIns="0" rIns="0" bIns="0" rtlCol="0" anchor="t">
            <a:spAutoFit/>
          </a:bodyPr>
          <a:lstStyle/>
          <a:p>
            <a:pPr algn="ctr">
              <a:lnSpc>
                <a:spcPts val="387"/>
              </a:lnSpc>
            </a:pPr>
            <a:r>
              <a:rPr lang="en-US" sz="246" b="1" i="1">
                <a:solidFill>
                  <a:srgbClr val="FFFFFF"/>
                </a:solidFill>
                <a:latin typeface="Arial Bold Italics"/>
                <a:ea typeface="Arial Bold Italics"/>
                <a:cs typeface="Arial Bold Italics"/>
                <a:sym typeface="Arial Bold Italics"/>
              </a:rPr>
              <a:t>ACCESS</a:t>
            </a:r>
          </a:p>
          <a:p>
            <a:pPr algn="ctr">
              <a:lnSpc>
                <a:spcPts val="476"/>
              </a:lnSpc>
            </a:pPr>
            <a:r>
              <a:rPr lang="en-US" sz="303" b="1" i="1">
                <a:solidFill>
                  <a:srgbClr val="FFFFFF"/>
                </a:solidFill>
                <a:latin typeface="Arial Bold Italics"/>
                <a:ea typeface="Arial Bold Italics"/>
                <a:cs typeface="Arial Bold Italics"/>
                <a:sym typeface="Arial Bold Italics"/>
              </a:rPr>
              <a:t>GAUO YNNLY UNIG</a:t>
            </a:r>
          </a:p>
          <a:p>
            <a:pPr algn="ctr">
              <a:lnSpc>
                <a:spcPts val="476"/>
              </a:lnSpc>
            </a:pPr>
            <a:r>
              <a:rPr lang="en-US" sz="303" b="1" i="1" spc="0">
                <a:solidFill>
                  <a:srgbClr val="FFFFFF"/>
                </a:solidFill>
                <a:latin typeface="Arial Bold Italics"/>
                <a:ea typeface="Arial Bold Italics"/>
                <a:cs typeface="Arial Bold Italics"/>
                <a:sym typeface="Arial Bold Italics"/>
              </a:rPr>
              <a:t>ROAD</a:t>
            </a:r>
          </a:p>
        </p:txBody>
      </p:sp>
      <p:sp>
        <p:nvSpPr>
          <p:cNvPr id="101" name="TextBox 101"/>
          <p:cNvSpPr txBox="1"/>
          <p:nvPr/>
        </p:nvSpPr>
        <p:spPr>
          <a:xfrm>
            <a:off x="8814262" y="1079412"/>
            <a:ext cx="219775" cy="65224"/>
          </a:xfrm>
          <a:prstGeom prst="rect">
            <a:avLst/>
          </a:prstGeom>
        </p:spPr>
        <p:txBody>
          <a:bodyPr lIns="0" tIns="0" rIns="0" bIns="0" rtlCol="0" anchor="t">
            <a:spAutoFit/>
          </a:bodyPr>
          <a:lstStyle/>
          <a:p>
            <a:pPr algn="l">
              <a:lnSpc>
                <a:spcPts val="431"/>
              </a:lnSpc>
            </a:pPr>
            <a:r>
              <a:rPr lang="en-US" sz="308" b="1" i="1">
                <a:solidFill>
                  <a:srgbClr val="000000"/>
                </a:solidFill>
                <a:latin typeface="Arial Bold Italics"/>
                <a:ea typeface="Arial Bold Italics"/>
                <a:cs typeface="Arial Bold Italics"/>
                <a:sym typeface="Arial Bold Italics"/>
              </a:rPr>
              <a:t>DIVERSION</a:t>
            </a:r>
          </a:p>
        </p:txBody>
      </p:sp>
      <p:sp>
        <p:nvSpPr>
          <p:cNvPr id="102" name="TextBox 102"/>
          <p:cNvSpPr txBox="1"/>
          <p:nvPr/>
        </p:nvSpPr>
        <p:spPr>
          <a:xfrm>
            <a:off x="8814489" y="1092887"/>
            <a:ext cx="215666" cy="310697"/>
          </a:xfrm>
          <a:prstGeom prst="rect">
            <a:avLst/>
          </a:prstGeom>
        </p:spPr>
        <p:txBody>
          <a:bodyPr lIns="0" tIns="0" rIns="0" bIns="0" rtlCol="0" anchor="t">
            <a:spAutoFit/>
          </a:bodyPr>
          <a:lstStyle/>
          <a:p>
            <a:pPr algn="ctr">
              <a:lnSpc>
                <a:spcPts val="354"/>
              </a:lnSpc>
            </a:pPr>
            <a:r>
              <a:rPr lang="en-US" sz="303" b="1" i="1">
                <a:solidFill>
                  <a:srgbClr val="FFFFFF"/>
                </a:solidFill>
                <a:latin typeface="Arial Bold Italics"/>
                <a:ea typeface="Arial Bold Italics"/>
                <a:cs typeface="Arial Bold Italics"/>
                <a:sym typeface="Arial Bold Italics"/>
              </a:rPr>
              <a:t>AHEAD</a:t>
            </a:r>
          </a:p>
          <a:p>
            <a:pPr algn="ctr">
              <a:lnSpc>
                <a:spcPts val="354"/>
              </a:lnSpc>
            </a:pPr>
            <a:r>
              <a:rPr lang="en-US" sz="303" b="1" i="1" spc="0">
                <a:solidFill>
                  <a:srgbClr val="FFFFFF"/>
                </a:solidFill>
                <a:latin typeface="Arial Bold Italics"/>
                <a:ea typeface="Arial Bold Italics"/>
                <a:cs typeface="Arial Bold Italics"/>
                <a:sym typeface="Arial Bold Italics"/>
              </a:rPr>
              <a:t>CLOSED ACCESS ONLY </a:t>
            </a:r>
            <a:r>
              <a:rPr lang="en-US" sz="303" b="1" i="1" spc="0">
                <a:solidFill>
                  <a:srgbClr val="000000"/>
                </a:solidFill>
                <a:latin typeface="Arial Bold Italics"/>
                <a:ea typeface="Arial Bold Italics"/>
                <a:cs typeface="Arial Bold Italics"/>
                <a:sym typeface="Arial Bold Italics"/>
              </a:rPr>
              <a:t>GWYRIAD DIVERSION</a:t>
            </a:r>
          </a:p>
        </p:txBody>
      </p:sp>
      <p:sp>
        <p:nvSpPr>
          <p:cNvPr id="103" name="TextBox 103"/>
          <p:cNvSpPr txBox="1"/>
          <p:nvPr/>
        </p:nvSpPr>
        <p:spPr>
          <a:xfrm>
            <a:off x="8826936" y="4473931"/>
            <a:ext cx="23070" cy="46462"/>
          </a:xfrm>
          <a:prstGeom prst="rect">
            <a:avLst/>
          </a:prstGeom>
        </p:spPr>
        <p:txBody>
          <a:bodyPr lIns="0" tIns="0" rIns="0" bIns="0" rtlCol="0" anchor="t">
            <a:spAutoFit/>
          </a:bodyPr>
          <a:lstStyle/>
          <a:p>
            <a:pPr algn="l">
              <a:lnSpc>
                <a:spcPts val="345"/>
              </a:lnSpc>
            </a:pPr>
            <a:r>
              <a:rPr lang="en-US" sz="246" b="1" i="1" spc="191">
                <a:solidFill>
                  <a:srgbClr val="FFFFFF"/>
                </a:solidFill>
                <a:latin typeface="Arial Bold Italics"/>
                <a:ea typeface="Arial Bold Italics"/>
                <a:cs typeface="Arial Bold Italics"/>
                <a:sym typeface="Arial Bold Italics"/>
              </a:rPr>
              <a:t>R</a:t>
            </a:r>
          </a:p>
        </p:txBody>
      </p:sp>
      <p:sp>
        <p:nvSpPr>
          <p:cNvPr id="104" name="TextBox 104"/>
          <p:cNvSpPr txBox="1"/>
          <p:nvPr/>
        </p:nvSpPr>
        <p:spPr>
          <a:xfrm>
            <a:off x="8873917" y="4473931"/>
            <a:ext cx="23070" cy="46462"/>
          </a:xfrm>
          <a:prstGeom prst="rect">
            <a:avLst/>
          </a:prstGeom>
        </p:spPr>
        <p:txBody>
          <a:bodyPr lIns="0" tIns="0" rIns="0" bIns="0" rtlCol="0" anchor="t">
            <a:spAutoFit/>
          </a:bodyPr>
          <a:lstStyle/>
          <a:p>
            <a:pPr algn="l">
              <a:lnSpc>
                <a:spcPts val="345"/>
              </a:lnSpc>
            </a:pPr>
            <a:r>
              <a:rPr lang="en-US" sz="246" b="1" i="1" spc="191">
                <a:solidFill>
                  <a:srgbClr val="FFFFFF"/>
                </a:solidFill>
                <a:latin typeface="Arial Bold Italics"/>
                <a:ea typeface="Arial Bold Italics"/>
                <a:cs typeface="Arial Bold Italics"/>
                <a:sym typeface="Arial Bold Italics"/>
              </a:rPr>
              <a:t>A</a:t>
            </a:r>
          </a:p>
        </p:txBody>
      </p:sp>
      <p:sp>
        <p:nvSpPr>
          <p:cNvPr id="105" name="TextBox 105"/>
          <p:cNvSpPr txBox="1"/>
          <p:nvPr/>
        </p:nvSpPr>
        <p:spPr>
          <a:xfrm>
            <a:off x="8747237" y="4476612"/>
            <a:ext cx="260453" cy="546584"/>
          </a:xfrm>
          <a:prstGeom prst="rect">
            <a:avLst/>
          </a:prstGeom>
        </p:spPr>
        <p:txBody>
          <a:bodyPr lIns="0" tIns="0" rIns="0" bIns="0" rtlCol="0" anchor="t">
            <a:spAutoFit/>
          </a:bodyPr>
          <a:lstStyle/>
          <a:p>
            <a:pPr algn="ctr">
              <a:lnSpc>
                <a:spcPts val="349"/>
              </a:lnSpc>
            </a:pPr>
            <a:r>
              <a:rPr lang="en-US" sz="302" b="1" i="1">
                <a:solidFill>
                  <a:srgbClr val="FFFFFF"/>
                </a:solidFill>
                <a:latin typeface="Arial Bold Italics"/>
                <a:ea typeface="Arial Bold Italics"/>
                <a:cs typeface="Arial Bold Italics"/>
                <a:sym typeface="Arial Bold Italics"/>
              </a:rPr>
              <a:t>FFORDD</a:t>
            </a:r>
          </a:p>
          <a:p>
            <a:pPr algn="ctr">
              <a:lnSpc>
                <a:spcPts val="349"/>
              </a:lnSpc>
            </a:pPr>
            <a:r>
              <a:rPr lang="en-US" sz="302" b="1" i="1">
                <a:solidFill>
                  <a:srgbClr val="FFFFFF"/>
                </a:solidFill>
                <a:latin typeface="Arial Bold Italics"/>
                <a:ea typeface="Arial Bold Italics"/>
                <a:cs typeface="Arial Bold Italics"/>
                <a:sym typeface="Arial Bold Italics"/>
              </a:rPr>
              <a:t>YMLAEN</a:t>
            </a:r>
          </a:p>
          <a:p>
            <a:pPr algn="ctr">
              <a:lnSpc>
                <a:spcPts val="285"/>
              </a:lnSpc>
            </a:pPr>
            <a:r>
              <a:rPr lang="en-US" sz="246" b="1" i="1">
                <a:solidFill>
                  <a:srgbClr val="FFFFFF"/>
                </a:solidFill>
                <a:latin typeface="Arial Bold Italics"/>
                <a:ea typeface="Arial Bold Italics"/>
                <a:cs typeface="Arial Bold Italics"/>
                <a:sym typeface="Arial Bold Italics"/>
              </a:rPr>
              <a:t>CLOSED</a:t>
            </a:r>
          </a:p>
          <a:p>
            <a:pPr algn="ctr">
              <a:lnSpc>
                <a:spcPts val="349"/>
              </a:lnSpc>
            </a:pPr>
            <a:r>
              <a:rPr lang="en-US" sz="302" b="1" i="1">
                <a:solidFill>
                  <a:srgbClr val="FFFFFF"/>
                </a:solidFill>
                <a:latin typeface="Arial Bold Italics"/>
                <a:ea typeface="Arial Bold Italics"/>
                <a:cs typeface="Arial Bold Italics"/>
                <a:sym typeface="Arial Bold Italics"/>
              </a:rPr>
              <a:t>MYNEDIAD</a:t>
            </a:r>
          </a:p>
          <a:p>
            <a:pPr algn="ctr">
              <a:lnSpc>
                <a:spcPts val="285"/>
              </a:lnSpc>
            </a:pPr>
            <a:r>
              <a:rPr lang="en-US" sz="246" b="1" i="1">
                <a:solidFill>
                  <a:srgbClr val="FFFFFF"/>
                </a:solidFill>
                <a:latin typeface="Arial Bold Italics"/>
                <a:ea typeface="Arial Bold Italics"/>
                <a:cs typeface="Arial Bold Italics"/>
                <a:sym typeface="Arial Bold Italics"/>
              </a:rPr>
              <a:t>ACCESS</a:t>
            </a:r>
          </a:p>
          <a:p>
            <a:pPr algn="ctr">
              <a:lnSpc>
                <a:spcPts val="349"/>
              </a:lnSpc>
            </a:pPr>
            <a:r>
              <a:rPr lang="en-US" sz="302" b="1" i="1">
                <a:solidFill>
                  <a:srgbClr val="FFFFFF"/>
                </a:solidFill>
                <a:latin typeface="Arial Bold Italics"/>
                <a:ea typeface="Arial Bold Italics"/>
                <a:cs typeface="Arial Bold Italics"/>
                <a:sym typeface="Arial Bold Italics"/>
              </a:rPr>
              <a:t>GAU YN UNIG</a:t>
            </a:r>
          </a:p>
          <a:p>
            <a:pPr algn="ctr">
              <a:lnSpc>
                <a:spcPts val="285"/>
              </a:lnSpc>
            </a:pPr>
            <a:r>
              <a:rPr lang="en-US" sz="246" b="1" i="1">
                <a:solidFill>
                  <a:srgbClr val="FFFFFF"/>
                </a:solidFill>
                <a:latin typeface="Arial Bold Italics"/>
                <a:ea typeface="Arial Bold Italics"/>
                <a:cs typeface="Arial Bold Italics"/>
                <a:sym typeface="Arial Bold Italics"/>
              </a:rPr>
              <a:t>ONLY</a:t>
            </a:r>
          </a:p>
          <a:p>
            <a:pPr algn="ctr">
              <a:lnSpc>
                <a:spcPts val="349"/>
              </a:lnSpc>
            </a:pPr>
            <a:r>
              <a:rPr lang="en-US" sz="302" b="1" i="1" spc="0">
                <a:solidFill>
                  <a:srgbClr val="FFFFFF"/>
                </a:solidFill>
                <a:latin typeface="Arial Bold Italics"/>
                <a:ea typeface="Arial Bold Italics"/>
                <a:cs typeface="Arial Bold Italics"/>
                <a:sym typeface="Arial Bold Italics"/>
              </a:rPr>
              <a:t>ROAD</a:t>
            </a:r>
          </a:p>
          <a:p>
            <a:pPr algn="ctr">
              <a:lnSpc>
                <a:spcPts val="349"/>
              </a:lnSpc>
            </a:pPr>
            <a:r>
              <a:rPr lang="en-US" sz="302" b="1" i="1">
                <a:solidFill>
                  <a:srgbClr val="FFFFFF"/>
                </a:solidFill>
                <a:latin typeface="Arial Bold Italics"/>
                <a:ea typeface="Arial Bold Italics"/>
                <a:cs typeface="Arial Bold Italics"/>
                <a:sym typeface="Arial Bold Italics"/>
              </a:rPr>
              <a:t>AHEAD</a:t>
            </a:r>
          </a:p>
          <a:p>
            <a:pPr algn="ctr">
              <a:lnSpc>
                <a:spcPts val="349"/>
              </a:lnSpc>
            </a:pPr>
            <a:r>
              <a:rPr lang="en-US" sz="302" b="1" i="1">
                <a:solidFill>
                  <a:srgbClr val="000000"/>
                </a:solidFill>
                <a:latin typeface="Arial Bold Italics"/>
                <a:ea typeface="Arial Bold Italics"/>
                <a:cs typeface="Arial Bold Italics"/>
                <a:sym typeface="Arial Bold Italics"/>
              </a:rPr>
              <a:t>DIVERSION</a:t>
            </a:r>
          </a:p>
          <a:p>
            <a:pPr algn="ctr">
              <a:lnSpc>
                <a:spcPts val="349"/>
              </a:lnSpc>
            </a:pPr>
            <a:r>
              <a:rPr lang="en-US" sz="302" b="1" i="1" spc="0">
                <a:solidFill>
                  <a:srgbClr val="FFFFFF"/>
                </a:solidFill>
                <a:latin typeface="Arial Bold Italics"/>
                <a:ea typeface="Arial Bold Italics"/>
                <a:cs typeface="Arial Bold Italics"/>
                <a:sym typeface="Arial Bold Italics"/>
              </a:rPr>
              <a:t>CLOSED ACCESS ONLY </a:t>
            </a:r>
            <a:r>
              <a:rPr lang="en-US" sz="302" b="1" i="1" spc="0">
                <a:solidFill>
                  <a:srgbClr val="000000"/>
                </a:solidFill>
                <a:latin typeface="Arial Bold Italics"/>
                <a:ea typeface="Arial Bold Italics"/>
                <a:cs typeface="Arial Bold Italics"/>
                <a:sym typeface="Arial Bold Italics"/>
              </a:rPr>
              <a:t>GWYRIAD DIVERSION</a:t>
            </a:r>
          </a:p>
        </p:txBody>
      </p:sp>
      <p:sp>
        <p:nvSpPr>
          <p:cNvPr id="106" name="TextBox 106"/>
          <p:cNvSpPr txBox="1"/>
          <p:nvPr/>
        </p:nvSpPr>
        <p:spPr>
          <a:xfrm>
            <a:off x="8745875" y="2725654"/>
            <a:ext cx="124713" cy="45546"/>
          </a:xfrm>
          <a:prstGeom prst="rect">
            <a:avLst/>
          </a:prstGeom>
        </p:spPr>
        <p:txBody>
          <a:bodyPr lIns="0" tIns="0" rIns="0" bIns="0" rtlCol="0" anchor="t">
            <a:spAutoFit/>
          </a:bodyPr>
          <a:lstStyle/>
          <a:p>
            <a:pPr algn="l">
              <a:lnSpc>
                <a:spcPts val="336"/>
              </a:lnSpc>
            </a:pPr>
            <a:r>
              <a:rPr lang="en-US" sz="240" b="1" i="1" spc="0">
                <a:solidFill>
                  <a:srgbClr val="000000"/>
                </a:solidFill>
                <a:latin typeface="Arial Bold Italics"/>
                <a:ea typeface="Arial Bold Italics"/>
                <a:cs typeface="Arial Bold Italics"/>
                <a:sym typeface="Arial Bold Italics"/>
              </a:rPr>
              <a:t>Traffic</a:t>
            </a:r>
            <a:r>
              <a:rPr lang="en-US" sz="240" b="1" i="1" spc="0">
                <a:solidFill>
                  <a:srgbClr val="FFFFFF"/>
                </a:solidFill>
                <a:latin typeface="Arial Bold Italics"/>
                <a:ea typeface="Arial Bold Italics"/>
                <a:cs typeface="Arial Bold Italics"/>
                <a:sym typeface="Arial Bold Italics"/>
              </a:rPr>
              <a:t> </a:t>
            </a:r>
            <a:r>
              <a:rPr lang="en-US" sz="240" b="1" i="1" spc="0">
                <a:solidFill>
                  <a:srgbClr val="000000"/>
                </a:solidFill>
                <a:latin typeface="Arial Bold Italics"/>
                <a:ea typeface="Arial Bold Italics"/>
                <a:cs typeface="Arial Bold Italics"/>
                <a:sym typeface="Arial Bold Italics"/>
              </a:rPr>
              <a:t>Y</a:t>
            </a:r>
          </a:p>
        </p:txBody>
      </p:sp>
      <p:sp>
        <p:nvSpPr>
          <p:cNvPr id="107" name="TextBox 107"/>
          <p:cNvSpPr txBox="1"/>
          <p:nvPr/>
        </p:nvSpPr>
        <p:spPr>
          <a:xfrm>
            <a:off x="8745665" y="2760776"/>
            <a:ext cx="122898" cy="45546"/>
          </a:xfrm>
          <a:prstGeom prst="rect">
            <a:avLst/>
          </a:prstGeom>
        </p:spPr>
        <p:txBody>
          <a:bodyPr lIns="0" tIns="0" rIns="0" bIns="0" rtlCol="0" anchor="t">
            <a:spAutoFit/>
          </a:bodyPr>
          <a:lstStyle/>
          <a:p>
            <a:pPr algn="l">
              <a:lnSpc>
                <a:spcPts val="336"/>
              </a:lnSpc>
            </a:pPr>
            <a:r>
              <a:rPr lang="en-US" sz="240" b="1" i="1">
                <a:solidFill>
                  <a:srgbClr val="000000"/>
                </a:solidFill>
                <a:latin typeface="Arial Bold Italics"/>
                <a:ea typeface="Arial Bold Italics"/>
                <a:cs typeface="Arial Bold Italics"/>
                <a:sym typeface="Arial Bold Italics"/>
              </a:rPr>
              <a:t>Gwyriad</a:t>
            </a:r>
          </a:p>
        </p:txBody>
      </p:sp>
      <p:sp>
        <p:nvSpPr>
          <p:cNvPr id="108" name="TextBox 108"/>
          <p:cNvSpPr txBox="1"/>
          <p:nvPr/>
        </p:nvSpPr>
        <p:spPr>
          <a:xfrm>
            <a:off x="8743690" y="2801708"/>
            <a:ext cx="124721" cy="71135"/>
          </a:xfrm>
          <a:prstGeom prst="rect">
            <a:avLst/>
          </a:prstGeom>
        </p:spPr>
        <p:txBody>
          <a:bodyPr lIns="0" tIns="0" rIns="0" bIns="0" rtlCol="0" anchor="t">
            <a:spAutoFit/>
          </a:bodyPr>
          <a:lstStyle/>
          <a:p>
            <a:pPr algn="ctr">
              <a:lnSpc>
                <a:spcPts val="276"/>
              </a:lnSpc>
            </a:pPr>
            <a:r>
              <a:rPr lang="en-US" sz="240" b="1" i="1" spc="0">
                <a:solidFill>
                  <a:srgbClr val="000000"/>
                </a:solidFill>
                <a:latin typeface="Arial Bold Italics"/>
                <a:ea typeface="Arial Bold Italics"/>
                <a:cs typeface="Arial Bold Italics"/>
                <a:sym typeface="Arial Bold Italics"/>
              </a:rPr>
              <a:t>Diverted Traffic</a:t>
            </a:r>
          </a:p>
        </p:txBody>
      </p:sp>
      <p:sp>
        <p:nvSpPr>
          <p:cNvPr id="109" name="TextBox 109"/>
          <p:cNvSpPr txBox="1"/>
          <p:nvPr/>
        </p:nvSpPr>
        <p:spPr>
          <a:xfrm>
            <a:off x="8802597" y="3097020"/>
            <a:ext cx="124713" cy="45546"/>
          </a:xfrm>
          <a:prstGeom prst="rect">
            <a:avLst/>
          </a:prstGeom>
        </p:spPr>
        <p:txBody>
          <a:bodyPr lIns="0" tIns="0" rIns="0" bIns="0" rtlCol="0" anchor="t">
            <a:spAutoFit/>
          </a:bodyPr>
          <a:lstStyle/>
          <a:p>
            <a:pPr algn="l">
              <a:lnSpc>
                <a:spcPts val="336"/>
              </a:lnSpc>
            </a:pPr>
            <a:r>
              <a:rPr lang="en-US" sz="240" b="1" i="1" spc="0">
                <a:solidFill>
                  <a:srgbClr val="000000"/>
                </a:solidFill>
                <a:latin typeface="Arial Bold Italics"/>
                <a:ea typeface="Arial Bold Italics"/>
                <a:cs typeface="Arial Bold Italics"/>
                <a:sym typeface="Arial Bold Italics"/>
              </a:rPr>
              <a:t>Traffic</a:t>
            </a:r>
            <a:r>
              <a:rPr lang="en-US" sz="240" b="1" i="1" spc="0">
                <a:solidFill>
                  <a:srgbClr val="FFFFFF"/>
                </a:solidFill>
                <a:latin typeface="Arial Bold Italics"/>
                <a:ea typeface="Arial Bold Italics"/>
                <a:cs typeface="Arial Bold Italics"/>
                <a:sym typeface="Arial Bold Italics"/>
              </a:rPr>
              <a:t> </a:t>
            </a:r>
            <a:r>
              <a:rPr lang="en-US" sz="240" b="1" i="1" spc="0">
                <a:solidFill>
                  <a:srgbClr val="000000"/>
                </a:solidFill>
                <a:latin typeface="Arial Bold Italics"/>
                <a:ea typeface="Arial Bold Italics"/>
                <a:cs typeface="Arial Bold Italics"/>
                <a:sym typeface="Arial Bold Italics"/>
              </a:rPr>
              <a:t>Y</a:t>
            </a:r>
          </a:p>
        </p:txBody>
      </p:sp>
      <p:sp>
        <p:nvSpPr>
          <p:cNvPr id="110" name="TextBox 110"/>
          <p:cNvSpPr txBox="1"/>
          <p:nvPr/>
        </p:nvSpPr>
        <p:spPr>
          <a:xfrm>
            <a:off x="8802387" y="3132142"/>
            <a:ext cx="122898" cy="45546"/>
          </a:xfrm>
          <a:prstGeom prst="rect">
            <a:avLst/>
          </a:prstGeom>
        </p:spPr>
        <p:txBody>
          <a:bodyPr lIns="0" tIns="0" rIns="0" bIns="0" rtlCol="0" anchor="t">
            <a:spAutoFit/>
          </a:bodyPr>
          <a:lstStyle/>
          <a:p>
            <a:pPr algn="l">
              <a:lnSpc>
                <a:spcPts val="336"/>
              </a:lnSpc>
            </a:pPr>
            <a:r>
              <a:rPr lang="en-US" sz="240" b="1" i="1">
                <a:solidFill>
                  <a:srgbClr val="000000"/>
                </a:solidFill>
                <a:latin typeface="Arial Bold Italics"/>
                <a:ea typeface="Arial Bold Italics"/>
                <a:cs typeface="Arial Bold Italics"/>
                <a:sym typeface="Arial Bold Italics"/>
              </a:rPr>
              <a:t>Gwyriad</a:t>
            </a:r>
          </a:p>
        </p:txBody>
      </p:sp>
      <p:sp>
        <p:nvSpPr>
          <p:cNvPr id="111" name="TextBox 111"/>
          <p:cNvSpPr txBox="1"/>
          <p:nvPr/>
        </p:nvSpPr>
        <p:spPr>
          <a:xfrm>
            <a:off x="8800420" y="3173082"/>
            <a:ext cx="124721" cy="71135"/>
          </a:xfrm>
          <a:prstGeom prst="rect">
            <a:avLst/>
          </a:prstGeom>
        </p:spPr>
        <p:txBody>
          <a:bodyPr lIns="0" tIns="0" rIns="0" bIns="0" rtlCol="0" anchor="t">
            <a:spAutoFit/>
          </a:bodyPr>
          <a:lstStyle/>
          <a:p>
            <a:pPr algn="ctr">
              <a:lnSpc>
                <a:spcPts val="276"/>
              </a:lnSpc>
            </a:pPr>
            <a:r>
              <a:rPr lang="en-US" sz="240" b="1" i="1" spc="0">
                <a:solidFill>
                  <a:srgbClr val="000000"/>
                </a:solidFill>
                <a:latin typeface="Arial Bold Italics"/>
                <a:ea typeface="Arial Bold Italics"/>
                <a:cs typeface="Arial Bold Italics"/>
                <a:sym typeface="Arial Bold Italics"/>
              </a:rPr>
              <a:t>Diverted Traffic</a:t>
            </a:r>
          </a:p>
        </p:txBody>
      </p:sp>
      <p:sp>
        <p:nvSpPr>
          <p:cNvPr id="112" name="TextBox 112"/>
          <p:cNvSpPr txBox="1"/>
          <p:nvPr/>
        </p:nvSpPr>
        <p:spPr>
          <a:xfrm>
            <a:off x="9348152" y="2716392"/>
            <a:ext cx="124713" cy="45546"/>
          </a:xfrm>
          <a:prstGeom prst="rect">
            <a:avLst/>
          </a:prstGeom>
        </p:spPr>
        <p:txBody>
          <a:bodyPr lIns="0" tIns="0" rIns="0" bIns="0" rtlCol="0" anchor="t">
            <a:spAutoFit/>
          </a:bodyPr>
          <a:lstStyle/>
          <a:p>
            <a:pPr algn="l">
              <a:lnSpc>
                <a:spcPts val="336"/>
              </a:lnSpc>
            </a:pPr>
            <a:r>
              <a:rPr lang="en-US" sz="240" b="1" i="1" spc="0">
                <a:solidFill>
                  <a:srgbClr val="000000"/>
                </a:solidFill>
                <a:latin typeface="Arial Bold Italics"/>
                <a:ea typeface="Arial Bold Italics"/>
                <a:cs typeface="Arial Bold Italics"/>
                <a:sym typeface="Arial Bold Italics"/>
              </a:rPr>
              <a:t>Traffic</a:t>
            </a:r>
            <a:r>
              <a:rPr lang="en-US" sz="240" b="1" i="1" spc="0">
                <a:solidFill>
                  <a:srgbClr val="FFFFFF"/>
                </a:solidFill>
                <a:latin typeface="Arial Bold Italics"/>
                <a:ea typeface="Arial Bold Italics"/>
                <a:cs typeface="Arial Bold Italics"/>
                <a:sym typeface="Arial Bold Italics"/>
              </a:rPr>
              <a:t> </a:t>
            </a:r>
            <a:r>
              <a:rPr lang="en-US" sz="240" b="1" i="1" spc="0">
                <a:solidFill>
                  <a:srgbClr val="000000"/>
                </a:solidFill>
                <a:latin typeface="Arial Bold Italics"/>
                <a:ea typeface="Arial Bold Italics"/>
                <a:cs typeface="Arial Bold Italics"/>
                <a:sym typeface="Arial Bold Italics"/>
              </a:rPr>
              <a:t>Y</a:t>
            </a:r>
          </a:p>
        </p:txBody>
      </p:sp>
      <p:sp>
        <p:nvSpPr>
          <p:cNvPr id="113" name="TextBox 113"/>
          <p:cNvSpPr txBox="1"/>
          <p:nvPr/>
        </p:nvSpPr>
        <p:spPr>
          <a:xfrm>
            <a:off x="9347942" y="2751514"/>
            <a:ext cx="122898" cy="45546"/>
          </a:xfrm>
          <a:prstGeom prst="rect">
            <a:avLst/>
          </a:prstGeom>
        </p:spPr>
        <p:txBody>
          <a:bodyPr lIns="0" tIns="0" rIns="0" bIns="0" rtlCol="0" anchor="t">
            <a:spAutoFit/>
          </a:bodyPr>
          <a:lstStyle/>
          <a:p>
            <a:pPr algn="l">
              <a:lnSpc>
                <a:spcPts val="336"/>
              </a:lnSpc>
            </a:pPr>
            <a:r>
              <a:rPr lang="en-US" sz="240" b="1" i="1">
                <a:solidFill>
                  <a:srgbClr val="000000"/>
                </a:solidFill>
                <a:latin typeface="Arial Bold Italics"/>
                <a:ea typeface="Arial Bold Italics"/>
                <a:cs typeface="Arial Bold Italics"/>
                <a:sym typeface="Arial Bold Italics"/>
              </a:rPr>
              <a:t>Gwyriad</a:t>
            </a:r>
          </a:p>
        </p:txBody>
      </p:sp>
      <p:sp>
        <p:nvSpPr>
          <p:cNvPr id="114" name="TextBox 114"/>
          <p:cNvSpPr txBox="1"/>
          <p:nvPr/>
        </p:nvSpPr>
        <p:spPr>
          <a:xfrm>
            <a:off x="9345967" y="2792447"/>
            <a:ext cx="124721" cy="71135"/>
          </a:xfrm>
          <a:prstGeom prst="rect">
            <a:avLst/>
          </a:prstGeom>
        </p:spPr>
        <p:txBody>
          <a:bodyPr lIns="0" tIns="0" rIns="0" bIns="0" rtlCol="0" anchor="t">
            <a:spAutoFit/>
          </a:bodyPr>
          <a:lstStyle/>
          <a:p>
            <a:pPr algn="ctr">
              <a:lnSpc>
                <a:spcPts val="276"/>
              </a:lnSpc>
            </a:pPr>
            <a:r>
              <a:rPr lang="en-US" sz="240" b="1" i="1" spc="0">
                <a:solidFill>
                  <a:srgbClr val="000000"/>
                </a:solidFill>
                <a:latin typeface="Arial Bold Italics"/>
                <a:ea typeface="Arial Bold Italics"/>
                <a:cs typeface="Arial Bold Italics"/>
                <a:sym typeface="Arial Bold Italics"/>
              </a:rPr>
              <a:t>Diverted Traffic</a:t>
            </a:r>
          </a:p>
        </p:txBody>
      </p:sp>
      <p:sp>
        <p:nvSpPr>
          <p:cNvPr id="115" name="TextBox 115"/>
          <p:cNvSpPr txBox="1"/>
          <p:nvPr/>
        </p:nvSpPr>
        <p:spPr>
          <a:xfrm>
            <a:off x="9408698" y="3103365"/>
            <a:ext cx="124713" cy="45546"/>
          </a:xfrm>
          <a:prstGeom prst="rect">
            <a:avLst/>
          </a:prstGeom>
        </p:spPr>
        <p:txBody>
          <a:bodyPr lIns="0" tIns="0" rIns="0" bIns="0" rtlCol="0" anchor="t">
            <a:spAutoFit/>
          </a:bodyPr>
          <a:lstStyle/>
          <a:p>
            <a:pPr algn="l">
              <a:lnSpc>
                <a:spcPts val="336"/>
              </a:lnSpc>
            </a:pPr>
            <a:r>
              <a:rPr lang="en-US" sz="240" b="1" i="1" spc="0">
                <a:solidFill>
                  <a:srgbClr val="000000"/>
                </a:solidFill>
                <a:latin typeface="Arial Bold Italics"/>
                <a:ea typeface="Arial Bold Italics"/>
                <a:cs typeface="Arial Bold Italics"/>
                <a:sym typeface="Arial Bold Italics"/>
              </a:rPr>
              <a:t>Traffic</a:t>
            </a:r>
            <a:r>
              <a:rPr lang="en-US" sz="240" b="1" i="1" spc="0">
                <a:solidFill>
                  <a:srgbClr val="FFFFFF"/>
                </a:solidFill>
                <a:latin typeface="Arial Bold Italics"/>
                <a:ea typeface="Arial Bold Italics"/>
                <a:cs typeface="Arial Bold Italics"/>
                <a:sym typeface="Arial Bold Italics"/>
              </a:rPr>
              <a:t> </a:t>
            </a:r>
            <a:r>
              <a:rPr lang="en-US" sz="240" b="1" i="1" spc="0">
                <a:solidFill>
                  <a:srgbClr val="000000"/>
                </a:solidFill>
                <a:latin typeface="Arial Bold Italics"/>
                <a:ea typeface="Arial Bold Italics"/>
                <a:cs typeface="Arial Bold Italics"/>
                <a:sym typeface="Arial Bold Italics"/>
              </a:rPr>
              <a:t>Y</a:t>
            </a:r>
          </a:p>
        </p:txBody>
      </p:sp>
      <p:sp>
        <p:nvSpPr>
          <p:cNvPr id="116" name="TextBox 116"/>
          <p:cNvSpPr txBox="1"/>
          <p:nvPr/>
        </p:nvSpPr>
        <p:spPr>
          <a:xfrm>
            <a:off x="9408488" y="3138487"/>
            <a:ext cx="122898" cy="45546"/>
          </a:xfrm>
          <a:prstGeom prst="rect">
            <a:avLst/>
          </a:prstGeom>
        </p:spPr>
        <p:txBody>
          <a:bodyPr lIns="0" tIns="0" rIns="0" bIns="0" rtlCol="0" anchor="t">
            <a:spAutoFit/>
          </a:bodyPr>
          <a:lstStyle/>
          <a:p>
            <a:pPr algn="l">
              <a:lnSpc>
                <a:spcPts val="336"/>
              </a:lnSpc>
            </a:pPr>
            <a:r>
              <a:rPr lang="en-US" sz="240" b="1" i="1">
                <a:solidFill>
                  <a:srgbClr val="000000"/>
                </a:solidFill>
                <a:latin typeface="Arial Bold Italics"/>
                <a:ea typeface="Arial Bold Italics"/>
                <a:cs typeface="Arial Bold Italics"/>
                <a:sym typeface="Arial Bold Italics"/>
              </a:rPr>
              <a:t>Gwyriad</a:t>
            </a:r>
          </a:p>
        </p:txBody>
      </p:sp>
      <p:sp>
        <p:nvSpPr>
          <p:cNvPr id="117" name="TextBox 117"/>
          <p:cNvSpPr txBox="1"/>
          <p:nvPr/>
        </p:nvSpPr>
        <p:spPr>
          <a:xfrm>
            <a:off x="9406513" y="3179428"/>
            <a:ext cx="124721" cy="71135"/>
          </a:xfrm>
          <a:prstGeom prst="rect">
            <a:avLst/>
          </a:prstGeom>
        </p:spPr>
        <p:txBody>
          <a:bodyPr lIns="0" tIns="0" rIns="0" bIns="0" rtlCol="0" anchor="t">
            <a:spAutoFit/>
          </a:bodyPr>
          <a:lstStyle/>
          <a:p>
            <a:pPr algn="ctr">
              <a:lnSpc>
                <a:spcPts val="276"/>
              </a:lnSpc>
            </a:pPr>
            <a:r>
              <a:rPr lang="en-US" sz="240" b="1" i="1" spc="0">
                <a:solidFill>
                  <a:srgbClr val="000000"/>
                </a:solidFill>
                <a:latin typeface="Arial Bold Italics"/>
                <a:ea typeface="Arial Bold Italics"/>
                <a:cs typeface="Arial Bold Italics"/>
                <a:sym typeface="Arial Bold Italics"/>
              </a:rPr>
              <a:t>Diverted Traffic</a:t>
            </a:r>
          </a:p>
        </p:txBody>
      </p:sp>
      <p:sp>
        <p:nvSpPr>
          <p:cNvPr id="118" name="TextBox 118"/>
          <p:cNvSpPr txBox="1"/>
          <p:nvPr/>
        </p:nvSpPr>
        <p:spPr>
          <a:xfrm>
            <a:off x="7221113" y="4864425"/>
            <a:ext cx="207396" cy="459590"/>
          </a:xfrm>
          <a:prstGeom prst="rect">
            <a:avLst/>
          </a:prstGeom>
        </p:spPr>
        <p:txBody>
          <a:bodyPr lIns="0" tIns="0" rIns="0" bIns="0" rtlCol="0" anchor="t">
            <a:spAutoFit/>
          </a:bodyPr>
          <a:lstStyle/>
          <a:p>
            <a:pPr algn="ctr">
              <a:lnSpc>
                <a:spcPts val="420"/>
              </a:lnSpc>
            </a:pPr>
            <a:r>
              <a:rPr lang="en-US" sz="384" b="1" i="1">
                <a:solidFill>
                  <a:srgbClr val="FFFFFF"/>
                </a:solidFill>
                <a:latin typeface="Arial Bold Italics"/>
                <a:ea typeface="Arial Bold Italics"/>
                <a:cs typeface="Arial Bold Italics"/>
                <a:sym typeface="Arial Bold Italics"/>
              </a:rPr>
              <a:t>FFORDD</a:t>
            </a:r>
          </a:p>
          <a:p>
            <a:pPr algn="ctr">
              <a:lnSpc>
                <a:spcPts val="419"/>
              </a:lnSpc>
            </a:pPr>
            <a:r>
              <a:rPr lang="en-US" sz="383" b="1" i="1">
                <a:solidFill>
                  <a:srgbClr val="FFFFFF"/>
                </a:solidFill>
                <a:latin typeface="Arial Bold Italics"/>
                <a:ea typeface="Arial Bold Italics"/>
                <a:cs typeface="Arial Bold Italics"/>
                <a:sym typeface="Arial Bold Italics"/>
              </a:rPr>
              <a:t>ROAD</a:t>
            </a:r>
          </a:p>
          <a:p>
            <a:pPr algn="ctr">
              <a:lnSpc>
                <a:spcPts val="419"/>
              </a:lnSpc>
            </a:pPr>
            <a:r>
              <a:rPr lang="en-US" sz="383" b="1" i="1">
                <a:solidFill>
                  <a:srgbClr val="FFFFFF"/>
                </a:solidFill>
                <a:latin typeface="Arial Bold Italics"/>
                <a:ea typeface="Arial Bold Italics"/>
                <a:cs typeface="Arial Bold Italics"/>
                <a:sym typeface="Arial Bold Italics"/>
              </a:rPr>
              <a:t>O'CH</a:t>
            </a:r>
          </a:p>
          <a:p>
            <a:pPr algn="ctr">
              <a:lnSpc>
                <a:spcPts val="419"/>
              </a:lnSpc>
            </a:pPr>
            <a:r>
              <a:rPr lang="en-US" sz="383" b="1" i="1">
                <a:solidFill>
                  <a:srgbClr val="FFFFFF"/>
                </a:solidFill>
                <a:latin typeface="Arial Bold Italics"/>
                <a:ea typeface="Arial Bold Italics"/>
                <a:cs typeface="Arial Bold Italics"/>
                <a:sym typeface="Arial Bold Italics"/>
              </a:rPr>
              <a:t>AHEAD</a:t>
            </a:r>
          </a:p>
          <a:p>
            <a:pPr algn="ctr">
              <a:lnSpc>
                <a:spcPts val="419"/>
              </a:lnSpc>
            </a:pPr>
            <a:r>
              <a:rPr lang="en-US" sz="383" b="1" i="1">
                <a:solidFill>
                  <a:srgbClr val="FFFFFF"/>
                </a:solidFill>
                <a:latin typeface="Arial Bold Italics"/>
                <a:ea typeface="Arial Bold Italics"/>
                <a:cs typeface="Arial Bold Italics"/>
                <a:sym typeface="Arial Bold Italics"/>
              </a:rPr>
              <a:t>BLAEN</a:t>
            </a:r>
          </a:p>
          <a:p>
            <a:pPr algn="ctr">
              <a:lnSpc>
                <a:spcPts val="437"/>
              </a:lnSpc>
            </a:pPr>
            <a:r>
              <a:rPr lang="en-US" sz="383" b="1" i="1">
                <a:solidFill>
                  <a:srgbClr val="FFFFFF"/>
                </a:solidFill>
                <a:latin typeface="Arial Bold Italics"/>
                <a:ea typeface="Arial Bold Italics"/>
                <a:cs typeface="Arial Bold Italics"/>
                <a:sym typeface="Arial Bold Italics"/>
              </a:rPr>
              <a:t>CLOSED</a:t>
            </a:r>
          </a:p>
          <a:p>
            <a:pPr algn="ctr">
              <a:lnSpc>
                <a:spcPts val="437"/>
              </a:lnSpc>
            </a:pPr>
            <a:r>
              <a:rPr lang="en-US" sz="383" b="1" i="1">
                <a:solidFill>
                  <a:srgbClr val="FFFFFF"/>
                </a:solidFill>
                <a:latin typeface="Arial Bold Italics"/>
                <a:ea typeface="Arial Bold Italics"/>
                <a:cs typeface="Arial Bold Italics"/>
                <a:sym typeface="Arial Bold Italics"/>
              </a:rPr>
              <a:t>AR GAU</a:t>
            </a:r>
          </a:p>
          <a:p>
            <a:pPr algn="ctr">
              <a:lnSpc>
                <a:spcPts val="454"/>
              </a:lnSpc>
            </a:pPr>
            <a:r>
              <a:rPr lang="en-US" sz="384" b="1" i="1" spc="0">
                <a:solidFill>
                  <a:srgbClr val="FFFFFF"/>
                </a:solidFill>
                <a:latin typeface="Arial Bold Italics"/>
                <a:ea typeface="Arial Bold Italics"/>
                <a:cs typeface="Arial Bold Italics"/>
                <a:sym typeface="Arial Bold Italics"/>
              </a:rPr>
              <a:t>ROAD AHEAD CLOSED</a:t>
            </a:r>
          </a:p>
          <a:p>
            <a:pPr algn="ctr">
              <a:lnSpc>
                <a:spcPts val="454"/>
              </a:lnSpc>
            </a:pPr>
            <a:r>
              <a:rPr lang="en-US" sz="384" b="1" i="1">
                <a:solidFill>
                  <a:srgbClr val="FFFFFF"/>
                </a:solidFill>
                <a:latin typeface="Arial Bold Italics"/>
                <a:ea typeface="Arial Bold Italics"/>
                <a:cs typeface="Arial Bold Italics"/>
                <a:sym typeface="Arial Bold Italics"/>
              </a:rPr>
              <a:t> </a:t>
            </a:r>
          </a:p>
        </p:txBody>
      </p:sp>
      <p:sp>
        <p:nvSpPr>
          <p:cNvPr id="119" name="TextBox 119"/>
          <p:cNvSpPr txBox="1"/>
          <p:nvPr/>
        </p:nvSpPr>
        <p:spPr>
          <a:xfrm>
            <a:off x="7341574" y="5401846"/>
            <a:ext cx="207396" cy="459590"/>
          </a:xfrm>
          <a:prstGeom prst="rect">
            <a:avLst/>
          </a:prstGeom>
        </p:spPr>
        <p:txBody>
          <a:bodyPr lIns="0" tIns="0" rIns="0" bIns="0" rtlCol="0" anchor="t">
            <a:spAutoFit/>
          </a:bodyPr>
          <a:lstStyle/>
          <a:p>
            <a:pPr algn="ctr">
              <a:lnSpc>
                <a:spcPts val="420"/>
              </a:lnSpc>
            </a:pPr>
            <a:r>
              <a:rPr lang="en-US" sz="384" b="1" i="1">
                <a:solidFill>
                  <a:srgbClr val="FFFFFF"/>
                </a:solidFill>
                <a:latin typeface="Arial Bold Italics"/>
                <a:ea typeface="Arial Bold Italics"/>
                <a:cs typeface="Arial Bold Italics"/>
                <a:sym typeface="Arial Bold Italics"/>
              </a:rPr>
              <a:t>FFORDD</a:t>
            </a:r>
          </a:p>
          <a:p>
            <a:pPr algn="ctr">
              <a:lnSpc>
                <a:spcPts val="419"/>
              </a:lnSpc>
            </a:pPr>
            <a:r>
              <a:rPr lang="en-US" sz="383" b="1" i="1">
                <a:solidFill>
                  <a:srgbClr val="FFFFFF"/>
                </a:solidFill>
                <a:latin typeface="Arial Bold Italics"/>
                <a:ea typeface="Arial Bold Italics"/>
                <a:cs typeface="Arial Bold Italics"/>
                <a:sym typeface="Arial Bold Italics"/>
              </a:rPr>
              <a:t>ROAD</a:t>
            </a:r>
          </a:p>
          <a:p>
            <a:pPr algn="ctr">
              <a:lnSpc>
                <a:spcPts val="419"/>
              </a:lnSpc>
            </a:pPr>
            <a:r>
              <a:rPr lang="en-US" sz="383" b="1" i="1">
                <a:solidFill>
                  <a:srgbClr val="FFFFFF"/>
                </a:solidFill>
                <a:latin typeface="Arial Bold Italics"/>
                <a:ea typeface="Arial Bold Italics"/>
                <a:cs typeface="Arial Bold Italics"/>
                <a:sym typeface="Arial Bold Italics"/>
              </a:rPr>
              <a:t>O'CH</a:t>
            </a:r>
          </a:p>
          <a:p>
            <a:pPr algn="ctr">
              <a:lnSpc>
                <a:spcPts val="419"/>
              </a:lnSpc>
            </a:pPr>
            <a:r>
              <a:rPr lang="en-US" sz="383" b="1" i="1">
                <a:solidFill>
                  <a:srgbClr val="FFFFFF"/>
                </a:solidFill>
                <a:latin typeface="Arial Bold Italics"/>
                <a:ea typeface="Arial Bold Italics"/>
                <a:cs typeface="Arial Bold Italics"/>
                <a:sym typeface="Arial Bold Italics"/>
              </a:rPr>
              <a:t>AHEAD</a:t>
            </a:r>
          </a:p>
          <a:p>
            <a:pPr algn="ctr">
              <a:lnSpc>
                <a:spcPts val="419"/>
              </a:lnSpc>
            </a:pPr>
            <a:r>
              <a:rPr lang="en-US" sz="383" b="1" i="1">
                <a:solidFill>
                  <a:srgbClr val="FFFFFF"/>
                </a:solidFill>
                <a:latin typeface="Arial Bold Italics"/>
                <a:ea typeface="Arial Bold Italics"/>
                <a:cs typeface="Arial Bold Italics"/>
                <a:sym typeface="Arial Bold Italics"/>
              </a:rPr>
              <a:t>BLAEN</a:t>
            </a:r>
          </a:p>
          <a:p>
            <a:pPr algn="ctr">
              <a:lnSpc>
                <a:spcPts val="437"/>
              </a:lnSpc>
            </a:pPr>
            <a:r>
              <a:rPr lang="en-US" sz="383" b="1" i="1">
                <a:solidFill>
                  <a:srgbClr val="FFFFFF"/>
                </a:solidFill>
                <a:latin typeface="Arial Bold Italics"/>
                <a:ea typeface="Arial Bold Italics"/>
                <a:cs typeface="Arial Bold Italics"/>
                <a:sym typeface="Arial Bold Italics"/>
              </a:rPr>
              <a:t>CLOSED</a:t>
            </a:r>
          </a:p>
          <a:p>
            <a:pPr algn="ctr">
              <a:lnSpc>
                <a:spcPts val="437"/>
              </a:lnSpc>
            </a:pPr>
            <a:r>
              <a:rPr lang="en-US" sz="383" b="1" i="1">
                <a:solidFill>
                  <a:srgbClr val="FFFFFF"/>
                </a:solidFill>
                <a:latin typeface="Arial Bold Italics"/>
                <a:ea typeface="Arial Bold Italics"/>
                <a:cs typeface="Arial Bold Italics"/>
                <a:sym typeface="Arial Bold Italics"/>
              </a:rPr>
              <a:t>AR GAU</a:t>
            </a:r>
          </a:p>
          <a:p>
            <a:pPr algn="ctr">
              <a:lnSpc>
                <a:spcPts val="454"/>
              </a:lnSpc>
            </a:pPr>
            <a:r>
              <a:rPr lang="en-US" sz="384" b="1" i="1" spc="0">
                <a:solidFill>
                  <a:srgbClr val="FFFFFF"/>
                </a:solidFill>
                <a:latin typeface="Arial Bold Italics"/>
                <a:ea typeface="Arial Bold Italics"/>
                <a:cs typeface="Arial Bold Italics"/>
                <a:sym typeface="Arial Bold Italics"/>
              </a:rPr>
              <a:t>ROAD AHEAD CLOSED</a:t>
            </a:r>
          </a:p>
          <a:p>
            <a:pPr algn="ctr">
              <a:lnSpc>
                <a:spcPts val="454"/>
              </a:lnSpc>
            </a:pPr>
            <a:r>
              <a:rPr lang="en-US" sz="384" b="1" i="1">
                <a:solidFill>
                  <a:srgbClr val="FFFFFF"/>
                </a:solidFill>
                <a:latin typeface="Arial Bold Italics"/>
                <a:ea typeface="Arial Bold Italics"/>
                <a:cs typeface="Arial Bold Italics"/>
                <a:sym typeface="Arial Bold Italics"/>
              </a:rPr>
              <a:t> </a:t>
            </a:r>
          </a:p>
        </p:txBody>
      </p:sp>
      <p:sp>
        <p:nvSpPr>
          <p:cNvPr id="120" name="TextBox 120"/>
          <p:cNvSpPr txBox="1"/>
          <p:nvPr/>
        </p:nvSpPr>
        <p:spPr>
          <a:xfrm>
            <a:off x="7857369" y="1714048"/>
            <a:ext cx="207396" cy="459590"/>
          </a:xfrm>
          <a:prstGeom prst="rect">
            <a:avLst/>
          </a:prstGeom>
        </p:spPr>
        <p:txBody>
          <a:bodyPr lIns="0" tIns="0" rIns="0" bIns="0" rtlCol="0" anchor="t">
            <a:spAutoFit/>
          </a:bodyPr>
          <a:lstStyle/>
          <a:p>
            <a:pPr algn="ctr">
              <a:lnSpc>
                <a:spcPts val="420"/>
              </a:lnSpc>
            </a:pPr>
            <a:r>
              <a:rPr lang="en-US" sz="384" b="1" i="1">
                <a:solidFill>
                  <a:srgbClr val="FFFFFF"/>
                </a:solidFill>
                <a:latin typeface="Arial Bold Italics"/>
                <a:ea typeface="Arial Bold Italics"/>
                <a:cs typeface="Arial Bold Italics"/>
                <a:sym typeface="Arial Bold Italics"/>
              </a:rPr>
              <a:t>FFORDD</a:t>
            </a:r>
          </a:p>
          <a:p>
            <a:pPr algn="ctr">
              <a:lnSpc>
                <a:spcPts val="419"/>
              </a:lnSpc>
            </a:pPr>
            <a:r>
              <a:rPr lang="en-US" sz="383" b="1" i="1">
                <a:solidFill>
                  <a:srgbClr val="FFFFFF"/>
                </a:solidFill>
                <a:latin typeface="Arial Bold Italics"/>
                <a:ea typeface="Arial Bold Italics"/>
                <a:cs typeface="Arial Bold Italics"/>
                <a:sym typeface="Arial Bold Italics"/>
              </a:rPr>
              <a:t>ROAD</a:t>
            </a:r>
          </a:p>
          <a:p>
            <a:pPr algn="ctr">
              <a:lnSpc>
                <a:spcPts val="419"/>
              </a:lnSpc>
            </a:pPr>
            <a:r>
              <a:rPr lang="en-US" sz="383" b="1" i="1">
                <a:solidFill>
                  <a:srgbClr val="FFFFFF"/>
                </a:solidFill>
                <a:latin typeface="Arial Bold Italics"/>
                <a:ea typeface="Arial Bold Italics"/>
                <a:cs typeface="Arial Bold Italics"/>
                <a:sym typeface="Arial Bold Italics"/>
              </a:rPr>
              <a:t>O'CH</a:t>
            </a:r>
          </a:p>
          <a:p>
            <a:pPr algn="ctr">
              <a:lnSpc>
                <a:spcPts val="419"/>
              </a:lnSpc>
            </a:pPr>
            <a:r>
              <a:rPr lang="en-US" sz="383" b="1" i="1">
                <a:solidFill>
                  <a:srgbClr val="FFFFFF"/>
                </a:solidFill>
                <a:latin typeface="Arial Bold Italics"/>
                <a:ea typeface="Arial Bold Italics"/>
                <a:cs typeface="Arial Bold Italics"/>
                <a:sym typeface="Arial Bold Italics"/>
              </a:rPr>
              <a:t>AHEAD</a:t>
            </a:r>
          </a:p>
          <a:p>
            <a:pPr algn="ctr">
              <a:lnSpc>
                <a:spcPts val="419"/>
              </a:lnSpc>
            </a:pPr>
            <a:r>
              <a:rPr lang="en-US" sz="383" b="1" i="1">
                <a:solidFill>
                  <a:srgbClr val="FFFFFF"/>
                </a:solidFill>
                <a:latin typeface="Arial Bold Italics"/>
                <a:ea typeface="Arial Bold Italics"/>
                <a:cs typeface="Arial Bold Italics"/>
                <a:sym typeface="Arial Bold Italics"/>
              </a:rPr>
              <a:t>BLAEN</a:t>
            </a:r>
          </a:p>
          <a:p>
            <a:pPr algn="ctr">
              <a:lnSpc>
                <a:spcPts val="437"/>
              </a:lnSpc>
            </a:pPr>
            <a:r>
              <a:rPr lang="en-US" sz="383" b="1" i="1">
                <a:solidFill>
                  <a:srgbClr val="FFFFFF"/>
                </a:solidFill>
                <a:latin typeface="Arial Bold Italics"/>
                <a:ea typeface="Arial Bold Italics"/>
                <a:cs typeface="Arial Bold Italics"/>
                <a:sym typeface="Arial Bold Italics"/>
              </a:rPr>
              <a:t>CLOSED</a:t>
            </a:r>
          </a:p>
          <a:p>
            <a:pPr algn="ctr">
              <a:lnSpc>
                <a:spcPts val="437"/>
              </a:lnSpc>
            </a:pPr>
            <a:r>
              <a:rPr lang="en-US" sz="383" b="1" i="1">
                <a:solidFill>
                  <a:srgbClr val="FFFFFF"/>
                </a:solidFill>
                <a:latin typeface="Arial Bold Italics"/>
                <a:ea typeface="Arial Bold Italics"/>
                <a:cs typeface="Arial Bold Italics"/>
                <a:sym typeface="Arial Bold Italics"/>
              </a:rPr>
              <a:t>AR GAU</a:t>
            </a:r>
          </a:p>
          <a:p>
            <a:pPr algn="ctr">
              <a:lnSpc>
                <a:spcPts val="454"/>
              </a:lnSpc>
            </a:pPr>
            <a:r>
              <a:rPr lang="en-US" sz="384" b="1" i="1" spc="0">
                <a:solidFill>
                  <a:srgbClr val="FFFFFF"/>
                </a:solidFill>
                <a:latin typeface="Arial Bold Italics"/>
                <a:ea typeface="Arial Bold Italics"/>
                <a:cs typeface="Arial Bold Italics"/>
                <a:sym typeface="Arial Bold Italics"/>
              </a:rPr>
              <a:t>ROAD AHEAD CLOSED</a:t>
            </a:r>
          </a:p>
          <a:p>
            <a:pPr algn="ctr">
              <a:lnSpc>
                <a:spcPts val="454"/>
              </a:lnSpc>
            </a:pPr>
            <a:r>
              <a:rPr lang="en-US" sz="384" b="1" i="1">
                <a:solidFill>
                  <a:srgbClr val="FFFFFF"/>
                </a:solidFill>
                <a:latin typeface="Arial Bold Italics"/>
                <a:ea typeface="Arial Bold Italics"/>
                <a:cs typeface="Arial Bold Italics"/>
                <a:sym typeface="Arial Bold Italics"/>
              </a:rPr>
              <a:t> </a:t>
            </a:r>
          </a:p>
        </p:txBody>
      </p:sp>
      <p:sp>
        <p:nvSpPr>
          <p:cNvPr id="121" name="TextBox 121"/>
          <p:cNvSpPr txBox="1"/>
          <p:nvPr/>
        </p:nvSpPr>
        <p:spPr>
          <a:xfrm>
            <a:off x="8484355" y="5636581"/>
            <a:ext cx="207396" cy="459590"/>
          </a:xfrm>
          <a:prstGeom prst="rect">
            <a:avLst/>
          </a:prstGeom>
        </p:spPr>
        <p:txBody>
          <a:bodyPr lIns="0" tIns="0" rIns="0" bIns="0" rtlCol="0" anchor="t">
            <a:spAutoFit/>
          </a:bodyPr>
          <a:lstStyle/>
          <a:p>
            <a:pPr algn="ctr">
              <a:lnSpc>
                <a:spcPts val="420"/>
              </a:lnSpc>
            </a:pPr>
            <a:r>
              <a:rPr lang="en-US" sz="384" b="1" i="1">
                <a:solidFill>
                  <a:srgbClr val="FFFFFF"/>
                </a:solidFill>
                <a:latin typeface="Arial Bold Italics"/>
                <a:ea typeface="Arial Bold Italics"/>
                <a:cs typeface="Arial Bold Italics"/>
                <a:sym typeface="Arial Bold Italics"/>
              </a:rPr>
              <a:t>FFORDD</a:t>
            </a:r>
          </a:p>
          <a:p>
            <a:pPr algn="ctr">
              <a:lnSpc>
                <a:spcPts val="419"/>
              </a:lnSpc>
            </a:pPr>
            <a:r>
              <a:rPr lang="en-US" sz="383" b="1" i="1">
                <a:solidFill>
                  <a:srgbClr val="FFFFFF"/>
                </a:solidFill>
                <a:latin typeface="Arial Bold Italics"/>
                <a:ea typeface="Arial Bold Italics"/>
                <a:cs typeface="Arial Bold Italics"/>
                <a:sym typeface="Arial Bold Italics"/>
              </a:rPr>
              <a:t>ROAD</a:t>
            </a:r>
          </a:p>
          <a:p>
            <a:pPr algn="ctr">
              <a:lnSpc>
                <a:spcPts val="419"/>
              </a:lnSpc>
            </a:pPr>
            <a:r>
              <a:rPr lang="en-US" sz="383" b="1" i="1">
                <a:solidFill>
                  <a:srgbClr val="FFFFFF"/>
                </a:solidFill>
                <a:latin typeface="Arial Bold Italics"/>
                <a:ea typeface="Arial Bold Italics"/>
                <a:cs typeface="Arial Bold Italics"/>
                <a:sym typeface="Arial Bold Italics"/>
              </a:rPr>
              <a:t>O'CH</a:t>
            </a:r>
          </a:p>
          <a:p>
            <a:pPr algn="ctr">
              <a:lnSpc>
                <a:spcPts val="419"/>
              </a:lnSpc>
            </a:pPr>
            <a:r>
              <a:rPr lang="en-US" sz="383" b="1" i="1">
                <a:solidFill>
                  <a:srgbClr val="FFFFFF"/>
                </a:solidFill>
                <a:latin typeface="Arial Bold Italics"/>
                <a:ea typeface="Arial Bold Italics"/>
                <a:cs typeface="Arial Bold Italics"/>
                <a:sym typeface="Arial Bold Italics"/>
              </a:rPr>
              <a:t>AHEAD</a:t>
            </a:r>
          </a:p>
          <a:p>
            <a:pPr algn="ctr">
              <a:lnSpc>
                <a:spcPts val="419"/>
              </a:lnSpc>
            </a:pPr>
            <a:r>
              <a:rPr lang="en-US" sz="383" b="1" i="1">
                <a:solidFill>
                  <a:srgbClr val="FFFFFF"/>
                </a:solidFill>
                <a:latin typeface="Arial Bold Italics"/>
                <a:ea typeface="Arial Bold Italics"/>
                <a:cs typeface="Arial Bold Italics"/>
                <a:sym typeface="Arial Bold Italics"/>
              </a:rPr>
              <a:t>BLAEN</a:t>
            </a:r>
          </a:p>
          <a:p>
            <a:pPr algn="ctr">
              <a:lnSpc>
                <a:spcPts val="437"/>
              </a:lnSpc>
            </a:pPr>
            <a:r>
              <a:rPr lang="en-US" sz="383" b="1" i="1">
                <a:solidFill>
                  <a:srgbClr val="FFFFFF"/>
                </a:solidFill>
                <a:latin typeface="Arial Bold Italics"/>
                <a:ea typeface="Arial Bold Italics"/>
                <a:cs typeface="Arial Bold Italics"/>
                <a:sym typeface="Arial Bold Italics"/>
              </a:rPr>
              <a:t>CLOSED</a:t>
            </a:r>
          </a:p>
          <a:p>
            <a:pPr algn="ctr">
              <a:lnSpc>
                <a:spcPts val="437"/>
              </a:lnSpc>
            </a:pPr>
            <a:r>
              <a:rPr lang="en-US" sz="383" b="1" i="1">
                <a:solidFill>
                  <a:srgbClr val="FFFFFF"/>
                </a:solidFill>
                <a:latin typeface="Arial Bold Italics"/>
                <a:ea typeface="Arial Bold Italics"/>
                <a:cs typeface="Arial Bold Italics"/>
                <a:sym typeface="Arial Bold Italics"/>
              </a:rPr>
              <a:t>AR GAU</a:t>
            </a:r>
          </a:p>
          <a:p>
            <a:pPr algn="ctr">
              <a:lnSpc>
                <a:spcPts val="454"/>
              </a:lnSpc>
            </a:pPr>
            <a:r>
              <a:rPr lang="en-US" sz="384" b="1" i="1" spc="0">
                <a:solidFill>
                  <a:srgbClr val="FFFFFF"/>
                </a:solidFill>
                <a:latin typeface="Arial Bold Italics"/>
                <a:ea typeface="Arial Bold Italics"/>
                <a:cs typeface="Arial Bold Italics"/>
                <a:sym typeface="Arial Bold Italics"/>
              </a:rPr>
              <a:t>ROAD AHEAD CLOSED</a:t>
            </a:r>
          </a:p>
          <a:p>
            <a:pPr algn="ctr">
              <a:lnSpc>
                <a:spcPts val="454"/>
              </a:lnSpc>
            </a:pPr>
            <a:r>
              <a:rPr lang="en-US" sz="384" b="1" i="1">
                <a:solidFill>
                  <a:srgbClr val="FFFFFF"/>
                </a:solidFill>
                <a:latin typeface="Arial Bold Italics"/>
                <a:ea typeface="Arial Bold Italics"/>
                <a:cs typeface="Arial Bold Italics"/>
                <a:sym typeface="Arial Bold Italics"/>
              </a:rPr>
              <a:t> </a:t>
            </a:r>
          </a:p>
        </p:txBody>
      </p:sp>
      <p:sp>
        <p:nvSpPr>
          <p:cNvPr id="122" name="TextBox 122"/>
          <p:cNvSpPr txBox="1"/>
          <p:nvPr/>
        </p:nvSpPr>
        <p:spPr>
          <a:xfrm>
            <a:off x="6318547" y="3082892"/>
            <a:ext cx="225507" cy="133893"/>
          </a:xfrm>
          <a:prstGeom prst="rect">
            <a:avLst/>
          </a:prstGeom>
        </p:spPr>
        <p:txBody>
          <a:bodyPr lIns="0" tIns="0" rIns="0" bIns="0" rtlCol="0" anchor="t">
            <a:spAutoFit/>
          </a:bodyPr>
          <a:lstStyle/>
          <a:p>
            <a:pPr algn="ctr">
              <a:lnSpc>
                <a:spcPts val="323"/>
              </a:lnSpc>
            </a:pPr>
            <a:r>
              <a:rPr lang="en-US" sz="281" b="1" i="1">
                <a:solidFill>
                  <a:srgbClr val="FFFFFF"/>
                </a:solidFill>
                <a:latin typeface="Arial Bold Italics"/>
                <a:ea typeface="Arial Bold Italics"/>
                <a:cs typeface="Arial Bold Italics"/>
                <a:sym typeface="Arial Bold Italics"/>
              </a:rPr>
              <a:t>FFORDD O'CH BLAEN AR GAU</a:t>
            </a:r>
          </a:p>
        </p:txBody>
      </p:sp>
      <p:sp>
        <p:nvSpPr>
          <p:cNvPr id="123" name="TextBox 123"/>
          <p:cNvSpPr txBox="1"/>
          <p:nvPr/>
        </p:nvSpPr>
        <p:spPr>
          <a:xfrm>
            <a:off x="6372898" y="3204310"/>
            <a:ext cx="94079" cy="46462"/>
          </a:xfrm>
          <a:prstGeom prst="rect">
            <a:avLst/>
          </a:prstGeom>
        </p:spPr>
        <p:txBody>
          <a:bodyPr lIns="0" tIns="0" rIns="0" bIns="0" rtlCol="0" anchor="t">
            <a:spAutoFit/>
          </a:bodyPr>
          <a:lstStyle/>
          <a:p>
            <a:pPr algn="l">
              <a:lnSpc>
                <a:spcPts val="345"/>
              </a:lnSpc>
            </a:pPr>
            <a:r>
              <a:rPr lang="en-US" sz="246" b="1" i="1">
                <a:solidFill>
                  <a:srgbClr val="FFFFFF"/>
                </a:solidFill>
                <a:latin typeface="Arial Bold Italics"/>
                <a:ea typeface="Arial Bold Italics"/>
                <a:cs typeface="Arial Bold Italics"/>
                <a:sym typeface="Arial Bold Italics"/>
              </a:rPr>
              <a:t>ROAD</a:t>
            </a:r>
          </a:p>
        </p:txBody>
      </p:sp>
      <p:sp>
        <p:nvSpPr>
          <p:cNvPr id="124" name="TextBox 124"/>
          <p:cNvSpPr txBox="1"/>
          <p:nvPr/>
        </p:nvSpPr>
        <p:spPr>
          <a:xfrm>
            <a:off x="6371503" y="3206210"/>
            <a:ext cx="117477" cy="51682"/>
          </a:xfrm>
          <a:prstGeom prst="rect">
            <a:avLst/>
          </a:prstGeom>
        </p:spPr>
        <p:txBody>
          <a:bodyPr lIns="0" tIns="0" rIns="0" bIns="0" rtlCol="0" anchor="t">
            <a:spAutoFit/>
          </a:bodyPr>
          <a:lstStyle/>
          <a:p>
            <a:pPr algn="l">
              <a:lnSpc>
                <a:spcPts val="394"/>
              </a:lnSpc>
            </a:pPr>
            <a:r>
              <a:rPr lang="en-US" sz="281" b="1" i="1">
                <a:solidFill>
                  <a:srgbClr val="FFFFFF"/>
                </a:solidFill>
                <a:latin typeface="Arial Bold Italics"/>
                <a:ea typeface="Arial Bold Italics"/>
                <a:cs typeface="Arial Bold Italics"/>
                <a:sym typeface="Arial Bold Italics"/>
              </a:rPr>
              <a:t>WAITH</a:t>
            </a:r>
          </a:p>
        </p:txBody>
      </p:sp>
      <p:sp>
        <p:nvSpPr>
          <p:cNvPr id="125" name="TextBox 125"/>
          <p:cNvSpPr txBox="1"/>
          <p:nvPr/>
        </p:nvSpPr>
        <p:spPr>
          <a:xfrm>
            <a:off x="6363292" y="3240323"/>
            <a:ext cx="113670" cy="46462"/>
          </a:xfrm>
          <a:prstGeom prst="rect">
            <a:avLst/>
          </a:prstGeom>
        </p:spPr>
        <p:txBody>
          <a:bodyPr lIns="0" tIns="0" rIns="0" bIns="0" rtlCol="0" anchor="t">
            <a:spAutoFit/>
          </a:bodyPr>
          <a:lstStyle/>
          <a:p>
            <a:pPr algn="l">
              <a:lnSpc>
                <a:spcPts val="345"/>
              </a:lnSpc>
            </a:pPr>
            <a:r>
              <a:rPr lang="en-US" sz="246" b="1" i="1" spc="0">
                <a:solidFill>
                  <a:srgbClr val="FFFFFF"/>
                </a:solidFill>
                <a:latin typeface="Arial Bold Italics"/>
                <a:ea typeface="Arial Bold Italics"/>
                <a:cs typeface="Arial Bold Italics"/>
                <a:sym typeface="Arial Bold Italics"/>
              </a:rPr>
              <a:t>AHEAD</a:t>
            </a:r>
          </a:p>
        </p:txBody>
      </p:sp>
      <p:sp>
        <p:nvSpPr>
          <p:cNvPr id="126" name="TextBox 126"/>
          <p:cNvSpPr txBox="1"/>
          <p:nvPr/>
        </p:nvSpPr>
        <p:spPr>
          <a:xfrm>
            <a:off x="6353686" y="3266366"/>
            <a:ext cx="152901" cy="92597"/>
          </a:xfrm>
          <a:prstGeom prst="rect">
            <a:avLst/>
          </a:prstGeom>
        </p:spPr>
        <p:txBody>
          <a:bodyPr lIns="0" tIns="0" rIns="0" bIns="0" rtlCol="0" anchor="t">
            <a:spAutoFit/>
          </a:bodyPr>
          <a:lstStyle/>
          <a:p>
            <a:pPr algn="r">
              <a:lnSpc>
                <a:spcPts val="140"/>
              </a:lnSpc>
            </a:pPr>
            <a:r>
              <a:rPr lang="en-US" sz="281" b="1" i="1" spc="1">
                <a:solidFill>
                  <a:srgbClr val="FFFFFF"/>
                </a:solidFill>
                <a:latin typeface="Arial Bold Italics"/>
                <a:ea typeface="Arial Bold Italics"/>
                <a:cs typeface="Arial Bold Italics"/>
                <a:sym typeface="Arial Bold Italics"/>
              </a:rPr>
              <a:t>YN UNIG</a:t>
            </a:r>
          </a:p>
          <a:p>
            <a:pPr algn="r">
              <a:lnSpc>
                <a:spcPts val="123"/>
              </a:lnSpc>
            </a:pPr>
            <a:r>
              <a:rPr lang="en-US" sz="246" b="1" i="1" spc="0">
                <a:solidFill>
                  <a:srgbClr val="FFFFFF"/>
                </a:solidFill>
                <a:latin typeface="Arial Bold Italics"/>
                <a:ea typeface="Arial Bold Italics"/>
                <a:cs typeface="Arial Bold Italics"/>
                <a:sym typeface="Arial Bold Italics"/>
              </a:rPr>
              <a:t>CLOSED</a:t>
            </a:r>
          </a:p>
          <a:p>
            <a:pPr algn="r">
              <a:lnSpc>
                <a:spcPts val="140"/>
              </a:lnSpc>
            </a:pPr>
            <a:r>
              <a:rPr lang="en-US" sz="281" b="1" i="1" spc="0">
                <a:solidFill>
                  <a:srgbClr val="FFFFFF"/>
                </a:solidFill>
                <a:latin typeface="Arial Bold Italics"/>
                <a:ea typeface="Arial Bold Italics"/>
                <a:cs typeface="Arial Bold Italics"/>
                <a:sym typeface="Arial Bold Italics"/>
              </a:rPr>
              <a:t>ROAD</a:t>
            </a:r>
          </a:p>
          <a:p>
            <a:pPr algn="r">
              <a:lnSpc>
                <a:spcPts val="123"/>
              </a:lnSpc>
            </a:pPr>
            <a:r>
              <a:rPr lang="en-US" sz="246" b="1" i="1" spc="0">
                <a:solidFill>
                  <a:srgbClr val="FFFFFF"/>
                </a:solidFill>
                <a:latin typeface="Arial Bold Italics"/>
                <a:ea typeface="Arial Bold Italics"/>
                <a:cs typeface="Arial Bold Italics"/>
                <a:sym typeface="Arial Bold Italics"/>
              </a:rPr>
              <a:t>ACCESS</a:t>
            </a:r>
          </a:p>
        </p:txBody>
      </p:sp>
      <p:sp>
        <p:nvSpPr>
          <p:cNvPr id="127" name="TextBox 127"/>
          <p:cNvSpPr txBox="1"/>
          <p:nvPr/>
        </p:nvSpPr>
        <p:spPr>
          <a:xfrm>
            <a:off x="6361208" y="3329528"/>
            <a:ext cx="138488" cy="51682"/>
          </a:xfrm>
          <a:prstGeom prst="rect">
            <a:avLst/>
          </a:prstGeom>
        </p:spPr>
        <p:txBody>
          <a:bodyPr lIns="0" tIns="0" rIns="0" bIns="0" rtlCol="0" anchor="t">
            <a:spAutoFit/>
          </a:bodyPr>
          <a:lstStyle/>
          <a:p>
            <a:pPr algn="l">
              <a:lnSpc>
                <a:spcPts val="394"/>
              </a:lnSpc>
            </a:pPr>
            <a:r>
              <a:rPr lang="en-US" sz="281" b="1" i="1">
                <a:solidFill>
                  <a:srgbClr val="FFFFFF"/>
                </a:solidFill>
                <a:latin typeface="Arial Bold Italics"/>
                <a:ea typeface="Arial Bold Italics"/>
                <a:cs typeface="Arial Bold Italics"/>
                <a:sym typeface="Arial Bold Italics"/>
              </a:rPr>
              <a:t> AHEAD</a:t>
            </a:r>
          </a:p>
        </p:txBody>
      </p:sp>
      <p:sp>
        <p:nvSpPr>
          <p:cNvPr id="128" name="TextBox 128"/>
          <p:cNvSpPr txBox="1"/>
          <p:nvPr/>
        </p:nvSpPr>
        <p:spPr>
          <a:xfrm>
            <a:off x="6376932" y="3348379"/>
            <a:ext cx="85834" cy="46462"/>
          </a:xfrm>
          <a:prstGeom prst="rect">
            <a:avLst/>
          </a:prstGeom>
        </p:spPr>
        <p:txBody>
          <a:bodyPr lIns="0" tIns="0" rIns="0" bIns="0" rtlCol="0" anchor="t">
            <a:spAutoFit/>
          </a:bodyPr>
          <a:lstStyle/>
          <a:p>
            <a:pPr algn="l">
              <a:lnSpc>
                <a:spcPts val="345"/>
              </a:lnSpc>
            </a:pPr>
            <a:r>
              <a:rPr lang="en-US" sz="246" b="1" i="1">
                <a:solidFill>
                  <a:srgbClr val="FFFFFF"/>
                </a:solidFill>
                <a:latin typeface="Arial Bold Italics"/>
                <a:ea typeface="Arial Bold Italics"/>
                <a:cs typeface="Arial Bold Italics"/>
                <a:sym typeface="Arial Bold Italics"/>
              </a:rPr>
              <a:t>ONLY</a:t>
            </a:r>
          </a:p>
        </p:txBody>
      </p:sp>
      <p:sp>
        <p:nvSpPr>
          <p:cNvPr id="129" name="TextBox 129"/>
          <p:cNvSpPr txBox="1"/>
          <p:nvPr/>
        </p:nvSpPr>
        <p:spPr>
          <a:xfrm>
            <a:off x="6354543" y="3370625"/>
            <a:ext cx="152078" cy="174991"/>
          </a:xfrm>
          <a:prstGeom prst="rect">
            <a:avLst/>
          </a:prstGeom>
        </p:spPr>
        <p:txBody>
          <a:bodyPr lIns="0" tIns="0" rIns="0" bIns="0" rtlCol="0" anchor="t">
            <a:spAutoFit/>
          </a:bodyPr>
          <a:lstStyle/>
          <a:p>
            <a:pPr algn="ctr">
              <a:lnSpc>
                <a:spcPts val="323"/>
              </a:lnSpc>
            </a:pPr>
            <a:r>
              <a:rPr lang="en-US" sz="281" b="1" i="1" spc="0">
                <a:solidFill>
                  <a:srgbClr val="FFFFFF"/>
                </a:solidFill>
                <a:latin typeface="Arial Bold Italics"/>
                <a:ea typeface="Arial Bold Italics"/>
                <a:cs typeface="Arial Bold Italics"/>
                <a:sym typeface="Arial Bold Italics"/>
              </a:rPr>
              <a:t>CLOSED ACCESS ONLY</a:t>
            </a:r>
          </a:p>
          <a:p>
            <a:pPr algn="ctr">
              <a:lnSpc>
                <a:spcPts val="323"/>
              </a:lnSpc>
            </a:pPr>
            <a:r>
              <a:rPr lang="en-US" sz="281" b="1" i="1">
                <a:solidFill>
                  <a:srgbClr val="FFFFFF"/>
                </a:solidFill>
                <a:latin typeface="Arial Bold Italics"/>
                <a:ea typeface="Arial Bold Italics"/>
                <a:cs typeface="Arial Bold Italics"/>
                <a:sym typeface="Arial Bold Italics"/>
              </a:rPr>
              <a:t> </a:t>
            </a:r>
          </a:p>
        </p:txBody>
      </p:sp>
      <p:sp>
        <p:nvSpPr>
          <p:cNvPr id="130" name="TextBox 130"/>
          <p:cNvSpPr txBox="1"/>
          <p:nvPr/>
        </p:nvSpPr>
        <p:spPr>
          <a:xfrm>
            <a:off x="6422888" y="3823539"/>
            <a:ext cx="225507" cy="133893"/>
          </a:xfrm>
          <a:prstGeom prst="rect">
            <a:avLst/>
          </a:prstGeom>
        </p:spPr>
        <p:txBody>
          <a:bodyPr lIns="0" tIns="0" rIns="0" bIns="0" rtlCol="0" anchor="t">
            <a:spAutoFit/>
          </a:bodyPr>
          <a:lstStyle/>
          <a:p>
            <a:pPr algn="ctr">
              <a:lnSpc>
                <a:spcPts val="323"/>
              </a:lnSpc>
            </a:pPr>
            <a:r>
              <a:rPr lang="en-US" sz="281" b="1" i="1">
                <a:solidFill>
                  <a:srgbClr val="FFFFFF"/>
                </a:solidFill>
                <a:latin typeface="Arial Bold Italics"/>
                <a:ea typeface="Arial Bold Italics"/>
                <a:cs typeface="Arial Bold Italics"/>
                <a:sym typeface="Arial Bold Italics"/>
              </a:rPr>
              <a:t>FFORDD O'CH BLAEN AR GAU</a:t>
            </a:r>
          </a:p>
        </p:txBody>
      </p:sp>
      <p:sp>
        <p:nvSpPr>
          <p:cNvPr id="131" name="TextBox 131"/>
          <p:cNvSpPr txBox="1"/>
          <p:nvPr/>
        </p:nvSpPr>
        <p:spPr>
          <a:xfrm>
            <a:off x="6477231" y="3944958"/>
            <a:ext cx="94079" cy="46462"/>
          </a:xfrm>
          <a:prstGeom prst="rect">
            <a:avLst/>
          </a:prstGeom>
        </p:spPr>
        <p:txBody>
          <a:bodyPr lIns="0" tIns="0" rIns="0" bIns="0" rtlCol="0" anchor="t">
            <a:spAutoFit/>
          </a:bodyPr>
          <a:lstStyle/>
          <a:p>
            <a:pPr algn="l">
              <a:lnSpc>
                <a:spcPts val="345"/>
              </a:lnSpc>
            </a:pPr>
            <a:r>
              <a:rPr lang="en-US" sz="246" b="1" i="1">
                <a:solidFill>
                  <a:srgbClr val="FFFFFF"/>
                </a:solidFill>
                <a:latin typeface="Arial Bold Italics"/>
                <a:ea typeface="Arial Bold Italics"/>
                <a:cs typeface="Arial Bold Italics"/>
                <a:sym typeface="Arial Bold Italics"/>
              </a:rPr>
              <a:t>ROAD</a:t>
            </a:r>
          </a:p>
        </p:txBody>
      </p:sp>
      <p:sp>
        <p:nvSpPr>
          <p:cNvPr id="132" name="TextBox 132"/>
          <p:cNvSpPr txBox="1"/>
          <p:nvPr/>
        </p:nvSpPr>
        <p:spPr>
          <a:xfrm>
            <a:off x="6475844" y="3946857"/>
            <a:ext cx="117477" cy="51682"/>
          </a:xfrm>
          <a:prstGeom prst="rect">
            <a:avLst/>
          </a:prstGeom>
        </p:spPr>
        <p:txBody>
          <a:bodyPr lIns="0" tIns="0" rIns="0" bIns="0" rtlCol="0" anchor="t">
            <a:spAutoFit/>
          </a:bodyPr>
          <a:lstStyle/>
          <a:p>
            <a:pPr algn="l">
              <a:lnSpc>
                <a:spcPts val="394"/>
              </a:lnSpc>
            </a:pPr>
            <a:r>
              <a:rPr lang="en-US" sz="281" b="1" i="1">
                <a:solidFill>
                  <a:srgbClr val="FFFFFF"/>
                </a:solidFill>
                <a:latin typeface="Arial Bold Italics"/>
                <a:ea typeface="Arial Bold Italics"/>
                <a:cs typeface="Arial Bold Italics"/>
                <a:sym typeface="Arial Bold Italics"/>
              </a:rPr>
              <a:t>WAITH</a:t>
            </a:r>
          </a:p>
        </p:txBody>
      </p:sp>
      <p:sp>
        <p:nvSpPr>
          <p:cNvPr id="133" name="TextBox 133"/>
          <p:cNvSpPr txBox="1"/>
          <p:nvPr/>
        </p:nvSpPr>
        <p:spPr>
          <a:xfrm>
            <a:off x="6467633" y="3980970"/>
            <a:ext cx="113670" cy="46462"/>
          </a:xfrm>
          <a:prstGeom prst="rect">
            <a:avLst/>
          </a:prstGeom>
        </p:spPr>
        <p:txBody>
          <a:bodyPr lIns="0" tIns="0" rIns="0" bIns="0" rtlCol="0" anchor="t">
            <a:spAutoFit/>
          </a:bodyPr>
          <a:lstStyle/>
          <a:p>
            <a:pPr algn="l">
              <a:lnSpc>
                <a:spcPts val="345"/>
              </a:lnSpc>
            </a:pPr>
            <a:r>
              <a:rPr lang="en-US" sz="246" b="1" i="1" spc="0">
                <a:solidFill>
                  <a:srgbClr val="FFFFFF"/>
                </a:solidFill>
                <a:latin typeface="Arial Bold Italics"/>
                <a:ea typeface="Arial Bold Italics"/>
                <a:cs typeface="Arial Bold Italics"/>
                <a:sym typeface="Arial Bold Italics"/>
              </a:rPr>
              <a:t>AHEAD</a:t>
            </a:r>
          </a:p>
        </p:txBody>
      </p:sp>
      <p:sp>
        <p:nvSpPr>
          <p:cNvPr id="134" name="TextBox 134"/>
          <p:cNvSpPr txBox="1"/>
          <p:nvPr/>
        </p:nvSpPr>
        <p:spPr>
          <a:xfrm>
            <a:off x="6458026" y="4007013"/>
            <a:ext cx="152901" cy="92597"/>
          </a:xfrm>
          <a:prstGeom prst="rect">
            <a:avLst/>
          </a:prstGeom>
        </p:spPr>
        <p:txBody>
          <a:bodyPr lIns="0" tIns="0" rIns="0" bIns="0" rtlCol="0" anchor="t">
            <a:spAutoFit/>
          </a:bodyPr>
          <a:lstStyle/>
          <a:p>
            <a:pPr algn="r">
              <a:lnSpc>
                <a:spcPts val="140"/>
              </a:lnSpc>
            </a:pPr>
            <a:r>
              <a:rPr lang="en-US" sz="281" b="1" i="1" spc="1">
                <a:solidFill>
                  <a:srgbClr val="FFFFFF"/>
                </a:solidFill>
                <a:latin typeface="Arial Bold Italics"/>
                <a:ea typeface="Arial Bold Italics"/>
                <a:cs typeface="Arial Bold Italics"/>
                <a:sym typeface="Arial Bold Italics"/>
              </a:rPr>
              <a:t>YN UNIG</a:t>
            </a:r>
          </a:p>
          <a:p>
            <a:pPr algn="r">
              <a:lnSpc>
                <a:spcPts val="123"/>
              </a:lnSpc>
            </a:pPr>
            <a:r>
              <a:rPr lang="en-US" sz="246" b="1" i="1" spc="0">
                <a:solidFill>
                  <a:srgbClr val="FFFFFF"/>
                </a:solidFill>
                <a:latin typeface="Arial Bold Italics"/>
                <a:ea typeface="Arial Bold Italics"/>
                <a:cs typeface="Arial Bold Italics"/>
                <a:sym typeface="Arial Bold Italics"/>
              </a:rPr>
              <a:t>CLOSED</a:t>
            </a:r>
          </a:p>
          <a:p>
            <a:pPr algn="r">
              <a:lnSpc>
                <a:spcPts val="140"/>
              </a:lnSpc>
            </a:pPr>
            <a:r>
              <a:rPr lang="en-US" sz="281" b="1" i="1" spc="0">
                <a:solidFill>
                  <a:srgbClr val="FFFFFF"/>
                </a:solidFill>
                <a:latin typeface="Arial Bold Italics"/>
                <a:ea typeface="Arial Bold Italics"/>
                <a:cs typeface="Arial Bold Italics"/>
                <a:sym typeface="Arial Bold Italics"/>
              </a:rPr>
              <a:t>ROAD</a:t>
            </a:r>
          </a:p>
          <a:p>
            <a:pPr algn="r">
              <a:lnSpc>
                <a:spcPts val="123"/>
              </a:lnSpc>
            </a:pPr>
            <a:r>
              <a:rPr lang="en-US" sz="246" b="1" i="1" spc="0">
                <a:solidFill>
                  <a:srgbClr val="FFFFFF"/>
                </a:solidFill>
                <a:latin typeface="Arial Bold Italics"/>
                <a:ea typeface="Arial Bold Italics"/>
                <a:cs typeface="Arial Bold Italics"/>
                <a:sym typeface="Arial Bold Italics"/>
              </a:rPr>
              <a:t>ACCESS</a:t>
            </a:r>
          </a:p>
        </p:txBody>
      </p:sp>
      <p:sp>
        <p:nvSpPr>
          <p:cNvPr id="135" name="TextBox 135"/>
          <p:cNvSpPr txBox="1"/>
          <p:nvPr/>
        </p:nvSpPr>
        <p:spPr>
          <a:xfrm>
            <a:off x="6465548" y="4070175"/>
            <a:ext cx="138488" cy="51682"/>
          </a:xfrm>
          <a:prstGeom prst="rect">
            <a:avLst/>
          </a:prstGeom>
        </p:spPr>
        <p:txBody>
          <a:bodyPr lIns="0" tIns="0" rIns="0" bIns="0" rtlCol="0" anchor="t">
            <a:spAutoFit/>
          </a:bodyPr>
          <a:lstStyle/>
          <a:p>
            <a:pPr algn="l">
              <a:lnSpc>
                <a:spcPts val="394"/>
              </a:lnSpc>
            </a:pPr>
            <a:r>
              <a:rPr lang="en-US" sz="281" b="1" i="1">
                <a:solidFill>
                  <a:srgbClr val="FFFFFF"/>
                </a:solidFill>
                <a:latin typeface="Arial Bold Italics"/>
                <a:ea typeface="Arial Bold Italics"/>
                <a:cs typeface="Arial Bold Italics"/>
                <a:sym typeface="Arial Bold Italics"/>
              </a:rPr>
              <a:t> AHEAD</a:t>
            </a:r>
          </a:p>
        </p:txBody>
      </p:sp>
      <p:sp>
        <p:nvSpPr>
          <p:cNvPr id="136" name="TextBox 136"/>
          <p:cNvSpPr txBox="1"/>
          <p:nvPr/>
        </p:nvSpPr>
        <p:spPr>
          <a:xfrm>
            <a:off x="6481273" y="4089026"/>
            <a:ext cx="85834" cy="46462"/>
          </a:xfrm>
          <a:prstGeom prst="rect">
            <a:avLst/>
          </a:prstGeom>
        </p:spPr>
        <p:txBody>
          <a:bodyPr lIns="0" tIns="0" rIns="0" bIns="0" rtlCol="0" anchor="t">
            <a:spAutoFit/>
          </a:bodyPr>
          <a:lstStyle/>
          <a:p>
            <a:pPr algn="l">
              <a:lnSpc>
                <a:spcPts val="345"/>
              </a:lnSpc>
            </a:pPr>
            <a:r>
              <a:rPr lang="en-US" sz="246" b="1" i="1">
                <a:solidFill>
                  <a:srgbClr val="FFFFFF"/>
                </a:solidFill>
                <a:latin typeface="Arial Bold Italics"/>
                <a:ea typeface="Arial Bold Italics"/>
                <a:cs typeface="Arial Bold Italics"/>
                <a:sym typeface="Arial Bold Italics"/>
              </a:rPr>
              <a:t>ONLY</a:t>
            </a:r>
          </a:p>
        </p:txBody>
      </p:sp>
      <p:sp>
        <p:nvSpPr>
          <p:cNvPr id="137" name="TextBox 137"/>
          <p:cNvSpPr txBox="1"/>
          <p:nvPr/>
        </p:nvSpPr>
        <p:spPr>
          <a:xfrm>
            <a:off x="6458875" y="4111272"/>
            <a:ext cx="152078" cy="174991"/>
          </a:xfrm>
          <a:prstGeom prst="rect">
            <a:avLst/>
          </a:prstGeom>
        </p:spPr>
        <p:txBody>
          <a:bodyPr lIns="0" tIns="0" rIns="0" bIns="0" rtlCol="0" anchor="t">
            <a:spAutoFit/>
          </a:bodyPr>
          <a:lstStyle/>
          <a:p>
            <a:pPr algn="ctr">
              <a:lnSpc>
                <a:spcPts val="323"/>
              </a:lnSpc>
            </a:pPr>
            <a:r>
              <a:rPr lang="en-US" sz="281" b="1" i="1" spc="0">
                <a:solidFill>
                  <a:srgbClr val="FFFFFF"/>
                </a:solidFill>
                <a:latin typeface="Arial Bold Italics"/>
                <a:ea typeface="Arial Bold Italics"/>
                <a:cs typeface="Arial Bold Italics"/>
                <a:sym typeface="Arial Bold Italics"/>
              </a:rPr>
              <a:t>CLOSED ACCESS ONLY</a:t>
            </a:r>
          </a:p>
          <a:p>
            <a:pPr algn="ctr">
              <a:lnSpc>
                <a:spcPts val="323"/>
              </a:lnSpc>
            </a:pPr>
            <a:r>
              <a:rPr lang="en-US" sz="281" b="1" i="1">
                <a:solidFill>
                  <a:srgbClr val="FFFFFF"/>
                </a:solidFill>
                <a:latin typeface="Arial Bold Italics"/>
                <a:ea typeface="Arial Bold Italics"/>
                <a:cs typeface="Arial Bold Italics"/>
                <a:sym typeface="Arial Bold Italics"/>
              </a:rPr>
              <a:t> </a:t>
            </a:r>
          </a:p>
        </p:txBody>
      </p:sp>
      <p:sp>
        <p:nvSpPr>
          <p:cNvPr id="138" name="TextBox 138"/>
          <p:cNvSpPr txBox="1"/>
          <p:nvPr/>
        </p:nvSpPr>
        <p:spPr>
          <a:xfrm>
            <a:off x="6783000" y="2003992"/>
            <a:ext cx="225507" cy="133893"/>
          </a:xfrm>
          <a:prstGeom prst="rect">
            <a:avLst/>
          </a:prstGeom>
        </p:spPr>
        <p:txBody>
          <a:bodyPr lIns="0" tIns="0" rIns="0" bIns="0" rtlCol="0" anchor="t">
            <a:spAutoFit/>
          </a:bodyPr>
          <a:lstStyle/>
          <a:p>
            <a:pPr algn="ctr">
              <a:lnSpc>
                <a:spcPts val="323"/>
              </a:lnSpc>
            </a:pPr>
            <a:r>
              <a:rPr lang="en-US" sz="281" b="1" i="1">
                <a:solidFill>
                  <a:srgbClr val="FFFFFF"/>
                </a:solidFill>
                <a:latin typeface="Arial Bold Italics"/>
                <a:ea typeface="Arial Bold Italics"/>
                <a:cs typeface="Arial Bold Italics"/>
                <a:sym typeface="Arial Bold Italics"/>
              </a:rPr>
              <a:t>FFORDD O'CH BLAEN AR GAU</a:t>
            </a:r>
          </a:p>
        </p:txBody>
      </p:sp>
      <p:sp>
        <p:nvSpPr>
          <p:cNvPr id="139" name="TextBox 139"/>
          <p:cNvSpPr txBox="1"/>
          <p:nvPr/>
        </p:nvSpPr>
        <p:spPr>
          <a:xfrm>
            <a:off x="6837343" y="2125411"/>
            <a:ext cx="94079" cy="46462"/>
          </a:xfrm>
          <a:prstGeom prst="rect">
            <a:avLst/>
          </a:prstGeom>
        </p:spPr>
        <p:txBody>
          <a:bodyPr lIns="0" tIns="0" rIns="0" bIns="0" rtlCol="0" anchor="t">
            <a:spAutoFit/>
          </a:bodyPr>
          <a:lstStyle/>
          <a:p>
            <a:pPr algn="l">
              <a:lnSpc>
                <a:spcPts val="345"/>
              </a:lnSpc>
            </a:pPr>
            <a:r>
              <a:rPr lang="en-US" sz="246" b="1" i="1">
                <a:solidFill>
                  <a:srgbClr val="FFFFFF"/>
                </a:solidFill>
                <a:latin typeface="Arial Bold Italics"/>
                <a:ea typeface="Arial Bold Italics"/>
                <a:cs typeface="Arial Bold Italics"/>
                <a:sym typeface="Arial Bold Italics"/>
              </a:rPr>
              <a:t>ROAD</a:t>
            </a:r>
          </a:p>
        </p:txBody>
      </p:sp>
      <p:sp>
        <p:nvSpPr>
          <p:cNvPr id="140" name="TextBox 140"/>
          <p:cNvSpPr txBox="1"/>
          <p:nvPr/>
        </p:nvSpPr>
        <p:spPr>
          <a:xfrm>
            <a:off x="6835956" y="2127310"/>
            <a:ext cx="117477" cy="51682"/>
          </a:xfrm>
          <a:prstGeom prst="rect">
            <a:avLst/>
          </a:prstGeom>
        </p:spPr>
        <p:txBody>
          <a:bodyPr lIns="0" tIns="0" rIns="0" bIns="0" rtlCol="0" anchor="t">
            <a:spAutoFit/>
          </a:bodyPr>
          <a:lstStyle/>
          <a:p>
            <a:pPr algn="l">
              <a:lnSpc>
                <a:spcPts val="394"/>
              </a:lnSpc>
            </a:pPr>
            <a:r>
              <a:rPr lang="en-US" sz="281" b="1" i="1">
                <a:solidFill>
                  <a:srgbClr val="FFFFFF"/>
                </a:solidFill>
                <a:latin typeface="Arial Bold Italics"/>
                <a:ea typeface="Arial Bold Italics"/>
                <a:cs typeface="Arial Bold Italics"/>
                <a:sym typeface="Arial Bold Italics"/>
              </a:rPr>
              <a:t>WAITH</a:t>
            </a:r>
          </a:p>
        </p:txBody>
      </p:sp>
      <p:sp>
        <p:nvSpPr>
          <p:cNvPr id="141" name="TextBox 141"/>
          <p:cNvSpPr txBox="1"/>
          <p:nvPr/>
        </p:nvSpPr>
        <p:spPr>
          <a:xfrm>
            <a:off x="6827745" y="2161424"/>
            <a:ext cx="113670" cy="46462"/>
          </a:xfrm>
          <a:prstGeom prst="rect">
            <a:avLst/>
          </a:prstGeom>
        </p:spPr>
        <p:txBody>
          <a:bodyPr lIns="0" tIns="0" rIns="0" bIns="0" rtlCol="0" anchor="t">
            <a:spAutoFit/>
          </a:bodyPr>
          <a:lstStyle/>
          <a:p>
            <a:pPr algn="l">
              <a:lnSpc>
                <a:spcPts val="345"/>
              </a:lnSpc>
            </a:pPr>
            <a:r>
              <a:rPr lang="en-US" sz="246" b="1" i="1" spc="0">
                <a:solidFill>
                  <a:srgbClr val="FFFFFF"/>
                </a:solidFill>
                <a:latin typeface="Arial Bold Italics"/>
                <a:ea typeface="Arial Bold Italics"/>
                <a:cs typeface="Arial Bold Italics"/>
                <a:sym typeface="Arial Bold Italics"/>
              </a:rPr>
              <a:t>AHEAD</a:t>
            </a:r>
          </a:p>
        </p:txBody>
      </p:sp>
      <p:sp>
        <p:nvSpPr>
          <p:cNvPr id="142" name="TextBox 142"/>
          <p:cNvSpPr txBox="1"/>
          <p:nvPr/>
        </p:nvSpPr>
        <p:spPr>
          <a:xfrm>
            <a:off x="6818139" y="2187466"/>
            <a:ext cx="152901" cy="92597"/>
          </a:xfrm>
          <a:prstGeom prst="rect">
            <a:avLst/>
          </a:prstGeom>
        </p:spPr>
        <p:txBody>
          <a:bodyPr lIns="0" tIns="0" rIns="0" bIns="0" rtlCol="0" anchor="t">
            <a:spAutoFit/>
          </a:bodyPr>
          <a:lstStyle/>
          <a:p>
            <a:pPr algn="r">
              <a:lnSpc>
                <a:spcPts val="140"/>
              </a:lnSpc>
            </a:pPr>
            <a:r>
              <a:rPr lang="en-US" sz="281" b="1" i="1" spc="1">
                <a:solidFill>
                  <a:srgbClr val="FFFFFF"/>
                </a:solidFill>
                <a:latin typeface="Arial Bold Italics"/>
                <a:ea typeface="Arial Bold Italics"/>
                <a:cs typeface="Arial Bold Italics"/>
                <a:sym typeface="Arial Bold Italics"/>
              </a:rPr>
              <a:t>YN UNIG</a:t>
            </a:r>
          </a:p>
          <a:p>
            <a:pPr algn="r">
              <a:lnSpc>
                <a:spcPts val="123"/>
              </a:lnSpc>
            </a:pPr>
            <a:r>
              <a:rPr lang="en-US" sz="246" b="1" i="1" spc="0">
                <a:solidFill>
                  <a:srgbClr val="FFFFFF"/>
                </a:solidFill>
                <a:latin typeface="Arial Bold Italics"/>
                <a:ea typeface="Arial Bold Italics"/>
                <a:cs typeface="Arial Bold Italics"/>
                <a:sym typeface="Arial Bold Italics"/>
              </a:rPr>
              <a:t>CLOSED</a:t>
            </a:r>
          </a:p>
          <a:p>
            <a:pPr algn="r">
              <a:lnSpc>
                <a:spcPts val="140"/>
              </a:lnSpc>
            </a:pPr>
            <a:r>
              <a:rPr lang="en-US" sz="281" b="1" i="1" spc="0">
                <a:solidFill>
                  <a:srgbClr val="FFFFFF"/>
                </a:solidFill>
                <a:latin typeface="Arial Bold Italics"/>
                <a:ea typeface="Arial Bold Italics"/>
                <a:cs typeface="Arial Bold Italics"/>
                <a:sym typeface="Arial Bold Italics"/>
              </a:rPr>
              <a:t>ROAD</a:t>
            </a:r>
          </a:p>
          <a:p>
            <a:pPr algn="r">
              <a:lnSpc>
                <a:spcPts val="123"/>
              </a:lnSpc>
            </a:pPr>
            <a:r>
              <a:rPr lang="en-US" sz="246" b="1" i="1" spc="0">
                <a:solidFill>
                  <a:srgbClr val="FFFFFF"/>
                </a:solidFill>
                <a:latin typeface="Arial Bold Italics"/>
                <a:ea typeface="Arial Bold Italics"/>
                <a:cs typeface="Arial Bold Italics"/>
                <a:sym typeface="Arial Bold Italics"/>
              </a:rPr>
              <a:t>ACCESS</a:t>
            </a:r>
          </a:p>
        </p:txBody>
      </p:sp>
      <p:sp>
        <p:nvSpPr>
          <p:cNvPr id="143" name="TextBox 143"/>
          <p:cNvSpPr txBox="1"/>
          <p:nvPr/>
        </p:nvSpPr>
        <p:spPr>
          <a:xfrm>
            <a:off x="6825661" y="2250628"/>
            <a:ext cx="138488" cy="51682"/>
          </a:xfrm>
          <a:prstGeom prst="rect">
            <a:avLst/>
          </a:prstGeom>
        </p:spPr>
        <p:txBody>
          <a:bodyPr lIns="0" tIns="0" rIns="0" bIns="0" rtlCol="0" anchor="t">
            <a:spAutoFit/>
          </a:bodyPr>
          <a:lstStyle/>
          <a:p>
            <a:pPr algn="l">
              <a:lnSpc>
                <a:spcPts val="394"/>
              </a:lnSpc>
            </a:pPr>
            <a:r>
              <a:rPr lang="en-US" sz="281" b="1" i="1">
                <a:solidFill>
                  <a:srgbClr val="FFFFFF"/>
                </a:solidFill>
                <a:latin typeface="Arial Bold Italics"/>
                <a:ea typeface="Arial Bold Italics"/>
                <a:cs typeface="Arial Bold Italics"/>
                <a:sym typeface="Arial Bold Italics"/>
              </a:rPr>
              <a:t> AHEAD</a:t>
            </a:r>
          </a:p>
        </p:txBody>
      </p:sp>
      <p:sp>
        <p:nvSpPr>
          <p:cNvPr id="144" name="TextBox 144"/>
          <p:cNvSpPr txBox="1"/>
          <p:nvPr/>
        </p:nvSpPr>
        <p:spPr>
          <a:xfrm>
            <a:off x="6841385" y="2269479"/>
            <a:ext cx="85834" cy="46462"/>
          </a:xfrm>
          <a:prstGeom prst="rect">
            <a:avLst/>
          </a:prstGeom>
        </p:spPr>
        <p:txBody>
          <a:bodyPr lIns="0" tIns="0" rIns="0" bIns="0" rtlCol="0" anchor="t">
            <a:spAutoFit/>
          </a:bodyPr>
          <a:lstStyle/>
          <a:p>
            <a:pPr algn="l">
              <a:lnSpc>
                <a:spcPts val="345"/>
              </a:lnSpc>
            </a:pPr>
            <a:r>
              <a:rPr lang="en-US" sz="246" b="1" i="1">
                <a:solidFill>
                  <a:srgbClr val="FFFFFF"/>
                </a:solidFill>
                <a:latin typeface="Arial Bold Italics"/>
                <a:ea typeface="Arial Bold Italics"/>
                <a:cs typeface="Arial Bold Italics"/>
                <a:sym typeface="Arial Bold Italics"/>
              </a:rPr>
              <a:t>ONLY</a:t>
            </a:r>
          </a:p>
        </p:txBody>
      </p:sp>
      <p:sp>
        <p:nvSpPr>
          <p:cNvPr id="145" name="TextBox 145"/>
          <p:cNvSpPr txBox="1"/>
          <p:nvPr/>
        </p:nvSpPr>
        <p:spPr>
          <a:xfrm>
            <a:off x="6818988" y="2291726"/>
            <a:ext cx="152078" cy="174991"/>
          </a:xfrm>
          <a:prstGeom prst="rect">
            <a:avLst/>
          </a:prstGeom>
        </p:spPr>
        <p:txBody>
          <a:bodyPr lIns="0" tIns="0" rIns="0" bIns="0" rtlCol="0" anchor="t">
            <a:spAutoFit/>
          </a:bodyPr>
          <a:lstStyle/>
          <a:p>
            <a:pPr algn="ctr">
              <a:lnSpc>
                <a:spcPts val="323"/>
              </a:lnSpc>
            </a:pPr>
            <a:r>
              <a:rPr lang="en-US" sz="281" b="1" i="1" spc="0">
                <a:solidFill>
                  <a:srgbClr val="FFFFFF"/>
                </a:solidFill>
                <a:latin typeface="Arial Bold Italics"/>
                <a:ea typeface="Arial Bold Italics"/>
                <a:cs typeface="Arial Bold Italics"/>
                <a:sym typeface="Arial Bold Italics"/>
              </a:rPr>
              <a:t>CLOSED ACCESS ONLY</a:t>
            </a:r>
          </a:p>
          <a:p>
            <a:pPr algn="ctr">
              <a:lnSpc>
                <a:spcPts val="323"/>
              </a:lnSpc>
            </a:pPr>
            <a:r>
              <a:rPr lang="en-US" sz="281" b="1" i="1">
                <a:solidFill>
                  <a:srgbClr val="FFFFFF"/>
                </a:solidFill>
                <a:latin typeface="Arial Bold Italics"/>
                <a:ea typeface="Arial Bold Italics"/>
                <a:cs typeface="Arial Bold Italics"/>
                <a:sym typeface="Arial Bold Italics"/>
              </a:rPr>
              <a:t> </a:t>
            </a:r>
          </a:p>
        </p:txBody>
      </p:sp>
      <p:sp>
        <p:nvSpPr>
          <p:cNvPr id="146" name="TextBox 146"/>
          <p:cNvSpPr txBox="1"/>
          <p:nvPr/>
        </p:nvSpPr>
        <p:spPr>
          <a:xfrm>
            <a:off x="7939397" y="5784809"/>
            <a:ext cx="225507" cy="133893"/>
          </a:xfrm>
          <a:prstGeom prst="rect">
            <a:avLst/>
          </a:prstGeom>
        </p:spPr>
        <p:txBody>
          <a:bodyPr lIns="0" tIns="0" rIns="0" bIns="0" rtlCol="0" anchor="t">
            <a:spAutoFit/>
          </a:bodyPr>
          <a:lstStyle/>
          <a:p>
            <a:pPr algn="ctr">
              <a:lnSpc>
                <a:spcPts val="323"/>
              </a:lnSpc>
            </a:pPr>
            <a:r>
              <a:rPr lang="en-US" sz="281" b="1" i="1">
                <a:solidFill>
                  <a:srgbClr val="FFFFFF"/>
                </a:solidFill>
                <a:latin typeface="Arial Bold Italics"/>
                <a:ea typeface="Arial Bold Italics"/>
                <a:cs typeface="Arial Bold Italics"/>
                <a:sym typeface="Arial Bold Italics"/>
              </a:rPr>
              <a:t>FFORDD O'CH BLAEN AR GAU</a:t>
            </a:r>
          </a:p>
        </p:txBody>
      </p:sp>
      <p:sp>
        <p:nvSpPr>
          <p:cNvPr id="147" name="TextBox 147"/>
          <p:cNvSpPr txBox="1"/>
          <p:nvPr/>
        </p:nvSpPr>
        <p:spPr>
          <a:xfrm>
            <a:off x="7993739" y="5906228"/>
            <a:ext cx="94079" cy="46462"/>
          </a:xfrm>
          <a:prstGeom prst="rect">
            <a:avLst/>
          </a:prstGeom>
        </p:spPr>
        <p:txBody>
          <a:bodyPr lIns="0" tIns="0" rIns="0" bIns="0" rtlCol="0" anchor="t">
            <a:spAutoFit/>
          </a:bodyPr>
          <a:lstStyle/>
          <a:p>
            <a:pPr algn="l">
              <a:lnSpc>
                <a:spcPts val="345"/>
              </a:lnSpc>
            </a:pPr>
            <a:r>
              <a:rPr lang="en-US" sz="246" b="1" i="1">
                <a:solidFill>
                  <a:srgbClr val="FFFFFF"/>
                </a:solidFill>
                <a:latin typeface="Arial Bold Italics"/>
                <a:ea typeface="Arial Bold Italics"/>
                <a:cs typeface="Arial Bold Italics"/>
                <a:sym typeface="Arial Bold Italics"/>
              </a:rPr>
              <a:t>ROAD</a:t>
            </a:r>
          </a:p>
        </p:txBody>
      </p:sp>
      <p:sp>
        <p:nvSpPr>
          <p:cNvPr id="148" name="TextBox 148"/>
          <p:cNvSpPr txBox="1"/>
          <p:nvPr/>
        </p:nvSpPr>
        <p:spPr>
          <a:xfrm>
            <a:off x="7992353" y="5908127"/>
            <a:ext cx="117477" cy="51682"/>
          </a:xfrm>
          <a:prstGeom prst="rect">
            <a:avLst/>
          </a:prstGeom>
        </p:spPr>
        <p:txBody>
          <a:bodyPr lIns="0" tIns="0" rIns="0" bIns="0" rtlCol="0" anchor="t">
            <a:spAutoFit/>
          </a:bodyPr>
          <a:lstStyle/>
          <a:p>
            <a:pPr algn="l">
              <a:lnSpc>
                <a:spcPts val="394"/>
              </a:lnSpc>
            </a:pPr>
            <a:r>
              <a:rPr lang="en-US" sz="281" b="1" i="1">
                <a:solidFill>
                  <a:srgbClr val="FFFFFF"/>
                </a:solidFill>
                <a:latin typeface="Arial Bold Italics"/>
                <a:ea typeface="Arial Bold Italics"/>
                <a:cs typeface="Arial Bold Italics"/>
                <a:sym typeface="Arial Bold Italics"/>
              </a:rPr>
              <a:t>WAITH</a:t>
            </a:r>
          </a:p>
        </p:txBody>
      </p:sp>
      <p:sp>
        <p:nvSpPr>
          <p:cNvPr id="149" name="TextBox 149"/>
          <p:cNvSpPr txBox="1"/>
          <p:nvPr/>
        </p:nvSpPr>
        <p:spPr>
          <a:xfrm>
            <a:off x="7984133" y="5942241"/>
            <a:ext cx="113670" cy="46462"/>
          </a:xfrm>
          <a:prstGeom prst="rect">
            <a:avLst/>
          </a:prstGeom>
        </p:spPr>
        <p:txBody>
          <a:bodyPr lIns="0" tIns="0" rIns="0" bIns="0" rtlCol="0" anchor="t">
            <a:spAutoFit/>
          </a:bodyPr>
          <a:lstStyle/>
          <a:p>
            <a:pPr algn="l">
              <a:lnSpc>
                <a:spcPts val="345"/>
              </a:lnSpc>
            </a:pPr>
            <a:r>
              <a:rPr lang="en-US" sz="246" b="1" i="1" spc="0">
                <a:solidFill>
                  <a:srgbClr val="FFFFFF"/>
                </a:solidFill>
                <a:latin typeface="Arial Bold Italics"/>
                <a:ea typeface="Arial Bold Italics"/>
                <a:cs typeface="Arial Bold Italics"/>
                <a:sym typeface="Arial Bold Italics"/>
              </a:rPr>
              <a:t>AHEAD</a:t>
            </a:r>
          </a:p>
        </p:txBody>
      </p:sp>
      <p:sp>
        <p:nvSpPr>
          <p:cNvPr id="150" name="TextBox 150"/>
          <p:cNvSpPr txBox="1"/>
          <p:nvPr/>
        </p:nvSpPr>
        <p:spPr>
          <a:xfrm>
            <a:off x="7974527" y="5968275"/>
            <a:ext cx="152901" cy="92597"/>
          </a:xfrm>
          <a:prstGeom prst="rect">
            <a:avLst/>
          </a:prstGeom>
        </p:spPr>
        <p:txBody>
          <a:bodyPr lIns="0" tIns="0" rIns="0" bIns="0" rtlCol="0" anchor="t">
            <a:spAutoFit/>
          </a:bodyPr>
          <a:lstStyle/>
          <a:p>
            <a:pPr algn="r">
              <a:lnSpc>
                <a:spcPts val="140"/>
              </a:lnSpc>
            </a:pPr>
            <a:r>
              <a:rPr lang="en-US" sz="281" b="1" i="1" spc="1">
                <a:solidFill>
                  <a:srgbClr val="FFFFFF"/>
                </a:solidFill>
                <a:latin typeface="Arial Bold Italics"/>
                <a:ea typeface="Arial Bold Italics"/>
                <a:cs typeface="Arial Bold Italics"/>
                <a:sym typeface="Arial Bold Italics"/>
              </a:rPr>
              <a:t>YN UNIG</a:t>
            </a:r>
          </a:p>
          <a:p>
            <a:pPr algn="r">
              <a:lnSpc>
                <a:spcPts val="123"/>
              </a:lnSpc>
            </a:pPr>
            <a:r>
              <a:rPr lang="en-US" sz="246" b="1" i="1" spc="0">
                <a:solidFill>
                  <a:srgbClr val="FFFFFF"/>
                </a:solidFill>
                <a:latin typeface="Arial Bold Italics"/>
                <a:ea typeface="Arial Bold Italics"/>
                <a:cs typeface="Arial Bold Italics"/>
                <a:sym typeface="Arial Bold Italics"/>
              </a:rPr>
              <a:t>CLOSED</a:t>
            </a:r>
          </a:p>
          <a:p>
            <a:pPr algn="r">
              <a:lnSpc>
                <a:spcPts val="140"/>
              </a:lnSpc>
            </a:pPr>
            <a:r>
              <a:rPr lang="en-US" sz="281" b="1" i="1" spc="0">
                <a:solidFill>
                  <a:srgbClr val="FFFFFF"/>
                </a:solidFill>
                <a:latin typeface="Arial Bold Italics"/>
                <a:ea typeface="Arial Bold Italics"/>
                <a:cs typeface="Arial Bold Italics"/>
                <a:sym typeface="Arial Bold Italics"/>
              </a:rPr>
              <a:t>ROAD</a:t>
            </a:r>
          </a:p>
          <a:p>
            <a:pPr algn="r">
              <a:lnSpc>
                <a:spcPts val="123"/>
              </a:lnSpc>
            </a:pPr>
            <a:r>
              <a:rPr lang="en-US" sz="246" b="1" i="1" spc="0">
                <a:solidFill>
                  <a:srgbClr val="FFFFFF"/>
                </a:solidFill>
                <a:latin typeface="Arial Bold Italics"/>
                <a:ea typeface="Arial Bold Italics"/>
                <a:cs typeface="Arial Bold Italics"/>
                <a:sym typeface="Arial Bold Italics"/>
              </a:rPr>
              <a:t>ACCESS</a:t>
            </a:r>
          </a:p>
        </p:txBody>
      </p:sp>
      <p:sp>
        <p:nvSpPr>
          <p:cNvPr id="151" name="TextBox 151"/>
          <p:cNvSpPr txBox="1"/>
          <p:nvPr/>
        </p:nvSpPr>
        <p:spPr>
          <a:xfrm>
            <a:off x="7982049" y="6031437"/>
            <a:ext cx="138488" cy="51682"/>
          </a:xfrm>
          <a:prstGeom prst="rect">
            <a:avLst/>
          </a:prstGeom>
        </p:spPr>
        <p:txBody>
          <a:bodyPr lIns="0" tIns="0" rIns="0" bIns="0" rtlCol="0" anchor="t">
            <a:spAutoFit/>
          </a:bodyPr>
          <a:lstStyle/>
          <a:p>
            <a:pPr algn="l">
              <a:lnSpc>
                <a:spcPts val="394"/>
              </a:lnSpc>
            </a:pPr>
            <a:r>
              <a:rPr lang="en-US" sz="281" b="1" i="1">
                <a:solidFill>
                  <a:srgbClr val="FFFFFF"/>
                </a:solidFill>
                <a:latin typeface="Arial Bold Italics"/>
                <a:ea typeface="Arial Bold Italics"/>
                <a:cs typeface="Arial Bold Italics"/>
                <a:sym typeface="Arial Bold Italics"/>
              </a:rPr>
              <a:t> AHEAD</a:t>
            </a:r>
          </a:p>
        </p:txBody>
      </p:sp>
      <p:sp>
        <p:nvSpPr>
          <p:cNvPr id="152" name="TextBox 152"/>
          <p:cNvSpPr txBox="1"/>
          <p:nvPr/>
        </p:nvSpPr>
        <p:spPr>
          <a:xfrm>
            <a:off x="7997774" y="6050296"/>
            <a:ext cx="85826" cy="46462"/>
          </a:xfrm>
          <a:prstGeom prst="rect">
            <a:avLst/>
          </a:prstGeom>
        </p:spPr>
        <p:txBody>
          <a:bodyPr lIns="0" tIns="0" rIns="0" bIns="0" rtlCol="0" anchor="t">
            <a:spAutoFit/>
          </a:bodyPr>
          <a:lstStyle/>
          <a:p>
            <a:pPr algn="l">
              <a:lnSpc>
                <a:spcPts val="345"/>
              </a:lnSpc>
            </a:pPr>
            <a:r>
              <a:rPr lang="en-US" sz="246" b="1" i="1">
                <a:solidFill>
                  <a:srgbClr val="FFFFFF"/>
                </a:solidFill>
                <a:latin typeface="Arial Bold Italics"/>
                <a:ea typeface="Arial Bold Italics"/>
                <a:cs typeface="Arial Bold Italics"/>
                <a:sym typeface="Arial Bold Italics"/>
              </a:rPr>
              <a:t>ONLY</a:t>
            </a:r>
          </a:p>
        </p:txBody>
      </p:sp>
      <p:sp>
        <p:nvSpPr>
          <p:cNvPr id="153" name="TextBox 153"/>
          <p:cNvSpPr txBox="1"/>
          <p:nvPr/>
        </p:nvSpPr>
        <p:spPr>
          <a:xfrm>
            <a:off x="7975384" y="6072543"/>
            <a:ext cx="152078" cy="174991"/>
          </a:xfrm>
          <a:prstGeom prst="rect">
            <a:avLst/>
          </a:prstGeom>
        </p:spPr>
        <p:txBody>
          <a:bodyPr lIns="0" tIns="0" rIns="0" bIns="0" rtlCol="0" anchor="t">
            <a:spAutoFit/>
          </a:bodyPr>
          <a:lstStyle/>
          <a:p>
            <a:pPr algn="ctr">
              <a:lnSpc>
                <a:spcPts val="323"/>
              </a:lnSpc>
            </a:pPr>
            <a:r>
              <a:rPr lang="en-US" sz="281" b="1" i="1" spc="0">
                <a:solidFill>
                  <a:srgbClr val="FFFFFF"/>
                </a:solidFill>
                <a:latin typeface="Arial Bold Italics"/>
                <a:ea typeface="Arial Bold Italics"/>
                <a:cs typeface="Arial Bold Italics"/>
                <a:sym typeface="Arial Bold Italics"/>
              </a:rPr>
              <a:t>CLOSED ACCESS ONLY</a:t>
            </a:r>
          </a:p>
          <a:p>
            <a:pPr algn="ctr">
              <a:lnSpc>
                <a:spcPts val="323"/>
              </a:lnSpc>
            </a:pPr>
            <a:r>
              <a:rPr lang="en-US" sz="281" b="1" i="1">
                <a:solidFill>
                  <a:srgbClr val="FFFFFF"/>
                </a:solidFill>
                <a:latin typeface="Arial Bold Italics"/>
                <a:ea typeface="Arial Bold Italics"/>
                <a:cs typeface="Arial Bold Italics"/>
                <a:sym typeface="Arial Bold Italics"/>
              </a:rPr>
              <a:t> </a:t>
            </a:r>
          </a:p>
        </p:txBody>
      </p:sp>
      <p:sp>
        <p:nvSpPr>
          <p:cNvPr id="154" name="TextBox 154"/>
          <p:cNvSpPr txBox="1"/>
          <p:nvPr/>
        </p:nvSpPr>
        <p:spPr>
          <a:xfrm>
            <a:off x="5166117" y="3970692"/>
            <a:ext cx="11573" cy="61204"/>
          </a:xfrm>
          <a:prstGeom prst="rect">
            <a:avLst/>
          </a:prstGeom>
        </p:spPr>
        <p:txBody>
          <a:bodyPr lIns="0" tIns="0" rIns="0" bIns="0" rtlCol="0" anchor="t">
            <a:spAutoFit/>
          </a:bodyPr>
          <a:lstStyle/>
          <a:p>
            <a:pPr algn="l">
              <a:lnSpc>
                <a:spcPts val="483"/>
              </a:lnSpc>
            </a:pPr>
            <a:r>
              <a:rPr lang="en-US" sz="345" b="1" i="1">
                <a:solidFill>
                  <a:srgbClr val="000000"/>
                </a:solidFill>
                <a:latin typeface="Arial Bold Italics"/>
                <a:ea typeface="Arial Bold Italics"/>
                <a:cs typeface="Arial Bold Italics"/>
                <a:sym typeface="Arial Bold Italics"/>
              </a:rPr>
              <a:t> </a:t>
            </a:r>
          </a:p>
        </p:txBody>
      </p:sp>
      <p:sp>
        <p:nvSpPr>
          <p:cNvPr id="155" name="TextBox 155"/>
          <p:cNvSpPr txBox="1"/>
          <p:nvPr/>
        </p:nvSpPr>
        <p:spPr>
          <a:xfrm>
            <a:off x="5074879" y="4122711"/>
            <a:ext cx="300046" cy="94981"/>
          </a:xfrm>
          <a:prstGeom prst="rect">
            <a:avLst/>
          </a:prstGeom>
        </p:spPr>
        <p:txBody>
          <a:bodyPr lIns="0" tIns="0" rIns="0" bIns="0" rtlCol="0" anchor="t">
            <a:spAutoFit/>
          </a:bodyPr>
          <a:lstStyle/>
          <a:p>
            <a:pPr algn="l">
              <a:lnSpc>
                <a:spcPts val="798"/>
              </a:lnSpc>
            </a:pPr>
            <a:r>
              <a:rPr lang="en-US" sz="570" b="1" i="1" spc="0">
                <a:solidFill>
                  <a:srgbClr val="000000"/>
                </a:solidFill>
                <a:latin typeface="Arial Bold Italics"/>
                <a:ea typeface="Arial Bold Italics"/>
                <a:cs typeface="Arial Bold Italics"/>
                <a:sym typeface="Arial Bold Italics"/>
              </a:rPr>
              <a:t>Manifest</a:t>
            </a:r>
          </a:p>
        </p:txBody>
      </p:sp>
      <p:sp>
        <p:nvSpPr>
          <p:cNvPr id="156" name="TextBox 156"/>
          <p:cNvSpPr txBox="1"/>
          <p:nvPr/>
        </p:nvSpPr>
        <p:spPr>
          <a:xfrm>
            <a:off x="4805635" y="4225107"/>
            <a:ext cx="849333" cy="681746"/>
          </a:xfrm>
          <a:prstGeom prst="rect">
            <a:avLst/>
          </a:prstGeom>
        </p:spPr>
        <p:txBody>
          <a:bodyPr lIns="0" tIns="0" rIns="0" bIns="0" rtlCol="0" anchor="t">
            <a:spAutoFit/>
          </a:bodyPr>
          <a:lstStyle/>
          <a:p>
            <a:pPr algn="l">
              <a:lnSpc>
                <a:spcPts val="668"/>
              </a:lnSpc>
            </a:pPr>
            <a:r>
              <a:rPr lang="en-US" sz="443" b="1" i="1" spc="0">
                <a:solidFill>
                  <a:srgbClr val="000000"/>
                </a:solidFill>
                <a:latin typeface="Arial Bold Italics"/>
                <a:ea typeface="Arial Bold Italics"/>
                <a:cs typeface="Arial Bold Italics"/>
                <a:sym typeface="Arial Bold Italics"/>
              </a:rPr>
              <a:t>6 x</a:t>
            </a:r>
            <a:r>
              <a:rPr lang="en-US" sz="443" spc="0">
                <a:solidFill>
                  <a:srgbClr val="000000"/>
                </a:solidFill>
                <a:latin typeface="Arial"/>
                <a:ea typeface="Arial"/>
                <a:cs typeface="Arial"/>
                <a:sym typeface="Arial"/>
              </a:rPr>
              <a:t>Barrel</a:t>
            </a:r>
          </a:p>
          <a:p>
            <a:pPr algn="l">
              <a:lnSpc>
                <a:spcPts val="668"/>
              </a:lnSpc>
            </a:pPr>
            <a:r>
              <a:rPr lang="en-US" sz="443" b="1" i="1" spc="0">
                <a:solidFill>
                  <a:srgbClr val="000000"/>
                </a:solidFill>
                <a:latin typeface="Arial Bold Italics"/>
                <a:ea typeface="Arial Bold Italics"/>
                <a:cs typeface="Arial Bold Italics"/>
                <a:sym typeface="Arial Bold Italics"/>
              </a:rPr>
              <a:t>5 x</a:t>
            </a:r>
            <a:r>
              <a:rPr lang="en-US" sz="443" spc="0">
                <a:solidFill>
                  <a:srgbClr val="000000"/>
                </a:solidFill>
                <a:latin typeface="Arial"/>
                <a:ea typeface="Arial"/>
                <a:cs typeface="Arial"/>
                <a:sym typeface="Arial"/>
              </a:rPr>
              <a:t>7010.1 road closed</a:t>
            </a:r>
          </a:p>
          <a:p>
            <a:pPr algn="l">
              <a:lnSpc>
                <a:spcPts val="668"/>
              </a:lnSpc>
            </a:pPr>
            <a:r>
              <a:rPr lang="en-US" sz="443" b="1" i="1" spc="0">
                <a:solidFill>
                  <a:srgbClr val="000000"/>
                </a:solidFill>
                <a:latin typeface="Arial Bold Italics"/>
                <a:ea typeface="Arial Bold Italics"/>
                <a:cs typeface="Arial Bold Italics"/>
                <a:sym typeface="Arial Bold Italics"/>
              </a:rPr>
              <a:t>4 x</a:t>
            </a:r>
            <a:r>
              <a:rPr lang="en-US" sz="443" spc="0">
                <a:solidFill>
                  <a:srgbClr val="000000"/>
                </a:solidFill>
                <a:latin typeface="Arial"/>
                <a:ea typeface="Arial"/>
                <a:cs typeface="Arial"/>
                <a:sym typeface="Arial"/>
              </a:rPr>
              <a:t>2702 diversion ends</a:t>
            </a:r>
          </a:p>
          <a:p>
            <a:pPr algn="l">
              <a:lnSpc>
                <a:spcPts val="668"/>
              </a:lnSpc>
            </a:pPr>
            <a:r>
              <a:rPr lang="en-US" sz="443" b="1" i="1" spc="0">
                <a:solidFill>
                  <a:srgbClr val="000000"/>
                </a:solidFill>
                <a:latin typeface="Arial Bold Italics"/>
                <a:ea typeface="Arial Bold Italics"/>
                <a:cs typeface="Arial Bold Italics"/>
                <a:sym typeface="Arial Bold Italics"/>
              </a:rPr>
              <a:t>4 x</a:t>
            </a:r>
            <a:r>
              <a:rPr lang="en-US" sz="443" spc="0">
                <a:solidFill>
                  <a:srgbClr val="000000"/>
                </a:solidFill>
                <a:latin typeface="Arial"/>
                <a:ea typeface="Arial"/>
                <a:cs typeface="Arial"/>
                <a:sym typeface="Arial"/>
              </a:rPr>
              <a:t>7010.1 road ahead closed</a:t>
            </a:r>
          </a:p>
          <a:p>
            <a:pPr algn="l">
              <a:lnSpc>
                <a:spcPts val="668"/>
              </a:lnSpc>
            </a:pPr>
            <a:r>
              <a:rPr lang="en-US" sz="443" b="1" i="1" spc="0">
                <a:solidFill>
                  <a:srgbClr val="000000"/>
                </a:solidFill>
                <a:latin typeface="Arial Bold Italics"/>
                <a:ea typeface="Arial Bold Italics"/>
                <a:cs typeface="Arial Bold Italics"/>
                <a:sym typeface="Arial Bold Italics"/>
              </a:rPr>
              <a:t>3 x</a:t>
            </a:r>
            <a:r>
              <a:rPr lang="en-US" sz="443" spc="0">
                <a:solidFill>
                  <a:srgbClr val="000000"/>
                </a:solidFill>
                <a:latin typeface="Arial"/>
                <a:ea typeface="Arial"/>
                <a:cs typeface="Arial"/>
                <a:sym typeface="Arial"/>
              </a:rPr>
              <a:t>Cones</a:t>
            </a:r>
          </a:p>
          <a:p>
            <a:pPr algn="l">
              <a:lnSpc>
                <a:spcPts val="668"/>
              </a:lnSpc>
            </a:pPr>
            <a:r>
              <a:rPr lang="en-US" sz="443" b="1" i="1" spc="0">
                <a:solidFill>
                  <a:srgbClr val="000000"/>
                </a:solidFill>
                <a:latin typeface="Arial Bold Italics"/>
                <a:ea typeface="Arial Bold Italics"/>
                <a:cs typeface="Arial Bold Italics"/>
                <a:sym typeface="Arial Bold Italics"/>
              </a:rPr>
              <a:t>1 x</a:t>
            </a:r>
            <a:r>
              <a:rPr lang="en-US" sz="443" spc="0">
                <a:solidFill>
                  <a:srgbClr val="000000"/>
                </a:solidFill>
                <a:latin typeface="Arial"/>
                <a:ea typeface="Arial"/>
                <a:cs typeface="Arial"/>
                <a:sym typeface="Arial"/>
              </a:rPr>
              <a:t>2702 diversion left</a:t>
            </a:r>
          </a:p>
          <a:p>
            <a:pPr algn="l">
              <a:lnSpc>
                <a:spcPts val="668"/>
              </a:lnSpc>
            </a:pPr>
            <a:r>
              <a:rPr lang="en-US" sz="443" b="1" i="1" spc="0">
                <a:solidFill>
                  <a:srgbClr val="000000"/>
                </a:solidFill>
                <a:latin typeface="Arial Bold Italics"/>
                <a:ea typeface="Arial Bold Italics"/>
                <a:cs typeface="Arial Bold Italics"/>
                <a:sym typeface="Arial Bold Italics"/>
              </a:rPr>
              <a:t>1 x</a:t>
            </a:r>
            <a:r>
              <a:rPr lang="en-US" sz="443" spc="0">
                <a:solidFill>
                  <a:srgbClr val="000000"/>
                </a:solidFill>
                <a:latin typeface="Arial"/>
                <a:ea typeface="Arial"/>
                <a:cs typeface="Arial"/>
                <a:sym typeface="Arial"/>
              </a:rPr>
              <a:t>2703 diverted traffic right</a:t>
            </a:r>
          </a:p>
          <a:p>
            <a:pPr algn="l">
              <a:lnSpc>
                <a:spcPts val="668"/>
              </a:lnSpc>
            </a:pPr>
            <a:r>
              <a:rPr lang="en-US" sz="443" b="1" i="1" spc="0">
                <a:solidFill>
                  <a:srgbClr val="000000"/>
                </a:solidFill>
                <a:latin typeface="Arial Bold Italics"/>
                <a:ea typeface="Arial Bold Italics"/>
                <a:cs typeface="Arial Bold Italics"/>
                <a:sym typeface="Arial Bold Italics"/>
              </a:rPr>
              <a:t>1 x</a:t>
            </a:r>
            <a:r>
              <a:rPr lang="en-US" sz="443" spc="0">
                <a:solidFill>
                  <a:srgbClr val="000000"/>
                </a:solidFill>
                <a:latin typeface="Arial"/>
                <a:ea typeface="Arial"/>
                <a:cs typeface="Arial"/>
                <a:sym typeface="Arial"/>
              </a:rPr>
              <a:t>2704 diverted traffic left 2704</a:t>
            </a:r>
          </a:p>
        </p:txBody>
      </p:sp>
      <p:sp>
        <p:nvSpPr>
          <p:cNvPr id="157" name="TextBox 157"/>
          <p:cNvSpPr txBox="1"/>
          <p:nvPr/>
        </p:nvSpPr>
        <p:spPr>
          <a:xfrm>
            <a:off x="4794457" y="2855393"/>
            <a:ext cx="218632" cy="96183"/>
          </a:xfrm>
          <a:prstGeom prst="rect">
            <a:avLst/>
          </a:prstGeom>
        </p:spPr>
        <p:txBody>
          <a:bodyPr lIns="0" tIns="0" rIns="0" bIns="0" rtlCol="0" anchor="t">
            <a:spAutoFit/>
          </a:bodyPr>
          <a:lstStyle/>
          <a:p>
            <a:pPr algn="l">
              <a:lnSpc>
                <a:spcPts val="336"/>
              </a:lnSpc>
            </a:pPr>
            <a:r>
              <a:rPr lang="en-US" sz="292" b="1" i="1" spc="0">
                <a:solidFill>
                  <a:srgbClr val="000000"/>
                </a:solidFill>
                <a:latin typeface="Arial Bold Italics"/>
                <a:ea typeface="Arial Bold Italics"/>
                <a:cs typeface="Arial Bold Italics"/>
                <a:sym typeface="Arial Bold Italics"/>
              </a:rPr>
              <a:t>FULL ROAD CLOSURE</a:t>
            </a:r>
          </a:p>
        </p:txBody>
      </p:sp>
      <p:sp>
        <p:nvSpPr>
          <p:cNvPr id="158" name="TextBox 158"/>
          <p:cNvSpPr txBox="1"/>
          <p:nvPr/>
        </p:nvSpPr>
        <p:spPr>
          <a:xfrm>
            <a:off x="5156544" y="2903256"/>
            <a:ext cx="120587" cy="132381"/>
          </a:xfrm>
          <a:prstGeom prst="rect">
            <a:avLst/>
          </a:prstGeom>
        </p:spPr>
        <p:txBody>
          <a:bodyPr lIns="0" tIns="0" rIns="0" bIns="0" rtlCol="0" anchor="t">
            <a:spAutoFit/>
          </a:bodyPr>
          <a:lstStyle/>
          <a:p>
            <a:pPr algn="ctr">
              <a:lnSpc>
                <a:spcPts val="240"/>
              </a:lnSpc>
            </a:pPr>
            <a:r>
              <a:rPr lang="en-US" sz="208" b="1" i="1">
                <a:solidFill>
                  <a:srgbClr val="FFFFFF"/>
                </a:solidFill>
                <a:latin typeface="Arial Bold Italics"/>
                <a:ea typeface="Arial Bold Italics"/>
                <a:cs typeface="Arial Bold Italics"/>
                <a:sym typeface="Arial Bold Italics"/>
              </a:rPr>
              <a:t>FFORDD </a:t>
            </a:r>
          </a:p>
          <a:p>
            <a:pPr algn="ctr">
              <a:lnSpc>
                <a:spcPts val="257"/>
              </a:lnSpc>
            </a:pPr>
            <a:r>
              <a:rPr lang="en-US" sz="223" b="1" i="1" spc="0">
                <a:solidFill>
                  <a:srgbClr val="FFFFFF"/>
                </a:solidFill>
                <a:latin typeface="Arial Bold Italics"/>
                <a:ea typeface="Arial Bold Italics"/>
                <a:cs typeface="Arial Bold Italics"/>
                <a:sym typeface="Arial Bold Italics"/>
              </a:rPr>
              <a:t>ROAD</a:t>
            </a:r>
          </a:p>
          <a:p>
            <a:pPr algn="ctr">
              <a:lnSpc>
                <a:spcPts val="240"/>
              </a:lnSpc>
            </a:pPr>
            <a:r>
              <a:rPr lang="en-US" sz="208" b="1" i="1" spc="0">
                <a:solidFill>
                  <a:srgbClr val="FFFFFF"/>
                </a:solidFill>
                <a:latin typeface="Arial Bold Italics"/>
                <a:ea typeface="Arial Bold Italics"/>
                <a:cs typeface="Arial Bold Italics"/>
                <a:sym typeface="Arial Bold Italics"/>
              </a:rPr>
              <a:t>AR GAU</a:t>
            </a:r>
          </a:p>
          <a:p>
            <a:pPr algn="ctr">
              <a:lnSpc>
                <a:spcPts val="257"/>
              </a:lnSpc>
            </a:pPr>
            <a:r>
              <a:rPr lang="en-US" sz="223" b="1" i="1" spc="0">
                <a:solidFill>
                  <a:srgbClr val="FFFFFF"/>
                </a:solidFill>
                <a:latin typeface="Arial Bold Italics"/>
                <a:ea typeface="Arial Bold Italics"/>
                <a:cs typeface="Arial Bold Italics"/>
                <a:sym typeface="Arial Bold Italics"/>
              </a:rPr>
              <a:t>CLOSED</a:t>
            </a:r>
          </a:p>
          <a:p>
            <a:pPr algn="ctr">
              <a:lnSpc>
                <a:spcPts val="240"/>
              </a:lnSpc>
            </a:pPr>
            <a:r>
              <a:rPr lang="en-US" sz="208" b="1" i="1" spc="0">
                <a:solidFill>
                  <a:srgbClr val="FFFFFF"/>
                </a:solidFill>
                <a:latin typeface="Arial Bold Italics"/>
                <a:ea typeface="Arial Bold Italics"/>
                <a:cs typeface="Arial Bold Italics"/>
                <a:sym typeface="Arial Bold Italics"/>
              </a:rPr>
              <a:t>ROAD CLOSED</a:t>
            </a:r>
          </a:p>
        </p:txBody>
      </p:sp>
      <p:sp>
        <p:nvSpPr>
          <p:cNvPr id="159" name="TextBox 159"/>
          <p:cNvSpPr txBox="1"/>
          <p:nvPr/>
        </p:nvSpPr>
        <p:spPr>
          <a:xfrm>
            <a:off x="5088595" y="3454221"/>
            <a:ext cx="253553" cy="101455"/>
          </a:xfrm>
          <a:prstGeom prst="rect">
            <a:avLst/>
          </a:prstGeom>
        </p:spPr>
        <p:txBody>
          <a:bodyPr lIns="0" tIns="0" rIns="0" bIns="0" rtlCol="0" anchor="t">
            <a:spAutoFit/>
          </a:bodyPr>
          <a:lstStyle/>
          <a:p>
            <a:pPr algn="l">
              <a:lnSpc>
                <a:spcPts val="770"/>
              </a:lnSpc>
            </a:pPr>
            <a:r>
              <a:rPr lang="en-US" sz="550" spc="0">
                <a:solidFill>
                  <a:srgbClr val="000000"/>
                </a:solidFill>
                <a:latin typeface="Arial"/>
                <a:ea typeface="Arial"/>
                <a:cs typeface="Arial"/>
                <a:sym typeface="Arial"/>
              </a:rPr>
              <a:t>CONES</a:t>
            </a:r>
          </a:p>
        </p:txBody>
      </p:sp>
      <p:sp>
        <p:nvSpPr>
          <p:cNvPr id="160" name="TextBox 160"/>
          <p:cNvSpPr txBox="1"/>
          <p:nvPr/>
        </p:nvSpPr>
        <p:spPr>
          <a:xfrm>
            <a:off x="5187532" y="3575365"/>
            <a:ext cx="11573" cy="61204"/>
          </a:xfrm>
          <a:prstGeom prst="rect">
            <a:avLst/>
          </a:prstGeom>
        </p:spPr>
        <p:txBody>
          <a:bodyPr lIns="0" tIns="0" rIns="0" bIns="0" rtlCol="0" anchor="t">
            <a:spAutoFit/>
          </a:bodyPr>
          <a:lstStyle/>
          <a:p>
            <a:pPr algn="l">
              <a:lnSpc>
                <a:spcPts val="483"/>
              </a:lnSpc>
            </a:pPr>
            <a:r>
              <a:rPr lang="en-US" sz="345" b="1" i="1">
                <a:solidFill>
                  <a:srgbClr val="000000"/>
                </a:solidFill>
                <a:latin typeface="Arial Bold Italics"/>
                <a:ea typeface="Arial Bold Italics"/>
                <a:cs typeface="Arial Bold Italics"/>
                <a:sym typeface="Arial Bold Italics"/>
              </a:rPr>
              <a:t> </a:t>
            </a:r>
          </a:p>
        </p:txBody>
      </p:sp>
      <p:sp>
        <p:nvSpPr>
          <p:cNvPr id="161" name="TextBox 161"/>
          <p:cNvSpPr txBox="1"/>
          <p:nvPr/>
        </p:nvSpPr>
        <p:spPr>
          <a:xfrm>
            <a:off x="5058465" y="3575365"/>
            <a:ext cx="509282" cy="61204"/>
          </a:xfrm>
          <a:prstGeom prst="rect">
            <a:avLst/>
          </a:prstGeom>
        </p:spPr>
        <p:txBody>
          <a:bodyPr lIns="0" tIns="0" rIns="0" bIns="0" rtlCol="0" anchor="t">
            <a:spAutoFit/>
          </a:bodyPr>
          <a:lstStyle/>
          <a:p>
            <a:pPr algn="l">
              <a:lnSpc>
                <a:spcPts val="483"/>
              </a:lnSpc>
            </a:pPr>
            <a:r>
              <a:rPr lang="en-US" sz="345" b="1" i="1" spc="0">
                <a:solidFill>
                  <a:srgbClr val="000000"/>
                </a:solidFill>
                <a:latin typeface="Arial Bold Italics"/>
                <a:ea typeface="Arial Bold Italics"/>
                <a:cs typeface="Arial Bold Italics"/>
                <a:sym typeface="Arial Bold Italics"/>
              </a:rPr>
              <a:t>ROADCLOSURE POINT</a:t>
            </a:r>
          </a:p>
        </p:txBody>
      </p:sp>
      <p:sp>
        <p:nvSpPr>
          <p:cNvPr id="162" name="TextBox 162"/>
          <p:cNvSpPr txBox="1"/>
          <p:nvPr/>
        </p:nvSpPr>
        <p:spPr>
          <a:xfrm>
            <a:off x="5065281" y="3722493"/>
            <a:ext cx="414901" cy="61204"/>
          </a:xfrm>
          <a:prstGeom prst="rect">
            <a:avLst/>
          </a:prstGeom>
        </p:spPr>
        <p:txBody>
          <a:bodyPr lIns="0" tIns="0" rIns="0" bIns="0" rtlCol="0" anchor="t">
            <a:spAutoFit/>
          </a:bodyPr>
          <a:lstStyle/>
          <a:p>
            <a:pPr algn="l">
              <a:lnSpc>
                <a:spcPts val="483"/>
              </a:lnSpc>
            </a:pPr>
            <a:r>
              <a:rPr lang="en-US" sz="345" b="1" i="1" spc="2">
                <a:solidFill>
                  <a:srgbClr val="000000"/>
                </a:solidFill>
                <a:latin typeface="Arial Bold Italics"/>
                <a:ea typeface="Arial Bold Italics"/>
                <a:cs typeface="Arial Bold Italics"/>
                <a:sym typeface="Arial Bold Italics"/>
              </a:rPr>
              <a:t>DIVERSION ROUTE</a:t>
            </a:r>
          </a:p>
        </p:txBody>
      </p:sp>
      <p:sp>
        <p:nvSpPr>
          <p:cNvPr id="163" name="TextBox 163"/>
          <p:cNvSpPr txBox="1"/>
          <p:nvPr/>
        </p:nvSpPr>
        <p:spPr>
          <a:xfrm>
            <a:off x="5071551" y="3837272"/>
            <a:ext cx="318956" cy="61204"/>
          </a:xfrm>
          <a:prstGeom prst="rect">
            <a:avLst/>
          </a:prstGeom>
        </p:spPr>
        <p:txBody>
          <a:bodyPr lIns="0" tIns="0" rIns="0" bIns="0" rtlCol="0" anchor="t">
            <a:spAutoFit/>
          </a:bodyPr>
          <a:lstStyle/>
          <a:p>
            <a:pPr algn="l">
              <a:lnSpc>
                <a:spcPts val="483"/>
              </a:lnSpc>
            </a:pPr>
            <a:r>
              <a:rPr lang="en-US" sz="345" b="1" i="1">
                <a:solidFill>
                  <a:srgbClr val="000000"/>
                </a:solidFill>
                <a:latin typeface="Arial Bold Italics"/>
                <a:ea typeface="Arial Bold Italics"/>
                <a:cs typeface="Arial Bold Italics"/>
                <a:sym typeface="Arial Bold Italics"/>
              </a:rPr>
              <a:t>ACCESS ONLY</a:t>
            </a:r>
          </a:p>
        </p:txBody>
      </p:sp>
      <p:sp>
        <p:nvSpPr>
          <p:cNvPr id="164" name="TextBox 164"/>
          <p:cNvSpPr txBox="1"/>
          <p:nvPr/>
        </p:nvSpPr>
        <p:spPr>
          <a:xfrm>
            <a:off x="5058961" y="3970692"/>
            <a:ext cx="335294" cy="61204"/>
          </a:xfrm>
          <a:prstGeom prst="rect">
            <a:avLst/>
          </a:prstGeom>
        </p:spPr>
        <p:txBody>
          <a:bodyPr lIns="0" tIns="0" rIns="0" bIns="0" rtlCol="0" anchor="t">
            <a:spAutoFit/>
          </a:bodyPr>
          <a:lstStyle/>
          <a:p>
            <a:pPr algn="l">
              <a:lnSpc>
                <a:spcPts val="483"/>
              </a:lnSpc>
            </a:pPr>
            <a:r>
              <a:rPr lang="en-US" sz="345" b="1" i="1" spc="2">
                <a:solidFill>
                  <a:srgbClr val="000000"/>
                </a:solidFill>
                <a:latin typeface="Arial Bold Italics"/>
                <a:ea typeface="Arial Bold Italics"/>
                <a:cs typeface="Arial Bold Italics"/>
                <a:sym typeface="Arial Bold Italics"/>
              </a:rPr>
              <a:t>SIGN</a:t>
            </a:r>
            <a:r>
              <a:rPr lang="en-US" sz="345" b="1" i="1" spc="2">
                <a:solidFill>
                  <a:srgbClr val="FFFFFF"/>
                </a:solidFill>
                <a:latin typeface="Arial Bold Italics"/>
                <a:ea typeface="Arial Bold Italics"/>
                <a:cs typeface="Arial Bold Italics"/>
                <a:sym typeface="Arial Bold Italics"/>
              </a:rPr>
              <a:t> </a:t>
            </a:r>
            <a:r>
              <a:rPr lang="en-US" sz="345" b="1" i="1" spc="2">
                <a:solidFill>
                  <a:srgbClr val="000000"/>
                </a:solidFill>
                <a:latin typeface="Arial Bold Italics"/>
                <a:ea typeface="Arial Bold Italics"/>
                <a:cs typeface="Arial Bold Italics"/>
                <a:sym typeface="Arial Bold Italics"/>
              </a:rPr>
              <a:t>POSITION</a:t>
            </a:r>
          </a:p>
        </p:txBody>
      </p:sp>
      <p:sp>
        <p:nvSpPr>
          <p:cNvPr id="165" name="TextBox 165"/>
          <p:cNvSpPr txBox="1"/>
          <p:nvPr/>
        </p:nvSpPr>
        <p:spPr>
          <a:xfrm>
            <a:off x="5096293" y="3266458"/>
            <a:ext cx="188881" cy="125181"/>
          </a:xfrm>
          <a:prstGeom prst="rect">
            <a:avLst/>
          </a:prstGeom>
        </p:spPr>
        <p:txBody>
          <a:bodyPr lIns="0" tIns="0" rIns="0" bIns="0" rtlCol="0" anchor="t">
            <a:spAutoFit/>
          </a:bodyPr>
          <a:lstStyle/>
          <a:p>
            <a:pPr algn="l">
              <a:lnSpc>
                <a:spcPts val="992"/>
              </a:lnSpc>
            </a:pPr>
            <a:r>
              <a:rPr lang="en-US" sz="708" b="1" i="1" spc="0">
                <a:solidFill>
                  <a:srgbClr val="000000"/>
                </a:solidFill>
                <a:latin typeface="Arial Bold Italics"/>
                <a:ea typeface="Arial Bold Italics"/>
                <a:cs typeface="Arial Bold Italics"/>
                <a:sym typeface="Arial Bold Italics"/>
              </a:rPr>
              <a:t>KEY</a:t>
            </a:r>
          </a:p>
        </p:txBody>
      </p:sp>
      <p:sp>
        <p:nvSpPr>
          <p:cNvPr id="166" name="TextBox 166"/>
          <p:cNvSpPr txBox="1"/>
          <p:nvPr/>
        </p:nvSpPr>
        <p:spPr>
          <a:xfrm>
            <a:off x="9863940" y="892276"/>
            <a:ext cx="992443" cy="152195"/>
          </a:xfrm>
          <a:prstGeom prst="rect">
            <a:avLst/>
          </a:prstGeom>
        </p:spPr>
        <p:txBody>
          <a:bodyPr lIns="0" tIns="0" rIns="0" bIns="0" rtlCol="0" anchor="t">
            <a:spAutoFit/>
          </a:bodyPr>
          <a:lstStyle/>
          <a:p>
            <a:pPr algn="l">
              <a:lnSpc>
                <a:spcPts val="1155"/>
              </a:lnSpc>
            </a:pPr>
            <a:r>
              <a:rPr lang="en-US" sz="825" b="1" i="1" spc="4">
                <a:solidFill>
                  <a:srgbClr val="0000FF"/>
                </a:solidFill>
                <a:latin typeface="Arial Bold Italics"/>
                <a:ea typeface="Arial Bold Italics"/>
                <a:cs typeface="Arial Bold Italics"/>
                <a:sym typeface="Arial Bold Italics"/>
              </a:rPr>
              <a:t>DIVERSION ROUTE</a:t>
            </a:r>
          </a:p>
        </p:txBody>
      </p:sp>
      <p:sp>
        <p:nvSpPr>
          <p:cNvPr id="167" name="TextBox 167"/>
          <p:cNvSpPr txBox="1"/>
          <p:nvPr/>
        </p:nvSpPr>
        <p:spPr>
          <a:xfrm>
            <a:off x="10401343" y="1089931"/>
            <a:ext cx="25398" cy="141942"/>
          </a:xfrm>
          <a:prstGeom prst="rect">
            <a:avLst/>
          </a:prstGeom>
        </p:spPr>
        <p:txBody>
          <a:bodyPr lIns="0" tIns="0" rIns="0" bIns="0" rtlCol="0" anchor="t">
            <a:spAutoFit/>
          </a:bodyPr>
          <a:lstStyle/>
          <a:p>
            <a:pPr algn="l">
              <a:lnSpc>
                <a:spcPts val="1059"/>
              </a:lnSpc>
            </a:pPr>
            <a:r>
              <a:rPr lang="en-US" sz="756" b="1" i="1">
                <a:solidFill>
                  <a:srgbClr val="0000FF"/>
                </a:solidFill>
                <a:latin typeface="Arial Bold Italics"/>
                <a:ea typeface="Arial Bold Italics"/>
                <a:cs typeface="Arial Bold Italics"/>
                <a:sym typeface="Arial Bold Italics"/>
              </a:rPr>
              <a:t> </a:t>
            </a:r>
          </a:p>
        </p:txBody>
      </p:sp>
      <p:sp>
        <p:nvSpPr>
          <p:cNvPr id="168" name="TextBox 168"/>
          <p:cNvSpPr txBox="1"/>
          <p:nvPr/>
        </p:nvSpPr>
        <p:spPr>
          <a:xfrm>
            <a:off x="9859494" y="1089931"/>
            <a:ext cx="1405008" cy="141942"/>
          </a:xfrm>
          <a:prstGeom prst="rect">
            <a:avLst/>
          </a:prstGeom>
        </p:spPr>
        <p:txBody>
          <a:bodyPr lIns="0" tIns="0" rIns="0" bIns="0" rtlCol="0" anchor="t">
            <a:spAutoFit/>
          </a:bodyPr>
          <a:lstStyle/>
          <a:p>
            <a:pPr algn="l">
              <a:lnSpc>
                <a:spcPts val="1059"/>
              </a:lnSpc>
            </a:pPr>
            <a:r>
              <a:rPr lang="en-US" sz="756" b="1" i="1" spc="0">
                <a:solidFill>
                  <a:srgbClr val="0000FF"/>
                </a:solidFill>
                <a:latin typeface="Arial Bold Italics"/>
                <a:ea typeface="Arial Bold Italics"/>
                <a:cs typeface="Arial Bold Italics"/>
                <a:sym typeface="Arial Bold Italics"/>
              </a:rPr>
              <a:t>A470 - A487ANDVISEVERSA</a:t>
            </a:r>
          </a:p>
        </p:txBody>
      </p:sp>
      <p:sp>
        <p:nvSpPr>
          <p:cNvPr id="169" name="TextBox 169"/>
          <p:cNvSpPr txBox="1"/>
          <p:nvPr/>
        </p:nvSpPr>
        <p:spPr>
          <a:xfrm>
            <a:off x="356401" y="2001534"/>
            <a:ext cx="3992014" cy="4455732"/>
          </a:xfrm>
          <a:prstGeom prst="rect">
            <a:avLst/>
          </a:prstGeom>
        </p:spPr>
        <p:txBody>
          <a:bodyPr lIns="0" tIns="0" rIns="0" bIns="0" rtlCol="0" anchor="t">
            <a:spAutoFit/>
          </a:bodyPr>
          <a:lstStyle/>
          <a:p>
            <a:pPr algn="l">
              <a:lnSpc>
                <a:spcPts val="2208"/>
              </a:lnSpc>
              <a:spcBef>
                <a:spcPct val="0"/>
              </a:spcBef>
            </a:pPr>
            <a:r>
              <a:rPr lang="en-US" sz="1577">
                <a:solidFill>
                  <a:srgbClr val="000000"/>
                </a:solidFill>
                <a:latin typeface="IberPangea"/>
                <a:ea typeface="IberPangea"/>
                <a:cs typeface="IberPangea"/>
                <a:sym typeface="IberPangea"/>
              </a:rPr>
              <a:t>The main phase of work will require King Edward Street to close between The Royal pub and St Tudwal's Church </a:t>
            </a:r>
          </a:p>
          <a:p>
            <a:pPr algn="l">
              <a:lnSpc>
                <a:spcPts val="2208"/>
              </a:lnSpc>
              <a:spcBef>
                <a:spcPct val="0"/>
              </a:spcBef>
            </a:pPr>
            <a:endParaRPr lang="en-US" sz="1577">
              <a:solidFill>
                <a:srgbClr val="000000"/>
              </a:solidFill>
              <a:latin typeface="IberPangea"/>
              <a:ea typeface="IberPangea"/>
              <a:cs typeface="IberPangea"/>
              <a:sym typeface="IberPangea"/>
            </a:endParaRPr>
          </a:p>
          <a:p>
            <a:pPr algn="l">
              <a:lnSpc>
                <a:spcPts val="2208"/>
              </a:lnSpc>
              <a:spcBef>
                <a:spcPct val="0"/>
              </a:spcBef>
            </a:pPr>
            <a:r>
              <a:rPr lang="en-US" sz="1577">
                <a:solidFill>
                  <a:srgbClr val="000000"/>
                </a:solidFill>
                <a:latin typeface="IberPangea"/>
                <a:ea typeface="IberPangea"/>
                <a:cs typeface="IberPangea"/>
                <a:sym typeface="IberPangea"/>
              </a:rPr>
              <a:t>This section will last for for  3 weeks between 16th Nov - 2nd Dec.</a:t>
            </a:r>
          </a:p>
          <a:p>
            <a:pPr algn="l">
              <a:lnSpc>
                <a:spcPts val="2208"/>
              </a:lnSpc>
              <a:spcBef>
                <a:spcPct val="0"/>
              </a:spcBef>
            </a:pPr>
            <a:endParaRPr lang="en-US" sz="1577">
              <a:solidFill>
                <a:srgbClr val="000000"/>
              </a:solidFill>
              <a:latin typeface="IberPangea"/>
              <a:ea typeface="IberPangea"/>
              <a:cs typeface="IberPangea"/>
              <a:sym typeface="IberPangea"/>
            </a:endParaRPr>
          </a:p>
          <a:p>
            <a:pPr algn="l">
              <a:lnSpc>
                <a:spcPts val="2208"/>
              </a:lnSpc>
              <a:spcBef>
                <a:spcPct val="0"/>
              </a:spcBef>
            </a:pPr>
            <a:r>
              <a:rPr lang="en-US" sz="1577">
                <a:solidFill>
                  <a:srgbClr val="000000"/>
                </a:solidFill>
                <a:latin typeface="IberPangea"/>
                <a:ea typeface="IberPangea"/>
                <a:cs typeface="IberPangea"/>
                <a:sym typeface="IberPangea"/>
              </a:rPr>
              <a:t>The team will be working 7 days a week, and working long days on both sides of the project to meet in the middle. </a:t>
            </a:r>
          </a:p>
          <a:p>
            <a:pPr algn="l">
              <a:lnSpc>
                <a:spcPts val="2208"/>
              </a:lnSpc>
              <a:spcBef>
                <a:spcPct val="0"/>
              </a:spcBef>
            </a:pPr>
            <a:endParaRPr lang="en-US" sz="1577">
              <a:solidFill>
                <a:srgbClr val="000000"/>
              </a:solidFill>
              <a:latin typeface="IberPangea"/>
              <a:ea typeface="IberPangea"/>
              <a:cs typeface="IberPangea"/>
              <a:sym typeface="IberPangea"/>
            </a:endParaRPr>
          </a:p>
          <a:p>
            <a:pPr algn="l">
              <a:lnSpc>
                <a:spcPts val="2208"/>
              </a:lnSpc>
              <a:spcBef>
                <a:spcPct val="0"/>
              </a:spcBef>
            </a:pPr>
            <a:r>
              <a:rPr lang="en-US" sz="1577">
                <a:solidFill>
                  <a:srgbClr val="000000"/>
                </a:solidFill>
                <a:latin typeface="IberPangea"/>
                <a:ea typeface="IberPangea"/>
                <a:cs typeface="IberPangea"/>
                <a:sym typeface="IberPangea"/>
              </a:rPr>
              <a:t>We have 3 weeks to complete this section of the works before the road closure notice expires. </a:t>
            </a:r>
          </a:p>
          <a:p>
            <a:pPr algn="l">
              <a:lnSpc>
                <a:spcPts val="2208"/>
              </a:lnSpc>
              <a:spcBef>
                <a:spcPct val="0"/>
              </a:spcBef>
            </a:pPr>
            <a:endParaRPr lang="en-US" sz="1577">
              <a:solidFill>
                <a:srgbClr val="000000"/>
              </a:solidFill>
              <a:latin typeface="IberPangea"/>
              <a:ea typeface="IberPangea"/>
              <a:cs typeface="IberPangea"/>
              <a:sym typeface="IberPangea"/>
            </a:endParaRPr>
          </a:p>
          <a:p>
            <a:pPr algn="l">
              <a:lnSpc>
                <a:spcPts val="2208"/>
              </a:lnSpc>
              <a:spcBef>
                <a:spcPct val="0"/>
              </a:spcBef>
            </a:pPr>
            <a:r>
              <a:rPr lang="en-US" sz="1577">
                <a:solidFill>
                  <a:srgbClr val="000000"/>
                </a:solidFill>
                <a:latin typeface="IberPangea"/>
                <a:ea typeface="IberPangea"/>
                <a:cs typeface="IberPangea"/>
                <a:sym typeface="IberPangea"/>
              </a:rPr>
              <a:t>We can not miss this deadline.  </a:t>
            </a:r>
          </a:p>
        </p:txBody>
      </p:sp>
      <p:sp>
        <p:nvSpPr>
          <p:cNvPr id="170" name="TextBox 170"/>
          <p:cNvSpPr txBox="1"/>
          <p:nvPr/>
        </p:nvSpPr>
        <p:spPr>
          <a:xfrm>
            <a:off x="11736067" y="6420593"/>
            <a:ext cx="55215" cy="167640"/>
          </a:xfrm>
          <a:prstGeom prst="rect">
            <a:avLst/>
          </a:prstGeom>
        </p:spPr>
        <p:txBody>
          <a:bodyPr lIns="0" tIns="0" rIns="0" bIns="0" rtlCol="0" anchor="t">
            <a:spAutoFit/>
          </a:bodyPr>
          <a:lstStyle/>
          <a:p>
            <a:pPr algn="l">
              <a:lnSpc>
                <a:spcPts val="1260"/>
              </a:lnSpc>
            </a:pPr>
            <a:r>
              <a:rPr lang="en-US" sz="900">
                <a:solidFill>
                  <a:srgbClr val="008C38"/>
                </a:solidFill>
                <a:latin typeface="IberPangea"/>
                <a:ea typeface="IberPangea"/>
                <a:cs typeface="IberPangea"/>
                <a:sym typeface="IberPangea"/>
              </a:rPr>
              <a:t>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3EC"/>
        </a:solidFill>
        <a:effectLst/>
      </p:bgPr>
    </p:bg>
    <p:spTree>
      <p:nvGrpSpPr>
        <p:cNvPr id="1" name=""/>
        <p:cNvGrpSpPr/>
        <p:nvPr/>
      </p:nvGrpSpPr>
      <p:grpSpPr>
        <a:xfrm>
          <a:off x="0" y="0"/>
          <a:ext cx="0" cy="0"/>
          <a:chOff x="0" y="0"/>
          <a:chExt cx="0" cy="0"/>
        </a:xfrm>
      </p:grpSpPr>
      <p:sp>
        <p:nvSpPr>
          <p:cNvPr id="3" name="Freeform 3"/>
          <p:cNvSpPr/>
          <p:nvPr/>
        </p:nvSpPr>
        <p:spPr>
          <a:xfrm>
            <a:off x="6096000" y="4810125"/>
            <a:ext cx="5219700" cy="1295400"/>
          </a:xfrm>
          <a:custGeom>
            <a:avLst/>
            <a:gdLst/>
            <a:ahLst/>
            <a:cxnLst/>
            <a:rect l="l" t="t" r="r" b="b"/>
            <a:pathLst>
              <a:path w="5219700" h="1295400">
                <a:moveTo>
                  <a:pt x="0" y="0"/>
                </a:moveTo>
                <a:lnTo>
                  <a:pt x="5219700" y="0"/>
                </a:lnTo>
                <a:lnTo>
                  <a:pt x="5219700" y="1295400"/>
                </a:lnTo>
                <a:lnTo>
                  <a:pt x="0" y="12954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4"/>
          <p:cNvSpPr/>
          <p:nvPr/>
        </p:nvSpPr>
        <p:spPr>
          <a:xfrm>
            <a:off x="10537822" y="231772"/>
            <a:ext cx="1308097" cy="488956"/>
          </a:xfrm>
          <a:custGeom>
            <a:avLst/>
            <a:gdLst/>
            <a:ahLst/>
            <a:cxnLst/>
            <a:rect l="l" t="t" r="r" b="b"/>
            <a:pathLst>
              <a:path w="1308097" h="488956">
                <a:moveTo>
                  <a:pt x="0" y="0"/>
                </a:moveTo>
                <a:lnTo>
                  <a:pt x="1308097" y="0"/>
                </a:lnTo>
                <a:lnTo>
                  <a:pt x="1308097" y="488956"/>
                </a:lnTo>
                <a:lnTo>
                  <a:pt x="0" y="48895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5" name="Group 5"/>
          <p:cNvGrpSpPr/>
          <p:nvPr/>
        </p:nvGrpSpPr>
        <p:grpSpPr>
          <a:xfrm>
            <a:off x="6096000" y="1057275"/>
            <a:ext cx="5219700" cy="3552825"/>
            <a:chOff x="0" y="0"/>
            <a:chExt cx="6959600" cy="4737100"/>
          </a:xfrm>
        </p:grpSpPr>
        <p:sp>
          <p:nvSpPr>
            <p:cNvPr id="6" name="Freeform 6"/>
            <p:cNvSpPr/>
            <p:nvPr/>
          </p:nvSpPr>
          <p:spPr>
            <a:xfrm>
              <a:off x="0" y="0"/>
              <a:ext cx="6959600" cy="4737100"/>
            </a:xfrm>
            <a:custGeom>
              <a:avLst/>
              <a:gdLst/>
              <a:ahLst/>
              <a:cxnLst/>
              <a:rect l="l" t="t" r="r" b="b"/>
              <a:pathLst>
                <a:path w="6959600" h="4737100">
                  <a:moveTo>
                    <a:pt x="260731" y="0"/>
                  </a:moveTo>
                  <a:cubicBezTo>
                    <a:pt x="116840" y="0"/>
                    <a:pt x="0" y="116840"/>
                    <a:pt x="0" y="260731"/>
                  </a:cubicBezTo>
                  <a:lnTo>
                    <a:pt x="0" y="4476369"/>
                  </a:lnTo>
                  <a:cubicBezTo>
                    <a:pt x="0" y="4620260"/>
                    <a:pt x="116840" y="4737100"/>
                    <a:pt x="260731" y="4737100"/>
                  </a:cubicBezTo>
                  <a:lnTo>
                    <a:pt x="6698869" y="4737100"/>
                  </a:lnTo>
                  <a:cubicBezTo>
                    <a:pt x="6842760" y="4737100"/>
                    <a:pt x="6959600" y="4620260"/>
                    <a:pt x="6959600" y="4476369"/>
                  </a:cubicBezTo>
                  <a:lnTo>
                    <a:pt x="6959600" y="260731"/>
                  </a:lnTo>
                  <a:cubicBezTo>
                    <a:pt x="6959600" y="116840"/>
                    <a:pt x="6842760" y="0"/>
                    <a:pt x="6698869" y="0"/>
                  </a:cubicBezTo>
                  <a:close/>
                </a:path>
              </a:pathLst>
            </a:custGeom>
            <a:blipFill>
              <a:blip r:embed="rId4"/>
              <a:stretch>
                <a:fillRect/>
              </a:stretch>
            </a:blipFill>
          </p:spPr>
          <p:txBody>
            <a:bodyPr/>
            <a:lstStyle/>
            <a:p>
              <a:endParaRPr lang="en-GB"/>
            </a:p>
          </p:txBody>
        </p:sp>
      </p:grpSp>
      <p:sp>
        <p:nvSpPr>
          <p:cNvPr id="7" name="Freeform 7"/>
          <p:cNvSpPr/>
          <p:nvPr/>
        </p:nvSpPr>
        <p:spPr>
          <a:xfrm>
            <a:off x="9867900" y="4886325"/>
            <a:ext cx="1095375" cy="1076325"/>
          </a:xfrm>
          <a:custGeom>
            <a:avLst/>
            <a:gdLst/>
            <a:ahLst/>
            <a:cxnLst/>
            <a:rect l="l" t="t" r="r" b="b"/>
            <a:pathLst>
              <a:path w="1095375" h="1076325">
                <a:moveTo>
                  <a:pt x="0" y="0"/>
                </a:moveTo>
                <a:lnTo>
                  <a:pt x="1095375" y="0"/>
                </a:lnTo>
                <a:lnTo>
                  <a:pt x="1095375" y="1076325"/>
                </a:lnTo>
                <a:lnTo>
                  <a:pt x="0" y="1076325"/>
                </a:lnTo>
                <a:lnTo>
                  <a:pt x="0" y="0"/>
                </a:lnTo>
                <a:close/>
              </a:path>
            </a:pathLst>
          </a:custGeom>
          <a:blipFill>
            <a:blip r:embed="rId5"/>
            <a:stretch>
              <a:fillRect/>
            </a:stretch>
          </a:blipFill>
        </p:spPr>
        <p:txBody>
          <a:bodyPr/>
          <a:lstStyle/>
          <a:p>
            <a:endParaRPr lang="en-GB"/>
          </a:p>
        </p:txBody>
      </p:sp>
      <p:sp>
        <p:nvSpPr>
          <p:cNvPr id="8" name="TextBox 8"/>
          <p:cNvSpPr txBox="1"/>
          <p:nvPr/>
        </p:nvSpPr>
        <p:spPr>
          <a:xfrm>
            <a:off x="11736067" y="6420593"/>
            <a:ext cx="100608" cy="167640"/>
          </a:xfrm>
          <a:prstGeom prst="rect">
            <a:avLst/>
          </a:prstGeom>
        </p:spPr>
        <p:txBody>
          <a:bodyPr lIns="0" tIns="0" rIns="0" bIns="0" rtlCol="0" anchor="t">
            <a:spAutoFit/>
          </a:bodyPr>
          <a:lstStyle/>
          <a:p>
            <a:pPr algn="l">
              <a:lnSpc>
                <a:spcPts val="1260"/>
              </a:lnSpc>
            </a:pPr>
            <a:r>
              <a:rPr lang="en-US" sz="900">
                <a:solidFill>
                  <a:srgbClr val="008C38"/>
                </a:solidFill>
                <a:latin typeface="IberPangea"/>
                <a:ea typeface="IberPangea"/>
                <a:cs typeface="IberPangea"/>
                <a:sym typeface="IberPangea"/>
              </a:rPr>
              <a:t>10</a:t>
            </a:r>
          </a:p>
        </p:txBody>
      </p:sp>
      <p:sp>
        <p:nvSpPr>
          <p:cNvPr id="9" name="TextBox 9"/>
          <p:cNvSpPr txBox="1"/>
          <p:nvPr/>
        </p:nvSpPr>
        <p:spPr>
          <a:xfrm>
            <a:off x="801367" y="947976"/>
            <a:ext cx="4095452" cy="516290"/>
          </a:xfrm>
          <a:prstGeom prst="rect">
            <a:avLst/>
          </a:prstGeom>
        </p:spPr>
        <p:txBody>
          <a:bodyPr lIns="0" tIns="0" rIns="0" bIns="0" rtlCol="0" anchor="t">
            <a:spAutoFit/>
          </a:bodyPr>
          <a:lstStyle/>
          <a:p>
            <a:pPr algn="l">
              <a:lnSpc>
                <a:spcPts val="3440"/>
              </a:lnSpc>
            </a:pPr>
            <a:r>
              <a:rPr lang="en-US" sz="3005">
                <a:solidFill>
                  <a:srgbClr val="00402A"/>
                </a:solidFill>
                <a:latin typeface="IberPangea"/>
                <a:ea typeface="IberPangea"/>
                <a:cs typeface="IberPangea"/>
                <a:sym typeface="IberPangea"/>
              </a:rPr>
              <a:t>Priority Services Register</a:t>
            </a:r>
          </a:p>
        </p:txBody>
      </p:sp>
      <p:sp>
        <p:nvSpPr>
          <p:cNvPr id="10" name="TextBox 10"/>
          <p:cNvSpPr txBox="1"/>
          <p:nvPr/>
        </p:nvSpPr>
        <p:spPr>
          <a:xfrm>
            <a:off x="1077439" y="1457449"/>
            <a:ext cx="40928" cy="472980"/>
          </a:xfrm>
          <a:prstGeom prst="rect">
            <a:avLst/>
          </a:prstGeom>
        </p:spPr>
        <p:txBody>
          <a:bodyPr lIns="0" tIns="0" rIns="0" bIns="0" rtlCol="0" anchor="t">
            <a:spAutoFit/>
          </a:bodyPr>
          <a:lstStyle/>
          <a:p>
            <a:pPr algn="l">
              <a:lnSpc>
                <a:spcPts val="3943"/>
              </a:lnSpc>
            </a:pPr>
            <a:r>
              <a:rPr lang="en-US" sz="1577">
                <a:solidFill>
                  <a:srgbClr val="008C38"/>
                </a:solidFill>
                <a:latin typeface="IberPangea"/>
                <a:ea typeface="IberPangea"/>
                <a:cs typeface="IberPangea"/>
                <a:sym typeface="IberPangea"/>
              </a:rPr>
              <a:t> </a:t>
            </a:r>
          </a:p>
        </p:txBody>
      </p:sp>
      <p:sp>
        <p:nvSpPr>
          <p:cNvPr id="11" name="TextBox 11"/>
          <p:cNvSpPr txBox="1"/>
          <p:nvPr/>
        </p:nvSpPr>
        <p:spPr>
          <a:xfrm>
            <a:off x="6615684" y="4980213"/>
            <a:ext cx="3207668" cy="874240"/>
          </a:xfrm>
          <a:prstGeom prst="rect">
            <a:avLst/>
          </a:prstGeom>
        </p:spPr>
        <p:txBody>
          <a:bodyPr lIns="0" tIns="0" rIns="0" bIns="0" rtlCol="0" anchor="t">
            <a:spAutoFit/>
          </a:bodyPr>
          <a:lstStyle/>
          <a:p>
            <a:pPr algn="r">
              <a:lnSpc>
                <a:spcPts val="2179"/>
              </a:lnSpc>
            </a:pPr>
            <a:r>
              <a:rPr lang="en-US" sz="1802">
                <a:solidFill>
                  <a:srgbClr val="FFFFFF"/>
                </a:solidFill>
                <a:latin typeface="IberPangea"/>
                <a:ea typeface="IberPangea"/>
                <a:cs typeface="IberPangea"/>
                <a:sym typeface="IberPangea"/>
              </a:rPr>
              <a:t>Scan QR code to find out more about being added to the Priority Services Register</a:t>
            </a:r>
          </a:p>
        </p:txBody>
      </p:sp>
      <p:sp>
        <p:nvSpPr>
          <p:cNvPr id="12" name="TextBox 12"/>
          <p:cNvSpPr txBox="1"/>
          <p:nvPr/>
        </p:nvSpPr>
        <p:spPr>
          <a:xfrm>
            <a:off x="801367" y="1647949"/>
            <a:ext cx="3971330" cy="284548"/>
          </a:xfrm>
          <a:prstGeom prst="rect">
            <a:avLst/>
          </a:prstGeom>
        </p:spPr>
        <p:txBody>
          <a:bodyPr lIns="0" tIns="0" rIns="0" bIns="0" rtlCol="0" anchor="t">
            <a:spAutoFit/>
          </a:bodyPr>
          <a:lstStyle/>
          <a:p>
            <a:pPr algn="l">
              <a:lnSpc>
                <a:spcPts val="1902"/>
              </a:lnSpc>
            </a:pPr>
            <a:r>
              <a:rPr lang="en-US" sz="1577">
                <a:solidFill>
                  <a:srgbClr val="008C38"/>
                </a:solidFill>
                <a:latin typeface="IberPangea"/>
                <a:ea typeface="IberPangea"/>
                <a:cs typeface="IberPangea"/>
                <a:sym typeface="IberPangea"/>
              </a:rPr>
              <a:t>Weappreciateforsome customers this may be </a:t>
            </a:r>
          </a:p>
        </p:txBody>
      </p:sp>
      <p:sp>
        <p:nvSpPr>
          <p:cNvPr id="13" name="TextBox 13"/>
          <p:cNvSpPr txBox="1"/>
          <p:nvPr/>
        </p:nvSpPr>
        <p:spPr>
          <a:xfrm>
            <a:off x="801367" y="1895980"/>
            <a:ext cx="4432135" cy="760798"/>
          </a:xfrm>
          <a:prstGeom prst="rect">
            <a:avLst/>
          </a:prstGeom>
        </p:spPr>
        <p:txBody>
          <a:bodyPr lIns="0" tIns="0" rIns="0" bIns="0" rtlCol="0" anchor="t">
            <a:spAutoFit/>
          </a:bodyPr>
          <a:lstStyle/>
          <a:p>
            <a:pPr algn="l">
              <a:lnSpc>
                <a:spcPts val="1902"/>
              </a:lnSpc>
            </a:pPr>
            <a:r>
              <a:rPr lang="en-US" sz="1577" spc="3">
                <a:solidFill>
                  <a:srgbClr val="008C38"/>
                </a:solidFill>
                <a:latin typeface="IberPangea"/>
                <a:ea typeface="IberPangea"/>
                <a:cs typeface="IberPangea"/>
                <a:sym typeface="IberPangea"/>
              </a:rPr>
              <a:t>particularly distressing and that’s why we offer extra support to customers who feel they need our help.</a:t>
            </a:r>
          </a:p>
        </p:txBody>
      </p:sp>
      <p:sp>
        <p:nvSpPr>
          <p:cNvPr id="14" name="TextBox 14"/>
          <p:cNvSpPr txBox="1"/>
          <p:nvPr/>
        </p:nvSpPr>
        <p:spPr>
          <a:xfrm>
            <a:off x="826132" y="2731189"/>
            <a:ext cx="3727400" cy="407375"/>
          </a:xfrm>
          <a:prstGeom prst="rect">
            <a:avLst/>
          </a:prstGeom>
        </p:spPr>
        <p:txBody>
          <a:bodyPr lIns="0" tIns="0" rIns="0" bIns="0" rtlCol="0" anchor="t">
            <a:spAutoFit/>
          </a:bodyPr>
          <a:lstStyle/>
          <a:p>
            <a:pPr algn="l">
              <a:lnSpc>
                <a:spcPts val="3380"/>
              </a:lnSpc>
            </a:pPr>
            <a:r>
              <a:rPr lang="en-US" sz="1427">
                <a:solidFill>
                  <a:srgbClr val="3A3734"/>
                </a:solidFill>
                <a:latin typeface="IberPangea"/>
                <a:ea typeface="IberPangea"/>
                <a:cs typeface="IberPangea"/>
                <a:sym typeface="IberPangea"/>
              </a:rPr>
              <a:t>You can join our Priority Services Register if you:</a:t>
            </a:r>
          </a:p>
        </p:txBody>
      </p:sp>
      <p:sp>
        <p:nvSpPr>
          <p:cNvPr id="15" name="TextBox 15"/>
          <p:cNvSpPr txBox="1"/>
          <p:nvPr/>
        </p:nvSpPr>
        <p:spPr>
          <a:xfrm>
            <a:off x="842354" y="3023360"/>
            <a:ext cx="3960316" cy="2121876"/>
          </a:xfrm>
          <a:prstGeom prst="rect">
            <a:avLst/>
          </a:prstGeom>
        </p:spPr>
        <p:txBody>
          <a:bodyPr lIns="0" tIns="0" rIns="0" bIns="0" rtlCol="0" anchor="t">
            <a:spAutoFit/>
          </a:bodyPr>
          <a:lstStyle/>
          <a:p>
            <a:pPr marL="308197" lvl="1" indent="-154098" algn="l">
              <a:lnSpc>
                <a:spcPts val="3380"/>
              </a:lnSpc>
              <a:buFont typeface="Arial"/>
              <a:buChar char="•"/>
            </a:pPr>
            <a:r>
              <a:rPr lang="en-US" sz="1427">
                <a:solidFill>
                  <a:srgbClr val="3A3734"/>
                </a:solidFill>
                <a:latin typeface="IberPangea"/>
                <a:ea typeface="IberPangea"/>
                <a:cs typeface="IberPangea"/>
                <a:sym typeface="IberPangea"/>
              </a:rPr>
              <a:t>Are over the age of 60</a:t>
            </a:r>
          </a:p>
          <a:p>
            <a:pPr marL="308197" lvl="1" indent="-154098" algn="l">
              <a:lnSpc>
                <a:spcPts val="3380"/>
              </a:lnSpc>
              <a:buFont typeface="Arial"/>
              <a:buChar char="•"/>
            </a:pPr>
            <a:r>
              <a:rPr lang="en-US" sz="1427">
                <a:solidFill>
                  <a:srgbClr val="3A3734"/>
                </a:solidFill>
                <a:latin typeface="IberPangea"/>
                <a:ea typeface="IberPangea"/>
                <a:cs typeface="IberPangea"/>
                <a:sym typeface="IberPangea"/>
              </a:rPr>
              <a:t>Have a special communication need</a:t>
            </a:r>
          </a:p>
          <a:p>
            <a:pPr marL="308197" lvl="1" indent="-154098" algn="l">
              <a:lnSpc>
                <a:spcPts val="3380"/>
              </a:lnSpc>
              <a:buFont typeface="Arial"/>
              <a:buChar char="•"/>
            </a:pPr>
            <a:r>
              <a:rPr lang="en-US" sz="1427">
                <a:solidFill>
                  <a:srgbClr val="3A3734"/>
                </a:solidFill>
                <a:latin typeface="IberPangea"/>
                <a:ea typeface="IberPangea"/>
                <a:cs typeface="IberPangea"/>
                <a:sym typeface="IberPangea"/>
              </a:rPr>
              <a:t>Depend on electricity for home or medical care</a:t>
            </a:r>
          </a:p>
          <a:p>
            <a:pPr marL="308197" lvl="1" indent="-154098" algn="l">
              <a:lnSpc>
                <a:spcPts val="3380"/>
              </a:lnSpc>
              <a:buFont typeface="Arial"/>
              <a:buChar char="•"/>
            </a:pPr>
            <a:r>
              <a:rPr lang="en-US" sz="1427">
                <a:solidFill>
                  <a:srgbClr val="3A3734"/>
                </a:solidFill>
                <a:latin typeface="IberPangea"/>
                <a:ea typeface="IberPangea"/>
                <a:cs typeface="IberPangea"/>
                <a:sym typeface="IberPangea"/>
              </a:rPr>
              <a:t>Have a child under 5 years of age</a:t>
            </a:r>
          </a:p>
          <a:p>
            <a:pPr marL="308197" lvl="1" indent="-154098" algn="l">
              <a:lnSpc>
                <a:spcPts val="3380"/>
              </a:lnSpc>
              <a:buFont typeface="Arial"/>
              <a:buChar char="•"/>
            </a:pPr>
            <a:r>
              <a:rPr lang="en-US" sz="1427">
                <a:solidFill>
                  <a:srgbClr val="3A3734"/>
                </a:solidFill>
                <a:latin typeface="IberPangea"/>
                <a:ea typeface="IberPangea"/>
                <a:cs typeface="IberPangea"/>
                <a:sym typeface="IberPangea"/>
              </a:rPr>
              <a:t>Have chronic illness</a:t>
            </a:r>
          </a:p>
        </p:txBody>
      </p:sp>
      <p:sp>
        <p:nvSpPr>
          <p:cNvPr id="16" name="TextBox 16"/>
          <p:cNvSpPr txBox="1"/>
          <p:nvPr/>
        </p:nvSpPr>
        <p:spPr>
          <a:xfrm>
            <a:off x="1178557" y="4476721"/>
            <a:ext cx="181719" cy="155258"/>
          </a:xfrm>
          <a:prstGeom prst="rect">
            <a:avLst/>
          </a:prstGeom>
        </p:spPr>
        <p:txBody>
          <a:bodyPr lIns="0" tIns="0" rIns="0" bIns="0" rtlCol="0" anchor="t">
            <a:spAutoFit/>
          </a:bodyPr>
          <a:lstStyle/>
          <a:p>
            <a:pPr algn="l">
              <a:lnSpc>
                <a:spcPts val="712"/>
              </a:lnSpc>
            </a:pPr>
            <a:r>
              <a:rPr lang="en-US" sz="1425" spc="1140">
                <a:solidFill>
                  <a:srgbClr val="3A3734"/>
                </a:solidFill>
                <a:latin typeface="IberPangea"/>
                <a:ea typeface="IberPangea"/>
                <a:cs typeface="IberPangea"/>
                <a:sym typeface="IberPangea"/>
              </a:rPr>
              <a:t> </a:t>
            </a:r>
          </a:p>
        </p:txBody>
      </p:sp>
      <p:sp>
        <p:nvSpPr>
          <p:cNvPr id="17" name="TextBox 17"/>
          <p:cNvSpPr txBox="1"/>
          <p:nvPr/>
        </p:nvSpPr>
        <p:spPr>
          <a:xfrm>
            <a:off x="685800" y="5611057"/>
            <a:ext cx="4284926" cy="912406"/>
          </a:xfrm>
          <a:prstGeom prst="rect">
            <a:avLst/>
          </a:prstGeom>
        </p:spPr>
        <p:txBody>
          <a:bodyPr lIns="0" tIns="0" rIns="0" bIns="0" rtlCol="0" anchor="t">
            <a:spAutoFit/>
          </a:bodyPr>
          <a:lstStyle/>
          <a:p>
            <a:pPr algn="l">
              <a:lnSpc>
                <a:spcPts val="1728"/>
              </a:lnSpc>
            </a:pPr>
            <a:r>
              <a:rPr lang="en-US" sz="1427">
                <a:solidFill>
                  <a:srgbClr val="3A3734"/>
                </a:solidFill>
                <a:latin typeface="IberPangea"/>
                <a:ea typeface="IberPangea"/>
                <a:cs typeface="IberPangea"/>
                <a:sym typeface="IberPangea"/>
              </a:rPr>
              <a:t>You can also register with us if you feel you need support for a short period of time e.g. if you're recovering from an operation,</a:t>
            </a:r>
            <a:r>
              <a:rPr lang="en-US" sz="1427">
                <a:solidFill>
                  <a:srgbClr val="FFFFFF"/>
                </a:solidFill>
                <a:latin typeface="IberPangea"/>
                <a:ea typeface="IberPangea"/>
                <a:cs typeface="IberPangea"/>
                <a:sym typeface="IberPangea"/>
              </a:rPr>
              <a:t> </a:t>
            </a:r>
            <a:r>
              <a:rPr lang="en-US" sz="1427">
                <a:solidFill>
                  <a:srgbClr val="3A3734"/>
                </a:solidFill>
                <a:latin typeface="IberPangea"/>
                <a:ea typeface="IberPangea"/>
                <a:cs typeface="IberPangea"/>
                <a:sym typeface="IberPangea"/>
              </a:rPr>
              <a:t>if</a:t>
            </a:r>
            <a:r>
              <a:rPr lang="en-US" sz="1427">
                <a:solidFill>
                  <a:srgbClr val="FFFFFF"/>
                </a:solidFill>
                <a:latin typeface="IberPangea"/>
                <a:ea typeface="IberPangea"/>
                <a:cs typeface="IberPangea"/>
                <a:sym typeface="IberPangea"/>
              </a:rPr>
              <a:t> </a:t>
            </a:r>
            <a:r>
              <a:rPr lang="en-US" sz="1427">
                <a:solidFill>
                  <a:srgbClr val="3A3734"/>
                </a:solidFill>
                <a:latin typeface="IberPangea"/>
                <a:ea typeface="IberPangea"/>
                <a:cs typeface="IberPangea"/>
                <a:sym typeface="IberPangea"/>
              </a:rPr>
              <a:t>you</a:t>
            </a:r>
            <a:r>
              <a:rPr lang="en-US" sz="1427">
                <a:solidFill>
                  <a:srgbClr val="FFFFFF"/>
                </a:solidFill>
                <a:latin typeface="IberPangea"/>
                <a:ea typeface="IberPangea"/>
                <a:cs typeface="IberPangea"/>
                <a:sym typeface="IberPangea"/>
              </a:rPr>
              <a:t> </a:t>
            </a:r>
            <a:r>
              <a:rPr lang="en-US" sz="1427">
                <a:solidFill>
                  <a:srgbClr val="3A3734"/>
                </a:solidFill>
                <a:latin typeface="IberPangea"/>
                <a:ea typeface="IberPangea"/>
                <a:cs typeface="IberPangea"/>
                <a:sym typeface="IberPangea"/>
              </a:rPr>
              <a:t>are</a:t>
            </a:r>
            <a:r>
              <a:rPr lang="en-US" sz="1427">
                <a:solidFill>
                  <a:srgbClr val="FFFFFF"/>
                </a:solidFill>
                <a:latin typeface="IberPangea"/>
                <a:ea typeface="IberPangea"/>
                <a:cs typeface="IberPangea"/>
                <a:sym typeface="IberPangea"/>
              </a:rPr>
              <a:t> </a:t>
            </a:r>
            <a:r>
              <a:rPr lang="en-US" sz="1427">
                <a:solidFill>
                  <a:srgbClr val="3A3734"/>
                </a:solidFill>
                <a:latin typeface="IberPangea"/>
                <a:ea typeface="IberPangea"/>
                <a:cs typeface="IberPangea"/>
                <a:sym typeface="IberPangea"/>
              </a:rPr>
              <a:t>pregnant,</a:t>
            </a:r>
            <a:r>
              <a:rPr lang="en-US" sz="1427">
                <a:solidFill>
                  <a:srgbClr val="FFFFFF"/>
                </a:solidFill>
                <a:latin typeface="IberPangea"/>
                <a:ea typeface="IberPangea"/>
                <a:cs typeface="IberPangea"/>
                <a:sym typeface="IberPangea"/>
              </a:rPr>
              <a:t> </a:t>
            </a:r>
            <a:r>
              <a:rPr lang="en-US" sz="1427">
                <a:solidFill>
                  <a:srgbClr val="3A3734"/>
                </a:solidFill>
                <a:latin typeface="IberPangea"/>
                <a:ea typeface="IberPangea"/>
                <a:cs typeface="IberPangea"/>
                <a:sym typeface="IberPangea"/>
              </a:rPr>
              <a:t>or</a:t>
            </a:r>
            <a:r>
              <a:rPr lang="en-US" sz="1427">
                <a:solidFill>
                  <a:srgbClr val="FFFFFF"/>
                </a:solidFill>
                <a:latin typeface="IberPangea"/>
                <a:ea typeface="IberPangea"/>
                <a:cs typeface="IberPangea"/>
                <a:sym typeface="IberPangea"/>
              </a:rPr>
              <a:t> </a:t>
            </a:r>
            <a:r>
              <a:rPr lang="en-US" sz="1427">
                <a:solidFill>
                  <a:srgbClr val="3A3734"/>
                </a:solidFill>
                <a:latin typeface="IberPangea"/>
                <a:ea typeface="IberPangea"/>
                <a:cs typeface="IberPangea"/>
                <a:sym typeface="IberPangea"/>
              </a:rPr>
              <a:t>if</a:t>
            </a:r>
            <a:r>
              <a:rPr lang="en-US" sz="1427">
                <a:solidFill>
                  <a:srgbClr val="FFFFFF"/>
                </a:solidFill>
                <a:latin typeface="IberPangea"/>
                <a:ea typeface="IberPangea"/>
                <a:cs typeface="IberPangea"/>
                <a:sym typeface="IberPangea"/>
              </a:rPr>
              <a:t> </a:t>
            </a:r>
            <a:r>
              <a:rPr lang="en-US" sz="1427">
                <a:solidFill>
                  <a:srgbClr val="3A3734"/>
                </a:solidFill>
                <a:latin typeface="IberPangea"/>
                <a:ea typeface="IberPangea"/>
                <a:cs typeface="IberPangea"/>
                <a:sym typeface="IberPangea"/>
              </a:rPr>
              <a:t>you</a:t>
            </a:r>
            <a:r>
              <a:rPr lang="en-US" sz="1427">
                <a:solidFill>
                  <a:srgbClr val="FFFFFF"/>
                </a:solidFill>
                <a:latin typeface="IberPangea"/>
                <a:ea typeface="IberPangea"/>
                <a:cs typeface="IberPangea"/>
                <a:sym typeface="IberPangea"/>
              </a:rPr>
              <a:t> </a:t>
            </a:r>
            <a:r>
              <a:rPr lang="en-US" sz="1427">
                <a:solidFill>
                  <a:srgbClr val="3A3734"/>
                </a:solidFill>
                <a:latin typeface="IberPangea"/>
                <a:ea typeface="IberPangea"/>
                <a:cs typeface="IberPangea"/>
                <a:sym typeface="IberPangea"/>
              </a:rPr>
              <a:t>are</a:t>
            </a:r>
            <a:r>
              <a:rPr lang="en-US" sz="1427">
                <a:solidFill>
                  <a:srgbClr val="FFFFFF"/>
                </a:solidFill>
                <a:latin typeface="IberPangea"/>
                <a:ea typeface="IberPangea"/>
                <a:cs typeface="IberPangea"/>
                <a:sym typeface="IberPangea"/>
              </a:rPr>
              <a:t> </a:t>
            </a:r>
            <a:r>
              <a:rPr lang="en-US" sz="1427">
                <a:solidFill>
                  <a:srgbClr val="3A3734"/>
                </a:solidFill>
                <a:latin typeface="IberPangea"/>
                <a:ea typeface="IberPangea"/>
                <a:cs typeface="IberPangea"/>
                <a:sym typeface="IberPangea"/>
              </a:rPr>
              <a:t>recently b</a:t>
            </a:r>
            <a:r>
              <a:rPr lang="en-US" sz="1427">
                <a:solidFill>
                  <a:srgbClr val="FFFFFF"/>
                </a:solidFill>
                <a:latin typeface="IberPangea"/>
                <a:ea typeface="IberPangea"/>
                <a:cs typeface="IberPangea"/>
                <a:sym typeface="IberPangea"/>
              </a:rPr>
              <a:t> </a:t>
            </a:r>
            <a:r>
              <a:rPr lang="en-US" sz="1427">
                <a:solidFill>
                  <a:srgbClr val="3A3734"/>
                </a:solidFill>
                <a:latin typeface="IberPangea"/>
                <a:ea typeface="IberPangea"/>
                <a:cs typeface="IberPangea"/>
                <a:sym typeface="IberPangea"/>
              </a:rPr>
              <a:t>ere</a:t>
            </a:r>
            <a:r>
              <a:rPr lang="en-US" sz="1427">
                <a:solidFill>
                  <a:srgbClr val="FFFFFF"/>
                </a:solidFill>
                <a:latin typeface="IberPangea"/>
                <a:ea typeface="IberPangea"/>
                <a:cs typeface="IberPangea"/>
                <a:sym typeface="IberPangea"/>
              </a:rPr>
              <a:t> </a:t>
            </a:r>
            <a:r>
              <a:rPr lang="en-US" sz="1427">
                <a:solidFill>
                  <a:srgbClr val="3A3734"/>
                </a:solidFill>
                <a:latin typeface="IberPangea"/>
                <a:ea typeface="IberPangea"/>
                <a:cs typeface="IberPangea"/>
                <a:sym typeface="IberPangea"/>
              </a:rPr>
              <a:t>av</a:t>
            </a:r>
            <a:r>
              <a:rPr lang="en-US" sz="1427">
                <a:solidFill>
                  <a:srgbClr val="FFFFFF"/>
                </a:solidFill>
                <a:latin typeface="IberPangea"/>
                <a:ea typeface="IberPangea"/>
                <a:cs typeface="IberPangea"/>
                <a:sym typeface="IberPangea"/>
              </a:rPr>
              <a:t> </a:t>
            </a:r>
            <a:r>
              <a:rPr lang="en-US" sz="1427">
                <a:solidFill>
                  <a:srgbClr val="3A3734"/>
                </a:solidFill>
                <a:latin typeface="IberPangea"/>
                <a:ea typeface="IberPangea"/>
                <a:cs typeface="IberPangea"/>
                <a:sym typeface="IberPangea"/>
              </a:rPr>
              <a:t>ed</a:t>
            </a:r>
            <a:r>
              <a:rPr lang="en-US" sz="1427">
                <a:solidFill>
                  <a:srgbClr val="FFFFFF"/>
                </a:solidFill>
                <a:latin typeface="IberPangea"/>
                <a:ea typeface="IberPangea"/>
                <a:cs typeface="IberPangea"/>
                <a:sym typeface="IberPangea"/>
              </a:rPr>
              <a:t> </a:t>
            </a:r>
            <a:r>
              <a:rPr lang="en-US" sz="1427">
                <a:solidFill>
                  <a:srgbClr val="3A3734"/>
                </a:solidFill>
                <a:latin typeface="IberPangea"/>
                <a:ea typeface="IberPangea"/>
                <a:cs typeface="IberPangea"/>
                <a:sym typeface="IberPangea"/>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CEBE1"/>
        </a:solidFill>
        <a:effectLst/>
      </p:bgPr>
    </p:bg>
    <p:spTree>
      <p:nvGrpSpPr>
        <p:cNvPr id="1" name=""/>
        <p:cNvGrpSpPr/>
        <p:nvPr/>
      </p:nvGrpSpPr>
      <p:grpSpPr>
        <a:xfrm>
          <a:off x="0" y="0"/>
          <a:ext cx="0" cy="0"/>
          <a:chOff x="0" y="0"/>
          <a:chExt cx="0" cy="0"/>
        </a:xfrm>
      </p:grpSpPr>
      <p:sp>
        <p:nvSpPr>
          <p:cNvPr id="2" name="Freeform 2"/>
          <p:cNvSpPr/>
          <p:nvPr/>
        </p:nvSpPr>
        <p:spPr>
          <a:xfrm>
            <a:off x="10537822" y="231772"/>
            <a:ext cx="1308097" cy="488956"/>
          </a:xfrm>
          <a:custGeom>
            <a:avLst/>
            <a:gdLst/>
            <a:ahLst/>
            <a:cxnLst/>
            <a:rect l="l" t="t" r="r" b="b"/>
            <a:pathLst>
              <a:path w="1308097" h="488956">
                <a:moveTo>
                  <a:pt x="0" y="0"/>
                </a:moveTo>
                <a:lnTo>
                  <a:pt x="1308097" y="0"/>
                </a:lnTo>
                <a:lnTo>
                  <a:pt x="1308097" y="488956"/>
                </a:lnTo>
                <a:lnTo>
                  <a:pt x="0" y="48895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a:off x="571500" y="857183"/>
            <a:ext cx="5157854" cy="5157854"/>
          </a:xfrm>
          <a:custGeom>
            <a:avLst/>
            <a:gdLst/>
            <a:ahLst/>
            <a:cxnLst/>
            <a:rect l="l" t="t" r="r" b="b"/>
            <a:pathLst>
              <a:path w="5157854" h="5157854">
                <a:moveTo>
                  <a:pt x="0" y="0"/>
                </a:moveTo>
                <a:lnTo>
                  <a:pt x="5157854" y="0"/>
                </a:lnTo>
                <a:lnTo>
                  <a:pt x="5157854" y="5157854"/>
                </a:lnTo>
                <a:lnTo>
                  <a:pt x="0" y="5157854"/>
                </a:lnTo>
                <a:lnTo>
                  <a:pt x="0" y="0"/>
                </a:lnTo>
                <a:close/>
              </a:path>
            </a:pathLst>
          </a:custGeom>
          <a:blipFill>
            <a:blip r:embed="rId3"/>
            <a:stretch>
              <a:fillRect/>
            </a:stretch>
          </a:blipFill>
        </p:spPr>
        <p:txBody>
          <a:bodyPr/>
          <a:lstStyle/>
          <a:p>
            <a:endParaRPr lang="en-GB"/>
          </a:p>
        </p:txBody>
      </p:sp>
      <p:grpSp>
        <p:nvGrpSpPr>
          <p:cNvPr id="4" name="Group 4"/>
          <p:cNvGrpSpPr/>
          <p:nvPr/>
        </p:nvGrpSpPr>
        <p:grpSpPr>
          <a:xfrm>
            <a:off x="762000" y="1047750"/>
            <a:ext cx="4781550" cy="4781550"/>
            <a:chOff x="0" y="0"/>
            <a:chExt cx="6375400" cy="6375400"/>
          </a:xfrm>
        </p:grpSpPr>
        <p:sp>
          <p:nvSpPr>
            <p:cNvPr id="5" name="Freeform 5"/>
            <p:cNvSpPr/>
            <p:nvPr/>
          </p:nvSpPr>
          <p:spPr>
            <a:xfrm>
              <a:off x="0" y="0"/>
              <a:ext cx="6375400" cy="6375400"/>
            </a:xfrm>
            <a:custGeom>
              <a:avLst/>
              <a:gdLst/>
              <a:ahLst/>
              <a:cxnLst/>
              <a:rect l="l" t="t" r="r" b="b"/>
              <a:pathLst>
                <a:path w="6375400" h="6375400">
                  <a:moveTo>
                    <a:pt x="223647" y="0"/>
                  </a:moveTo>
                  <a:cubicBezTo>
                    <a:pt x="100203" y="0"/>
                    <a:pt x="0" y="100076"/>
                    <a:pt x="0" y="223647"/>
                  </a:cubicBezTo>
                  <a:lnTo>
                    <a:pt x="0" y="6151753"/>
                  </a:lnTo>
                  <a:cubicBezTo>
                    <a:pt x="0" y="6275197"/>
                    <a:pt x="100203" y="6375400"/>
                    <a:pt x="223647" y="6375400"/>
                  </a:cubicBezTo>
                  <a:lnTo>
                    <a:pt x="6151753" y="6375400"/>
                  </a:lnTo>
                  <a:cubicBezTo>
                    <a:pt x="6275324" y="6375400"/>
                    <a:pt x="6375400" y="6275197"/>
                    <a:pt x="6375400" y="6151753"/>
                  </a:cubicBezTo>
                  <a:lnTo>
                    <a:pt x="6375400" y="223647"/>
                  </a:lnTo>
                  <a:cubicBezTo>
                    <a:pt x="6375400" y="100076"/>
                    <a:pt x="6275324" y="0"/>
                    <a:pt x="6151753" y="0"/>
                  </a:cubicBezTo>
                  <a:close/>
                </a:path>
              </a:pathLst>
            </a:custGeom>
            <a:blipFill>
              <a:blip r:embed="rId4"/>
              <a:stretch>
                <a:fillRect/>
              </a:stretch>
            </a:blipFill>
          </p:spPr>
          <p:txBody>
            <a:bodyPr/>
            <a:lstStyle/>
            <a:p>
              <a:endParaRPr lang="en-GB"/>
            </a:p>
          </p:txBody>
        </p:sp>
      </p:grpSp>
      <p:sp>
        <p:nvSpPr>
          <p:cNvPr id="6" name="Freeform 6"/>
          <p:cNvSpPr/>
          <p:nvPr/>
        </p:nvSpPr>
        <p:spPr>
          <a:xfrm>
            <a:off x="6543675" y="857183"/>
            <a:ext cx="5157854" cy="5157854"/>
          </a:xfrm>
          <a:custGeom>
            <a:avLst/>
            <a:gdLst/>
            <a:ahLst/>
            <a:cxnLst/>
            <a:rect l="l" t="t" r="r" b="b"/>
            <a:pathLst>
              <a:path w="5157854" h="5157854">
                <a:moveTo>
                  <a:pt x="0" y="0"/>
                </a:moveTo>
                <a:lnTo>
                  <a:pt x="5157854" y="0"/>
                </a:lnTo>
                <a:lnTo>
                  <a:pt x="5157854" y="5157854"/>
                </a:lnTo>
                <a:lnTo>
                  <a:pt x="0" y="5157854"/>
                </a:lnTo>
                <a:lnTo>
                  <a:pt x="0" y="0"/>
                </a:lnTo>
                <a:close/>
              </a:path>
            </a:pathLst>
          </a:custGeom>
          <a:blipFill>
            <a:blip r:embed="rId5"/>
            <a:stretch>
              <a:fillRect/>
            </a:stretch>
          </a:blipFill>
        </p:spPr>
        <p:txBody>
          <a:bodyPr/>
          <a:lstStyle/>
          <a:p>
            <a:endParaRPr lang="en-GB"/>
          </a:p>
        </p:txBody>
      </p:sp>
      <p:grpSp>
        <p:nvGrpSpPr>
          <p:cNvPr id="7" name="Group 7"/>
          <p:cNvGrpSpPr/>
          <p:nvPr/>
        </p:nvGrpSpPr>
        <p:grpSpPr>
          <a:xfrm>
            <a:off x="6648450" y="1047750"/>
            <a:ext cx="4781550" cy="4781550"/>
            <a:chOff x="0" y="0"/>
            <a:chExt cx="6375400" cy="6375400"/>
          </a:xfrm>
        </p:grpSpPr>
        <p:sp>
          <p:nvSpPr>
            <p:cNvPr id="8" name="Freeform 8"/>
            <p:cNvSpPr/>
            <p:nvPr/>
          </p:nvSpPr>
          <p:spPr>
            <a:xfrm>
              <a:off x="0" y="0"/>
              <a:ext cx="6375400" cy="6375400"/>
            </a:xfrm>
            <a:custGeom>
              <a:avLst/>
              <a:gdLst/>
              <a:ahLst/>
              <a:cxnLst/>
              <a:rect l="l" t="t" r="r" b="b"/>
              <a:pathLst>
                <a:path w="6375400" h="6375400">
                  <a:moveTo>
                    <a:pt x="240411" y="0"/>
                  </a:moveTo>
                  <a:cubicBezTo>
                    <a:pt x="107696" y="0"/>
                    <a:pt x="0" y="107696"/>
                    <a:pt x="0" y="240411"/>
                  </a:cubicBezTo>
                  <a:lnTo>
                    <a:pt x="0" y="6134862"/>
                  </a:lnTo>
                  <a:cubicBezTo>
                    <a:pt x="0" y="6267704"/>
                    <a:pt x="107696" y="6375400"/>
                    <a:pt x="240411" y="6375400"/>
                  </a:cubicBezTo>
                  <a:lnTo>
                    <a:pt x="6134989" y="6375400"/>
                  </a:lnTo>
                  <a:cubicBezTo>
                    <a:pt x="6267704" y="6375400"/>
                    <a:pt x="6375400" y="6267704"/>
                    <a:pt x="6375400" y="6134862"/>
                  </a:cubicBezTo>
                  <a:lnTo>
                    <a:pt x="6375400" y="240411"/>
                  </a:lnTo>
                  <a:cubicBezTo>
                    <a:pt x="6375400" y="107696"/>
                    <a:pt x="6267704" y="0"/>
                    <a:pt x="6134989" y="0"/>
                  </a:cubicBezTo>
                  <a:close/>
                </a:path>
              </a:pathLst>
            </a:custGeom>
            <a:blipFill>
              <a:blip r:embed="rId6"/>
              <a:stretch>
                <a:fillRect/>
              </a:stretch>
            </a:blipFill>
          </p:spPr>
          <p:txBody>
            <a:bodyPr/>
            <a:lstStyle/>
            <a:p>
              <a:endParaRPr lang="en-GB"/>
            </a:p>
          </p:txBody>
        </p:sp>
      </p:grpSp>
      <p:sp>
        <p:nvSpPr>
          <p:cNvPr id="9" name="TextBox 9"/>
          <p:cNvSpPr txBox="1"/>
          <p:nvPr/>
        </p:nvSpPr>
        <p:spPr>
          <a:xfrm>
            <a:off x="11678917" y="6420593"/>
            <a:ext cx="62210" cy="167640"/>
          </a:xfrm>
          <a:prstGeom prst="rect">
            <a:avLst/>
          </a:prstGeom>
        </p:spPr>
        <p:txBody>
          <a:bodyPr lIns="0" tIns="0" rIns="0" bIns="0" rtlCol="0" anchor="t">
            <a:spAutoFit/>
          </a:bodyPr>
          <a:lstStyle/>
          <a:p>
            <a:pPr algn="l">
              <a:lnSpc>
                <a:spcPts val="1260"/>
              </a:lnSpc>
            </a:pPr>
            <a:r>
              <a:rPr lang="en-US" sz="900">
                <a:solidFill>
                  <a:srgbClr val="008C38"/>
                </a:solidFill>
                <a:latin typeface="IberPangea"/>
                <a:ea typeface="IberPangea"/>
                <a:cs typeface="IberPangea"/>
                <a:sym typeface="IberPangea"/>
              </a:rPr>
              <a:t>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3EC"/>
        </a:solidFill>
        <a:effectLst/>
      </p:bgPr>
    </p:bg>
    <p:spTree>
      <p:nvGrpSpPr>
        <p:cNvPr id="1" name=""/>
        <p:cNvGrpSpPr/>
        <p:nvPr/>
      </p:nvGrpSpPr>
      <p:grpSpPr>
        <a:xfrm>
          <a:off x="0" y="0"/>
          <a:ext cx="0" cy="0"/>
          <a:chOff x="0" y="0"/>
          <a:chExt cx="0" cy="0"/>
        </a:xfrm>
      </p:grpSpPr>
      <p:sp>
        <p:nvSpPr>
          <p:cNvPr id="2" name="Freeform 2"/>
          <p:cNvSpPr/>
          <p:nvPr/>
        </p:nvSpPr>
        <p:spPr>
          <a:xfrm>
            <a:off x="-63503" y="-63503"/>
            <a:ext cx="4548188" cy="6984997"/>
          </a:xfrm>
          <a:custGeom>
            <a:avLst/>
            <a:gdLst/>
            <a:ahLst/>
            <a:cxnLst/>
            <a:rect l="l" t="t" r="r" b="b"/>
            <a:pathLst>
              <a:path w="4548188" h="6984997">
                <a:moveTo>
                  <a:pt x="0" y="0"/>
                </a:moveTo>
                <a:lnTo>
                  <a:pt x="4548187" y="0"/>
                </a:lnTo>
                <a:lnTo>
                  <a:pt x="4548187" y="6984997"/>
                </a:lnTo>
                <a:lnTo>
                  <a:pt x="0" y="698499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a:off x="10537822" y="231772"/>
            <a:ext cx="1308097" cy="488956"/>
          </a:xfrm>
          <a:custGeom>
            <a:avLst/>
            <a:gdLst/>
            <a:ahLst/>
            <a:cxnLst/>
            <a:rect l="l" t="t" r="r" b="b"/>
            <a:pathLst>
              <a:path w="1308097" h="488956">
                <a:moveTo>
                  <a:pt x="0" y="0"/>
                </a:moveTo>
                <a:lnTo>
                  <a:pt x="1308097" y="0"/>
                </a:lnTo>
                <a:lnTo>
                  <a:pt x="1308097" y="488956"/>
                </a:lnTo>
                <a:lnTo>
                  <a:pt x="0" y="48895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343887" y="1734429"/>
            <a:ext cx="3656059" cy="4789034"/>
          </a:xfrm>
          <a:custGeom>
            <a:avLst/>
            <a:gdLst/>
            <a:ahLst/>
            <a:cxnLst/>
            <a:rect l="l" t="t" r="r" b="b"/>
            <a:pathLst>
              <a:path w="3656059" h="4789034">
                <a:moveTo>
                  <a:pt x="0" y="0"/>
                </a:moveTo>
                <a:lnTo>
                  <a:pt x="3656059" y="0"/>
                </a:lnTo>
                <a:lnTo>
                  <a:pt x="3656059" y="4789034"/>
                </a:lnTo>
                <a:lnTo>
                  <a:pt x="0" y="4789034"/>
                </a:lnTo>
                <a:lnTo>
                  <a:pt x="0" y="0"/>
                </a:lnTo>
                <a:close/>
              </a:path>
            </a:pathLst>
          </a:custGeom>
          <a:blipFill>
            <a:blip r:embed="rId4"/>
            <a:stretch>
              <a:fillRect l="-57773" r="-57757" b="-9694"/>
            </a:stretch>
          </a:blipFill>
        </p:spPr>
        <p:txBody>
          <a:bodyPr/>
          <a:lstStyle/>
          <a:p>
            <a:endParaRPr lang="en-GB"/>
          </a:p>
        </p:txBody>
      </p:sp>
      <p:sp>
        <p:nvSpPr>
          <p:cNvPr id="5" name="TextBox 5"/>
          <p:cNvSpPr txBox="1"/>
          <p:nvPr/>
        </p:nvSpPr>
        <p:spPr>
          <a:xfrm>
            <a:off x="4824864" y="657225"/>
            <a:ext cx="6911203" cy="5745163"/>
          </a:xfrm>
          <a:prstGeom prst="rect">
            <a:avLst/>
          </a:prstGeom>
        </p:spPr>
        <p:txBody>
          <a:bodyPr lIns="0" tIns="0" rIns="0" bIns="0" rtlCol="0" anchor="t">
            <a:spAutoFit/>
          </a:bodyPr>
          <a:lstStyle/>
          <a:p>
            <a:pPr algn="just">
              <a:lnSpc>
                <a:spcPts val="1440"/>
              </a:lnSpc>
            </a:pPr>
            <a:r>
              <a:rPr lang="en-US" sz="1202" b="1" dirty="0">
                <a:solidFill>
                  <a:srgbClr val="00A443"/>
                </a:solidFill>
                <a:latin typeface="IberPangea Bold"/>
                <a:ea typeface="IberPangea Bold"/>
                <a:cs typeface="IberPangea Bold"/>
                <a:sym typeface="IberPangea Bold"/>
              </a:rPr>
              <a:t>Why can't you keep King Edward Street open with temporary traffic lights?</a:t>
            </a:r>
          </a:p>
          <a:p>
            <a:pPr algn="just">
              <a:lnSpc>
                <a:spcPts val="961"/>
              </a:lnSpc>
            </a:pPr>
            <a:endParaRPr lang="en-US" sz="1202" b="1" dirty="0">
              <a:solidFill>
                <a:srgbClr val="00A443"/>
              </a:solidFill>
              <a:latin typeface="IberPangea Bold"/>
              <a:ea typeface="IberPangea Bold"/>
              <a:cs typeface="IberPangea Bold"/>
              <a:sym typeface="IberPangea Bold"/>
            </a:endParaRPr>
          </a:p>
          <a:p>
            <a:pPr algn="just">
              <a:lnSpc>
                <a:spcPts val="1440"/>
              </a:lnSpc>
            </a:pPr>
            <a:r>
              <a:rPr lang="en-US" sz="1202" dirty="0">
                <a:solidFill>
                  <a:srgbClr val="000000"/>
                </a:solidFill>
                <a:latin typeface="IberPangea"/>
                <a:ea typeface="IberPangea"/>
                <a:cs typeface="IberPangea"/>
                <a:sym typeface="IberPangea"/>
              </a:rPr>
              <a:t>We carried out trial holes and site investigations to identify the best route for the new cables. These confirmed that, on King Edward Street, the only viable option that avoids existing underground utilities is through the middle of the road. As the excavation occupies the full width needed for safe working, it is not possible to maintain a traffic lane alongside the works, so a temporary road closure is required.</a:t>
            </a:r>
          </a:p>
          <a:p>
            <a:pPr algn="just">
              <a:lnSpc>
                <a:spcPts val="1440"/>
              </a:lnSpc>
            </a:pPr>
            <a:endParaRPr lang="en-US" sz="1202" dirty="0">
              <a:solidFill>
                <a:srgbClr val="000000"/>
              </a:solidFill>
              <a:latin typeface="IberPangea"/>
              <a:ea typeface="IberPangea"/>
              <a:cs typeface="IberPangea"/>
              <a:sym typeface="IberPangea"/>
            </a:endParaRPr>
          </a:p>
          <a:p>
            <a:pPr algn="just">
              <a:lnSpc>
                <a:spcPts val="1440"/>
              </a:lnSpc>
            </a:pPr>
            <a:r>
              <a:rPr lang="en-US" sz="1202" b="1" dirty="0">
                <a:solidFill>
                  <a:srgbClr val="00A443"/>
                </a:solidFill>
                <a:latin typeface="IberPangea Bold"/>
                <a:ea typeface="IberPangea Bold"/>
                <a:cs typeface="IberPangea Bold"/>
                <a:sym typeface="IberPangea Bold"/>
              </a:rPr>
              <a:t>How will staff reach the doctor’s surgery and local care services? </a:t>
            </a:r>
          </a:p>
          <a:p>
            <a:pPr algn="just">
              <a:lnSpc>
                <a:spcPts val="961"/>
              </a:lnSpc>
            </a:pPr>
            <a:endParaRPr lang="en-US" sz="1202" b="1" dirty="0">
              <a:solidFill>
                <a:srgbClr val="00A443"/>
              </a:solidFill>
              <a:latin typeface="IberPangea Bold"/>
              <a:ea typeface="IberPangea Bold"/>
              <a:cs typeface="IberPangea Bold"/>
              <a:sym typeface="IberPangea Bold"/>
            </a:endParaRPr>
          </a:p>
          <a:p>
            <a:pPr algn="just">
              <a:lnSpc>
                <a:spcPts val="1440"/>
              </a:lnSpc>
            </a:pPr>
            <a:r>
              <a:rPr lang="en-US" sz="1202" dirty="0">
                <a:solidFill>
                  <a:srgbClr val="000000"/>
                </a:solidFill>
                <a:latin typeface="IberPangea"/>
                <a:ea typeface="IberPangea"/>
                <a:cs typeface="IberPangea"/>
                <a:sym typeface="IberPangea"/>
              </a:rPr>
              <a:t>We’re working to help local businesses understand their options, and </a:t>
            </a:r>
            <a:r>
              <a:rPr lang="en-US" sz="1202" dirty="0" err="1">
                <a:solidFill>
                  <a:srgbClr val="000000"/>
                </a:solidFill>
                <a:latin typeface="IberPangea"/>
                <a:ea typeface="IberPangea"/>
                <a:cs typeface="IberPangea"/>
                <a:sym typeface="IberPangea"/>
              </a:rPr>
              <a:t>liasing</a:t>
            </a:r>
            <a:r>
              <a:rPr lang="en-US" sz="1202" dirty="0">
                <a:solidFill>
                  <a:srgbClr val="000000"/>
                </a:solidFill>
                <a:latin typeface="IberPangea"/>
                <a:ea typeface="IberPangea"/>
                <a:cs typeface="IberPangea"/>
                <a:sym typeface="IberPangea"/>
              </a:rPr>
              <a:t> with the council to look at SPEN paid car parking to help people access these services.</a:t>
            </a:r>
          </a:p>
          <a:p>
            <a:pPr algn="just">
              <a:lnSpc>
                <a:spcPts val="1440"/>
              </a:lnSpc>
            </a:pPr>
            <a:endParaRPr lang="en-US" sz="1202" dirty="0">
              <a:solidFill>
                <a:srgbClr val="000000"/>
              </a:solidFill>
              <a:latin typeface="IberPangea"/>
              <a:ea typeface="IberPangea"/>
              <a:cs typeface="IberPangea"/>
              <a:sym typeface="IberPangea"/>
            </a:endParaRPr>
          </a:p>
          <a:p>
            <a:pPr algn="just">
              <a:lnSpc>
                <a:spcPts val="1440"/>
              </a:lnSpc>
            </a:pPr>
            <a:r>
              <a:rPr lang="en-US" sz="1202" b="1" dirty="0">
                <a:solidFill>
                  <a:srgbClr val="00A443"/>
                </a:solidFill>
                <a:latin typeface="IberPangea Bold"/>
                <a:ea typeface="IberPangea Bold"/>
                <a:cs typeface="IberPangea Bold"/>
                <a:sym typeface="IberPangea Bold"/>
              </a:rPr>
              <a:t>Where can residents and workers park if access to their usual spaces is unavailable?</a:t>
            </a:r>
            <a:r>
              <a:rPr lang="en-US" sz="1202" b="1" dirty="0">
                <a:solidFill>
                  <a:srgbClr val="000000"/>
                </a:solidFill>
                <a:latin typeface="IberPangea Bold"/>
                <a:ea typeface="IberPangea Bold"/>
                <a:cs typeface="IberPangea Bold"/>
                <a:sym typeface="IberPangea Bold"/>
              </a:rPr>
              <a:t> </a:t>
            </a:r>
          </a:p>
          <a:p>
            <a:pPr algn="just">
              <a:lnSpc>
                <a:spcPts val="961"/>
              </a:lnSpc>
            </a:pPr>
            <a:endParaRPr lang="en-US" sz="1202" b="1" dirty="0">
              <a:solidFill>
                <a:srgbClr val="000000"/>
              </a:solidFill>
              <a:latin typeface="IberPangea Bold"/>
              <a:ea typeface="IberPangea Bold"/>
              <a:cs typeface="IberPangea Bold"/>
              <a:sym typeface="IberPangea Bold"/>
            </a:endParaRPr>
          </a:p>
          <a:p>
            <a:pPr algn="just">
              <a:lnSpc>
                <a:spcPts val="1440"/>
              </a:lnSpc>
            </a:pPr>
            <a:r>
              <a:rPr lang="en-US" sz="1202" dirty="0">
                <a:solidFill>
                  <a:srgbClr val="000000"/>
                </a:solidFill>
                <a:latin typeface="IberPangea"/>
                <a:ea typeface="IberPangea"/>
                <a:cs typeface="IberPangea"/>
                <a:sym typeface="IberPangea"/>
              </a:rPr>
              <a:t>Alternative parking locations and eligibility will be published before work starts</a:t>
            </a:r>
          </a:p>
          <a:p>
            <a:pPr algn="just">
              <a:lnSpc>
                <a:spcPts val="1440"/>
              </a:lnSpc>
            </a:pPr>
            <a:endParaRPr lang="en-US" sz="1202" dirty="0">
              <a:solidFill>
                <a:srgbClr val="000000"/>
              </a:solidFill>
              <a:latin typeface="IberPangea"/>
              <a:ea typeface="IberPangea"/>
              <a:cs typeface="IberPangea"/>
              <a:sym typeface="IberPangea"/>
            </a:endParaRPr>
          </a:p>
          <a:p>
            <a:pPr algn="just">
              <a:lnSpc>
                <a:spcPts val="1440"/>
              </a:lnSpc>
            </a:pPr>
            <a:r>
              <a:rPr lang="en-US" sz="1202" b="1" dirty="0">
                <a:solidFill>
                  <a:srgbClr val="00A443"/>
                </a:solidFill>
                <a:latin typeface="IberPangea Bold"/>
                <a:ea typeface="IberPangea Bold"/>
                <a:cs typeface="IberPangea Bold"/>
                <a:sym typeface="IberPangea Bold"/>
              </a:rPr>
              <a:t>Will SP Energy Networks cover additional parking costs? </a:t>
            </a:r>
          </a:p>
          <a:p>
            <a:pPr algn="just">
              <a:lnSpc>
                <a:spcPts val="961"/>
              </a:lnSpc>
            </a:pPr>
            <a:endParaRPr lang="en-US" sz="1202" b="1" dirty="0">
              <a:solidFill>
                <a:srgbClr val="00A443"/>
              </a:solidFill>
              <a:latin typeface="IberPangea Bold"/>
              <a:ea typeface="IberPangea Bold"/>
              <a:cs typeface="IberPangea Bold"/>
              <a:sym typeface="IberPangea Bold"/>
            </a:endParaRPr>
          </a:p>
          <a:p>
            <a:pPr algn="just">
              <a:lnSpc>
                <a:spcPts val="1440"/>
              </a:lnSpc>
            </a:pPr>
            <a:r>
              <a:rPr lang="en-US" sz="1202" dirty="0">
                <a:solidFill>
                  <a:srgbClr val="000000"/>
                </a:solidFill>
                <a:latin typeface="IberPangea"/>
                <a:ea typeface="IberPangea"/>
                <a:cs typeface="IberPangea"/>
                <a:sym typeface="IberPangea"/>
              </a:rPr>
              <a:t>We are working with the council to explore how we can support you with these </a:t>
            </a:r>
            <a:r>
              <a:rPr lang="en-US" sz="1202" dirty="0" err="1">
                <a:solidFill>
                  <a:srgbClr val="000000"/>
                </a:solidFill>
                <a:latin typeface="IberPangea"/>
                <a:ea typeface="IberPangea"/>
                <a:cs typeface="IberPangea"/>
                <a:sym typeface="IberPangea"/>
              </a:rPr>
              <a:t>addidtional</a:t>
            </a:r>
            <a:r>
              <a:rPr lang="en-US" sz="1202" dirty="0">
                <a:solidFill>
                  <a:srgbClr val="000000"/>
                </a:solidFill>
                <a:latin typeface="IberPangea"/>
                <a:ea typeface="IberPangea"/>
                <a:cs typeface="IberPangea"/>
                <a:sym typeface="IberPangea"/>
              </a:rPr>
              <a:t> costs.</a:t>
            </a:r>
          </a:p>
          <a:p>
            <a:pPr algn="just">
              <a:lnSpc>
                <a:spcPts val="1440"/>
              </a:lnSpc>
            </a:pPr>
            <a:endParaRPr lang="en-US" sz="1202" dirty="0">
              <a:solidFill>
                <a:srgbClr val="000000"/>
              </a:solidFill>
              <a:latin typeface="IberPangea"/>
              <a:ea typeface="IberPangea"/>
              <a:cs typeface="IberPangea"/>
              <a:sym typeface="IberPangea"/>
            </a:endParaRPr>
          </a:p>
          <a:p>
            <a:pPr algn="just">
              <a:lnSpc>
                <a:spcPts val="1440"/>
              </a:lnSpc>
            </a:pPr>
            <a:r>
              <a:rPr lang="en-US" sz="1202" b="1" dirty="0">
                <a:solidFill>
                  <a:srgbClr val="00A443"/>
                </a:solidFill>
                <a:latin typeface="IberPangea Bold"/>
                <a:ea typeface="IberPangea Bold"/>
                <a:cs typeface="IberPangea Bold"/>
                <a:sym typeface="IberPangea Bold"/>
              </a:rPr>
              <a:t>How will electric vehicle owners who live on King Edwards Road charge their vehicles?</a:t>
            </a:r>
          </a:p>
          <a:p>
            <a:pPr algn="just">
              <a:lnSpc>
                <a:spcPts val="961"/>
              </a:lnSpc>
            </a:pPr>
            <a:r>
              <a:rPr lang="en-US" sz="802" b="1" dirty="0">
                <a:solidFill>
                  <a:srgbClr val="00A443"/>
                </a:solidFill>
                <a:latin typeface="IberPangea Bold"/>
                <a:ea typeface="IberPangea Bold"/>
                <a:cs typeface="IberPangea Bold"/>
                <a:sym typeface="IberPangea Bold"/>
              </a:rPr>
              <a:t> </a:t>
            </a:r>
          </a:p>
          <a:p>
            <a:pPr algn="just">
              <a:lnSpc>
                <a:spcPts val="1440"/>
              </a:lnSpc>
            </a:pPr>
            <a:r>
              <a:rPr lang="en-US" sz="1202" dirty="0">
                <a:solidFill>
                  <a:srgbClr val="000000"/>
                </a:solidFill>
                <a:latin typeface="IberPangea"/>
                <a:ea typeface="IberPangea"/>
                <a:cs typeface="IberPangea"/>
                <a:sym typeface="IberPangea"/>
              </a:rPr>
              <a:t>We’re working to </a:t>
            </a:r>
            <a:r>
              <a:rPr lang="en-US" sz="1202" dirty="0" err="1">
                <a:solidFill>
                  <a:srgbClr val="000000"/>
                </a:solidFill>
                <a:latin typeface="IberPangea"/>
                <a:ea typeface="IberPangea"/>
                <a:cs typeface="IberPangea"/>
                <a:sym typeface="IberPangea"/>
              </a:rPr>
              <a:t>utilise</a:t>
            </a:r>
            <a:r>
              <a:rPr lang="en-US" sz="1202" dirty="0">
                <a:solidFill>
                  <a:srgbClr val="000000"/>
                </a:solidFill>
                <a:latin typeface="IberPangea"/>
                <a:ea typeface="IberPangea"/>
                <a:cs typeface="IberPangea"/>
                <a:sym typeface="IberPangea"/>
              </a:rPr>
              <a:t> local charge points and </a:t>
            </a:r>
            <a:r>
              <a:rPr lang="en-US" sz="1202" dirty="0" err="1">
                <a:solidFill>
                  <a:srgbClr val="000000"/>
                </a:solidFill>
                <a:latin typeface="IberPangea"/>
                <a:ea typeface="IberPangea"/>
                <a:cs typeface="IberPangea"/>
                <a:sym typeface="IberPangea"/>
              </a:rPr>
              <a:t>reinburse</a:t>
            </a:r>
            <a:r>
              <a:rPr lang="en-US" sz="1202" dirty="0">
                <a:solidFill>
                  <a:srgbClr val="000000"/>
                </a:solidFill>
                <a:latin typeface="IberPangea"/>
                <a:ea typeface="IberPangea"/>
                <a:cs typeface="IberPangea"/>
                <a:sym typeface="IberPangea"/>
              </a:rPr>
              <a:t> car owners. </a:t>
            </a:r>
          </a:p>
          <a:p>
            <a:pPr algn="just">
              <a:lnSpc>
                <a:spcPts val="1440"/>
              </a:lnSpc>
            </a:pPr>
            <a:endParaRPr lang="en-US" sz="1202" dirty="0">
              <a:solidFill>
                <a:srgbClr val="000000"/>
              </a:solidFill>
              <a:latin typeface="IberPangea"/>
              <a:ea typeface="IberPangea"/>
              <a:cs typeface="IberPangea"/>
              <a:sym typeface="IberPangea"/>
            </a:endParaRPr>
          </a:p>
          <a:p>
            <a:pPr algn="just">
              <a:lnSpc>
                <a:spcPts val="1440"/>
              </a:lnSpc>
            </a:pPr>
            <a:r>
              <a:rPr lang="en-US" sz="1202" b="1" dirty="0">
                <a:solidFill>
                  <a:srgbClr val="00A443"/>
                </a:solidFill>
                <a:latin typeface="IberPangea Bold"/>
                <a:ea typeface="IberPangea Bold"/>
                <a:cs typeface="IberPangea Bold"/>
                <a:sym typeface="IberPangea Bold"/>
              </a:rPr>
              <a:t>Will emergency services have access throughout the works? </a:t>
            </a:r>
          </a:p>
          <a:p>
            <a:pPr algn="just">
              <a:lnSpc>
                <a:spcPts val="961"/>
              </a:lnSpc>
            </a:pPr>
            <a:endParaRPr lang="en-US" sz="1202" b="1" dirty="0">
              <a:solidFill>
                <a:srgbClr val="00A443"/>
              </a:solidFill>
              <a:latin typeface="IberPangea Bold"/>
              <a:ea typeface="IberPangea Bold"/>
              <a:cs typeface="IberPangea Bold"/>
              <a:sym typeface="IberPangea Bold"/>
            </a:endParaRPr>
          </a:p>
          <a:p>
            <a:pPr algn="just">
              <a:lnSpc>
                <a:spcPts val="1440"/>
              </a:lnSpc>
            </a:pPr>
            <a:r>
              <a:rPr lang="en-US" sz="1202" dirty="0">
                <a:solidFill>
                  <a:srgbClr val="000000"/>
                </a:solidFill>
                <a:latin typeface="IberPangea"/>
                <a:ea typeface="IberPangea"/>
                <a:cs typeface="IberPangea"/>
                <a:sym typeface="IberPangea"/>
              </a:rPr>
              <a:t>North Wales Fire &amp; Rescue are looking into making  plans to best support the community. We are working with other services to ensure there are suitable plans in place. </a:t>
            </a:r>
          </a:p>
          <a:p>
            <a:pPr algn="just">
              <a:lnSpc>
                <a:spcPts val="1440"/>
              </a:lnSpc>
            </a:pPr>
            <a:endParaRPr lang="en-US" sz="1202" dirty="0">
              <a:solidFill>
                <a:srgbClr val="000000"/>
              </a:solidFill>
              <a:latin typeface="IberPangea"/>
              <a:ea typeface="IberPangea"/>
              <a:cs typeface="IberPangea"/>
              <a:sym typeface="IberPangea"/>
            </a:endParaRPr>
          </a:p>
          <a:p>
            <a:pPr algn="just">
              <a:lnSpc>
                <a:spcPts val="1440"/>
              </a:lnSpc>
            </a:pPr>
            <a:r>
              <a:rPr lang="en-US" sz="1202" b="1" dirty="0">
                <a:solidFill>
                  <a:srgbClr val="00A443"/>
                </a:solidFill>
                <a:latin typeface="IberPangea Bold"/>
                <a:ea typeface="IberPangea Bold"/>
                <a:cs typeface="IberPangea Bold"/>
                <a:sym typeface="IberPangea Bold"/>
              </a:rPr>
              <a:t>Will there be any disruption to train services during the road closure?</a:t>
            </a:r>
          </a:p>
          <a:p>
            <a:pPr algn="just">
              <a:lnSpc>
                <a:spcPts val="961"/>
              </a:lnSpc>
            </a:pPr>
            <a:endParaRPr lang="en-US" sz="1202" b="1" dirty="0">
              <a:solidFill>
                <a:srgbClr val="00A443"/>
              </a:solidFill>
              <a:latin typeface="IberPangea Bold"/>
              <a:ea typeface="IberPangea Bold"/>
              <a:cs typeface="IberPangea Bold"/>
              <a:sym typeface="IberPangea Bold"/>
            </a:endParaRPr>
          </a:p>
          <a:p>
            <a:pPr algn="just">
              <a:lnSpc>
                <a:spcPts val="1440"/>
              </a:lnSpc>
            </a:pPr>
            <a:r>
              <a:rPr lang="en-US" sz="1202" dirty="0">
                <a:solidFill>
                  <a:srgbClr val="000000"/>
                </a:solidFill>
                <a:latin typeface="IberPangea"/>
                <a:ea typeface="IberPangea"/>
                <a:cs typeface="IberPangea"/>
                <a:sym typeface="IberPangea"/>
              </a:rPr>
              <a:t>Transport for Wales currently has no planned rail improvement works or rail replacement services scheduled during the period of the King Edward Street road closure. Trains are therefore expected to run as normal.</a:t>
            </a:r>
          </a:p>
        </p:txBody>
      </p:sp>
      <p:sp>
        <p:nvSpPr>
          <p:cNvPr id="6" name="TextBox 6"/>
          <p:cNvSpPr txBox="1"/>
          <p:nvPr/>
        </p:nvSpPr>
        <p:spPr>
          <a:xfrm>
            <a:off x="11736067" y="6420593"/>
            <a:ext cx="65633" cy="167640"/>
          </a:xfrm>
          <a:prstGeom prst="rect">
            <a:avLst/>
          </a:prstGeom>
        </p:spPr>
        <p:txBody>
          <a:bodyPr lIns="0" tIns="0" rIns="0" bIns="0" rtlCol="0" anchor="t">
            <a:spAutoFit/>
          </a:bodyPr>
          <a:lstStyle/>
          <a:p>
            <a:pPr algn="l">
              <a:lnSpc>
                <a:spcPts val="1260"/>
              </a:lnSpc>
            </a:pPr>
            <a:r>
              <a:rPr lang="en-US" sz="900">
                <a:solidFill>
                  <a:srgbClr val="008C38"/>
                </a:solidFill>
                <a:latin typeface="IberPangea"/>
                <a:ea typeface="IberPangea"/>
                <a:cs typeface="IberPangea"/>
                <a:sym typeface="IberPangea"/>
              </a:rPr>
              <a:t>8</a:t>
            </a:r>
          </a:p>
        </p:txBody>
      </p:sp>
      <p:sp>
        <p:nvSpPr>
          <p:cNvPr id="7" name="TextBox 7"/>
          <p:cNvSpPr txBox="1"/>
          <p:nvPr/>
        </p:nvSpPr>
        <p:spPr>
          <a:xfrm>
            <a:off x="343887" y="657225"/>
            <a:ext cx="3321335" cy="863086"/>
          </a:xfrm>
          <a:prstGeom prst="rect">
            <a:avLst/>
          </a:prstGeom>
        </p:spPr>
        <p:txBody>
          <a:bodyPr lIns="0" tIns="0" rIns="0" bIns="0" rtlCol="0" anchor="t">
            <a:spAutoFit/>
          </a:bodyPr>
          <a:lstStyle/>
          <a:p>
            <a:pPr algn="l">
              <a:lnSpc>
                <a:spcPts val="3035"/>
              </a:lnSpc>
            </a:pPr>
            <a:r>
              <a:rPr lang="en-US" sz="3005">
                <a:solidFill>
                  <a:srgbClr val="FFFFFF"/>
                </a:solidFill>
                <a:latin typeface="IberPangea"/>
                <a:ea typeface="IberPangea"/>
                <a:cs typeface="IberPangea"/>
                <a:sym typeface="IberPangea"/>
              </a:rPr>
              <a:t>Questions you’ve asked us so far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3EC"/>
        </a:solidFill>
        <a:effectLst/>
      </p:bgPr>
    </p:bg>
    <p:spTree>
      <p:nvGrpSpPr>
        <p:cNvPr id="1" name=""/>
        <p:cNvGrpSpPr/>
        <p:nvPr/>
      </p:nvGrpSpPr>
      <p:grpSpPr>
        <a:xfrm>
          <a:off x="0" y="0"/>
          <a:ext cx="0" cy="0"/>
          <a:chOff x="0" y="0"/>
          <a:chExt cx="0" cy="0"/>
        </a:xfrm>
      </p:grpSpPr>
      <p:sp>
        <p:nvSpPr>
          <p:cNvPr id="2" name="Freeform 2"/>
          <p:cNvSpPr/>
          <p:nvPr/>
        </p:nvSpPr>
        <p:spPr>
          <a:xfrm>
            <a:off x="-63503" y="-63503"/>
            <a:ext cx="4548188" cy="6984997"/>
          </a:xfrm>
          <a:custGeom>
            <a:avLst/>
            <a:gdLst/>
            <a:ahLst/>
            <a:cxnLst/>
            <a:rect l="l" t="t" r="r" b="b"/>
            <a:pathLst>
              <a:path w="4548188" h="6984997">
                <a:moveTo>
                  <a:pt x="0" y="0"/>
                </a:moveTo>
                <a:lnTo>
                  <a:pt x="4548187" y="0"/>
                </a:lnTo>
                <a:lnTo>
                  <a:pt x="4548187" y="6984997"/>
                </a:lnTo>
                <a:lnTo>
                  <a:pt x="0" y="698499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TextBox 3"/>
          <p:cNvSpPr txBox="1"/>
          <p:nvPr/>
        </p:nvSpPr>
        <p:spPr>
          <a:xfrm>
            <a:off x="5034090" y="541471"/>
            <a:ext cx="6762996" cy="6211946"/>
          </a:xfrm>
          <a:prstGeom prst="rect">
            <a:avLst/>
          </a:prstGeom>
        </p:spPr>
        <p:txBody>
          <a:bodyPr lIns="0" tIns="0" rIns="0" bIns="0" rtlCol="0" anchor="t">
            <a:spAutoFit/>
          </a:bodyPr>
          <a:lstStyle/>
          <a:p>
            <a:pPr algn="just">
              <a:lnSpc>
                <a:spcPts val="1440"/>
              </a:lnSpc>
            </a:pPr>
            <a:r>
              <a:rPr lang="en-US" sz="1202" b="1">
                <a:solidFill>
                  <a:srgbClr val="00A443"/>
                </a:solidFill>
                <a:latin typeface="IberPangea Bold"/>
                <a:ea typeface="IberPangea Bold"/>
                <a:cs typeface="IberPangea Bold"/>
                <a:sym typeface="IberPangea Bold"/>
              </a:rPr>
              <a:t>Why are the works planned for November? </a:t>
            </a:r>
          </a:p>
          <a:p>
            <a:pPr algn="just">
              <a:lnSpc>
                <a:spcPts val="961"/>
              </a:lnSpc>
            </a:pPr>
            <a:endParaRPr lang="en-US" sz="1202" b="1">
              <a:solidFill>
                <a:srgbClr val="00A443"/>
              </a:solidFill>
              <a:latin typeface="IberPangea Bold"/>
              <a:ea typeface="IberPangea Bold"/>
              <a:cs typeface="IberPangea Bold"/>
              <a:sym typeface="IberPangea Bold"/>
            </a:endParaRPr>
          </a:p>
          <a:p>
            <a:pPr algn="just">
              <a:lnSpc>
                <a:spcPts val="1440"/>
              </a:lnSpc>
            </a:pPr>
            <a:r>
              <a:rPr lang="en-US" sz="1202">
                <a:solidFill>
                  <a:srgbClr val="000000"/>
                </a:solidFill>
                <a:latin typeface="IberPangea"/>
                <a:ea typeface="IberPangea"/>
                <a:cs typeface="IberPangea"/>
                <a:sym typeface="IberPangea"/>
              </a:rPr>
              <a:t>The work was initially proposed for summer, but SP Energy Networks did not approve that timing, so November was agreed instead. Weather conditions in January could also make the work more difficult. </a:t>
            </a:r>
          </a:p>
          <a:p>
            <a:pPr algn="just">
              <a:lnSpc>
                <a:spcPts val="1440"/>
              </a:lnSpc>
            </a:pPr>
            <a:endParaRPr lang="en-US" sz="1202">
              <a:solidFill>
                <a:srgbClr val="000000"/>
              </a:solidFill>
              <a:latin typeface="IberPangea"/>
              <a:ea typeface="IberPangea"/>
              <a:cs typeface="IberPangea"/>
              <a:sym typeface="IberPangea"/>
            </a:endParaRPr>
          </a:p>
          <a:p>
            <a:pPr algn="just">
              <a:lnSpc>
                <a:spcPts val="1440"/>
              </a:lnSpc>
            </a:pPr>
            <a:r>
              <a:rPr lang="en-US" sz="1202" b="1">
                <a:solidFill>
                  <a:srgbClr val="00A443"/>
                </a:solidFill>
                <a:latin typeface="IberPangea Bold"/>
                <a:ea typeface="IberPangea Bold"/>
                <a:cs typeface="IberPangea Bold"/>
                <a:sym typeface="IberPangea Bold"/>
              </a:rPr>
              <a:t>Will residents, businesses and properties on King Edward Street have vehicle access? </a:t>
            </a:r>
          </a:p>
          <a:p>
            <a:pPr algn="just">
              <a:lnSpc>
                <a:spcPts val="961"/>
              </a:lnSpc>
            </a:pPr>
            <a:endParaRPr lang="en-US" sz="1202" b="1">
              <a:solidFill>
                <a:srgbClr val="00A443"/>
              </a:solidFill>
              <a:latin typeface="IberPangea Bold"/>
              <a:ea typeface="IberPangea Bold"/>
              <a:cs typeface="IberPangea Bold"/>
              <a:sym typeface="IberPangea Bold"/>
            </a:endParaRPr>
          </a:p>
          <a:p>
            <a:pPr algn="just">
              <a:lnSpc>
                <a:spcPts val="1440"/>
              </a:lnSpc>
            </a:pPr>
            <a:r>
              <a:rPr lang="en-US" sz="1202">
                <a:solidFill>
                  <a:srgbClr val="000000"/>
                </a:solidFill>
                <a:latin typeface="IberPangea"/>
                <a:ea typeface="IberPangea"/>
                <a:cs typeface="IberPangea"/>
                <a:sym typeface="IberPangea"/>
              </a:rPr>
              <a:t>No. Vehicles will not have access to King Edward Street during the planned closure from 16 November to 2 December, including access to businesses, properties, homes, garages and shops. </a:t>
            </a:r>
          </a:p>
          <a:p>
            <a:pPr algn="just">
              <a:lnSpc>
                <a:spcPts val="1440"/>
              </a:lnSpc>
            </a:pPr>
            <a:endParaRPr lang="en-US" sz="1202">
              <a:solidFill>
                <a:srgbClr val="000000"/>
              </a:solidFill>
              <a:latin typeface="IberPangea"/>
              <a:ea typeface="IberPangea"/>
              <a:cs typeface="IberPangea"/>
              <a:sym typeface="IberPangea"/>
            </a:endParaRPr>
          </a:p>
          <a:p>
            <a:pPr algn="just">
              <a:lnSpc>
                <a:spcPts val="1440"/>
              </a:lnSpc>
            </a:pPr>
            <a:r>
              <a:rPr lang="en-US" sz="1202" b="1">
                <a:solidFill>
                  <a:srgbClr val="00A443"/>
                </a:solidFill>
                <a:latin typeface="IberPangea Bold"/>
                <a:ea typeface="IberPangea Bold"/>
                <a:cs typeface="IberPangea Bold"/>
                <a:sym typeface="IberPangea Bold"/>
              </a:rPr>
              <a:t>Will pedestrians still be able to use King Edward Street? </a:t>
            </a:r>
          </a:p>
          <a:p>
            <a:pPr algn="just">
              <a:lnSpc>
                <a:spcPts val="961"/>
              </a:lnSpc>
            </a:pPr>
            <a:endParaRPr lang="en-US" sz="1202" b="1">
              <a:solidFill>
                <a:srgbClr val="00A443"/>
              </a:solidFill>
              <a:latin typeface="IberPangea Bold"/>
              <a:ea typeface="IberPangea Bold"/>
              <a:cs typeface="IberPangea Bold"/>
              <a:sym typeface="IberPangea Bold"/>
            </a:endParaRPr>
          </a:p>
          <a:p>
            <a:pPr algn="just">
              <a:lnSpc>
                <a:spcPts val="1440"/>
              </a:lnSpc>
            </a:pPr>
            <a:r>
              <a:rPr lang="en-US" sz="1202">
                <a:solidFill>
                  <a:srgbClr val="000000"/>
                </a:solidFill>
                <a:latin typeface="IberPangea"/>
                <a:ea typeface="IberPangea"/>
                <a:cs typeface="IberPangea"/>
                <a:sym typeface="IberPangea"/>
              </a:rPr>
              <a:t>Yes. Pedestrians will be able to use King Edward Street throughout the works. </a:t>
            </a:r>
          </a:p>
          <a:p>
            <a:pPr algn="just">
              <a:lnSpc>
                <a:spcPts val="1440"/>
              </a:lnSpc>
            </a:pPr>
            <a:endParaRPr lang="en-US" sz="1202">
              <a:solidFill>
                <a:srgbClr val="000000"/>
              </a:solidFill>
              <a:latin typeface="IberPangea"/>
              <a:ea typeface="IberPangea"/>
              <a:cs typeface="IberPangea"/>
              <a:sym typeface="IberPangea"/>
            </a:endParaRPr>
          </a:p>
          <a:p>
            <a:pPr algn="just">
              <a:lnSpc>
                <a:spcPts val="1440"/>
              </a:lnSpc>
            </a:pPr>
            <a:r>
              <a:rPr lang="en-US" sz="1202" b="1">
                <a:solidFill>
                  <a:srgbClr val="00A443"/>
                </a:solidFill>
                <a:latin typeface="IberPangea Bold"/>
                <a:ea typeface="IberPangea Bold"/>
                <a:cs typeface="IberPangea Bold"/>
                <a:sym typeface="IberPangea Bold"/>
              </a:rPr>
              <a:t>What is the official diversion route, and why is it so long? </a:t>
            </a:r>
          </a:p>
          <a:p>
            <a:pPr algn="just">
              <a:lnSpc>
                <a:spcPts val="961"/>
              </a:lnSpc>
            </a:pPr>
            <a:endParaRPr lang="en-US" sz="1202" b="1">
              <a:solidFill>
                <a:srgbClr val="00A443"/>
              </a:solidFill>
              <a:latin typeface="IberPangea Bold"/>
              <a:ea typeface="IberPangea Bold"/>
              <a:cs typeface="IberPangea Bold"/>
              <a:sym typeface="IberPangea Bold"/>
            </a:endParaRPr>
          </a:p>
          <a:p>
            <a:pPr algn="just">
              <a:lnSpc>
                <a:spcPts val="1440"/>
              </a:lnSpc>
            </a:pPr>
            <a:r>
              <a:rPr lang="en-US" sz="1202">
                <a:solidFill>
                  <a:srgbClr val="000000"/>
                </a:solidFill>
                <a:latin typeface="IberPangea"/>
                <a:ea typeface="IberPangea"/>
                <a:cs typeface="IberPangea"/>
                <a:sym typeface="IberPangea"/>
              </a:rPr>
              <a:t>The diversion route is managed by Gwynedd Council and is not the responsibility of SP Energy Networks. The council has provided a 44-mile diversion because it considers this to be the safest available alternative route. </a:t>
            </a:r>
          </a:p>
          <a:p>
            <a:pPr algn="just">
              <a:lnSpc>
                <a:spcPts val="1440"/>
              </a:lnSpc>
            </a:pPr>
            <a:endParaRPr lang="en-US" sz="1202">
              <a:solidFill>
                <a:srgbClr val="000000"/>
              </a:solidFill>
              <a:latin typeface="IberPangea"/>
              <a:ea typeface="IberPangea"/>
              <a:cs typeface="IberPangea"/>
              <a:sym typeface="IberPangea"/>
            </a:endParaRPr>
          </a:p>
          <a:p>
            <a:pPr algn="just">
              <a:lnSpc>
                <a:spcPts val="1440"/>
              </a:lnSpc>
            </a:pPr>
            <a:r>
              <a:rPr lang="en-US" sz="1202" b="1">
                <a:solidFill>
                  <a:srgbClr val="00A443"/>
                </a:solidFill>
                <a:latin typeface="IberPangea Bold"/>
                <a:ea typeface="IberPangea Bold"/>
                <a:cs typeface="IberPangea Bold"/>
                <a:sym typeface="IberPangea Bold"/>
              </a:rPr>
              <a:t>What signage will be installed, and where? </a:t>
            </a:r>
          </a:p>
          <a:p>
            <a:pPr algn="just">
              <a:lnSpc>
                <a:spcPts val="961"/>
              </a:lnSpc>
            </a:pPr>
            <a:endParaRPr lang="en-US" sz="1202" b="1">
              <a:solidFill>
                <a:srgbClr val="00A443"/>
              </a:solidFill>
              <a:latin typeface="IberPangea Bold"/>
              <a:ea typeface="IberPangea Bold"/>
              <a:cs typeface="IberPangea Bold"/>
              <a:sym typeface="IberPangea Bold"/>
            </a:endParaRPr>
          </a:p>
          <a:p>
            <a:pPr algn="just">
              <a:lnSpc>
                <a:spcPts val="1440"/>
              </a:lnSpc>
            </a:pPr>
            <a:r>
              <a:rPr lang="en-US" sz="1202">
                <a:solidFill>
                  <a:srgbClr val="000000"/>
                </a:solidFill>
                <a:latin typeface="IberPangea"/>
                <a:ea typeface="IberPangea"/>
                <a:cs typeface="IberPangea"/>
                <a:sym typeface="IberPangea"/>
              </a:rPr>
              <a:t>Plans should include clear advance signs at the A496/A470 roundabout and on the A487 at Penrhyndeudraeth and Maentwrog, warning of no through access and showing diversion routes with safe turning points. </a:t>
            </a:r>
          </a:p>
          <a:p>
            <a:pPr algn="just">
              <a:lnSpc>
                <a:spcPts val="1440"/>
              </a:lnSpc>
            </a:pPr>
            <a:endParaRPr lang="en-US" sz="1202">
              <a:solidFill>
                <a:srgbClr val="000000"/>
              </a:solidFill>
              <a:latin typeface="IberPangea"/>
              <a:ea typeface="IberPangea"/>
              <a:cs typeface="IberPangea"/>
              <a:sym typeface="IberPangea"/>
            </a:endParaRPr>
          </a:p>
          <a:p>
            <a:pPr algn="just">
              <a:lnSpc>
                <a:spcPts val="1440"/>
              </a:lnSpc>
            </a:pPr>
            <a:r>
              <a:rPr lang="en-US" sz="1202" b="1">
                <a:solidFill>
                  <a:srgbClr val="00A443"/>
                </a:solidFill>
                <a:latin typeface="IberPangea Bold"/>
                <a:ea typeface="IberPangea Bold"/>
                <a:cs typeface="IberPangea Bold"/>
                <a:sym typeface="IberPangea Bold"/>
              </a:rPr>
              <a:t>How will access be managed for schools, rail-replacement services, buses, home deliveries and other essential journeys? </a:t>
            </a:r>
          </a:p>
          <a:p>
            <a:pPr algn="just">
              <a:lnSpc>
                <a:spcPts val="961"/>
              </a:lnSpc>
            </a:pPr>
            <a:endParaRPr lang="en-US" sz="1202" b="1">
              <a:solidFill>
                <a:srgbClr val="00A443"/>
              </a:solidFill>
              <a:latin typeface="IberPangea Bold"/>
              <a:ea typeface="IberPangea Bold"/>
              <a:cs typeface="IberPangea Bold"/>
              <a:sym typeface="IberPangea Bold"/>
            </a:endParaRPr>
          </a:p>
          <a:p>
            <a:pPr algn="just">
              <a:lnSpc>
                <a:spcPts val="1440"/>
              </a:lnSpc>
            </a:pPr>
            <a:r>
              <a:rPr lang="en-US" sz="1202">
                <a:solidFill>
                  <a:srgbClr val="000000"/>
                </a:solidFill>
                <a:latin typeface="IberPangea"/>
                <a:ea typeface="IberPangea"/>
                <a:cs typeface="IberPangea"/>
                <a:sym typeface="IberPangea"/>
              </a:rPr>
              <a:t>We are working to help schools, Lloyds Coaches, supermarkets, Transport for Wales and other service providers to review their options. </a:t>
            </a:r>
          </a:p>
          <a:p>
            <a:pPr algn="just">
              <a:lnSpc>
                <a:spcPts val="1440"/>
              </a:lnSpc>
            </a:pPr>
            <a:endParaRPr lang="en-US" sz="1202">
              <a:solidFill>
                <a:srgbClr val="000000"/>
              </a:solidFill>
              <a:latin typeface="IberPangea"/>
              <a:ea typeface="IberPangea"/>
              <a:cs typeface="IberPangea"/>
              <a:sym typeface="IberPangea"/>
            </a:endParaRPr>
          </a:p>
          <a:p>
            <a:pPr algn="just">
              <a:lnSpc>
                <a:spcPts val="1440"/>
              </a:lnSpc>
            </a:pPr>
            <a:r>
              <a:rPr lang="en-US" sz="1202" b="1">
                <a:solidFill>
                  <a:srgbClr val="00A443"/>
                </a:solidFill>
                <a:latin typeface="IberPangea Bold"/>
                <a:ea typeface="IberPangea Bold"/>
                <a:cs typeface="IberPangea Bold"/>
                <a:sym typeface="IberPangea Bold"/>
              </a:rPr>
              <a:t>What route must lorries and other large vehicles use? </a:t>
            </a:r>
          </a:p>
          <a:p>
            <a:pPr algn="just">
              <a:lnSpc>
                <a:spcPts val="961"/>
              </a:lnSpc>
            </a:pPr>
            <a:endParaRPr lang="en-US" sz="1202" b="1">
              <a:solidFill>
                <a:srgbClr val="00A443"/>
              </a:solidFill>
              <a:latin typeface="IberPangea Bold"/>
              <a:ea typeface="IberPangea Bold"/>
              <a:cs typeface="IberPangea Bold"/>
              <a:sym typeface="IberPangea Bold"/>
            </a:endParaRPr>
          </a:p>
          <a:p>
            <a:pPr algn="just">
              <a:lnSpc>
                <a:spcPts val="1440"/>
              </a:lnSpc>
            </a:pPr>
            <a:r>
              <a:rPr lang="en-US" sz="1202">
                <a:solidFill>
                  <a:srgbClr val="000000"/>
                </a:solidFill>
                <a:latin typeface="IberPangea"/>
                <a:ea typeface="IberPangea"/>
                <a:cs typeface="IberPangea"/>
                <a:sym typeface="IberPangea"/>
              </a:rPr>
              <a:t>All lorries and other large vehicles, including vehicles moving caravans, must follow the official 44-mile diversion. There is no accessible or suitable shorter route for these vehicles. </a:t>
            </a:r>
          </a:p>
          <a:p>
            <a:pPr algn="just">
              <a:lnSpc>
                <a:spcPts val="1440"/>
              </a:lnSpc>
            </a:pPr>
            <a:endParaRPr lang="en-US" sz="1202">
              <a:solidFill>
                <a:srgbClr val="000000"/>
              </a:solidFill>
              <a:latin typeface="IberPangea"/>
              <a:ea typeface="IberPangea"/>
              <a:cs typeface="IberPangea"/>
              <a:sym typeface="IberPangea"/>
            </a:endParaRPr>
          </a:p>
        </p:txBody>
      </p:sp>
      <p:sp>
        <p:nvSpPr>
          <p:cNvPr id="4" name="Freeform 4"/>
          <p:cNvSpPr/>
          <p:nvPr/>
        </p:nvSpPr>
        <p:spPr>
          <a:xfrm>
            <a:off x="10637196" y="147765"/>
            <a:ext cx="1308097" cy="488956"/>
          </a:xfrm>
          <a:custGeom>
            <a:avLst/>
            <a:gdLst/>
            <a:ahLst/>
            <a:cxnLst/>
            <a:rect l="l" t="t" r="r" b="b"/>
            <a:pathLst>
              <a:path w="1308097" h="488956">
                <a:moveTo>
                  <a:pt x="0" y="0"/>
                </a:moveTo>
                <a:lnTo>
                  <a:pt x="1308097" y="0"/>
                </a:lnTo>
                <a:lnTo>
                  <a:pt x="1308097" y="488956"/>
                </a:lnTo>
                <a:lnTo>
                  <a:pt x="0" y="48895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a:off x="343887" y="1588302"/>
            <a:ext cx="3687516" cy="4906586"/>
          </a:xfrm>
          <a:custGeom>
            <a:avLst/>
            <a:gdLst/>
            <a:ahLst/>
            <a:cxnLst/>
            <a:rect l="l" t="t" r="r" b="b"/>
            <a:pathLst>
              <a:path w="3687516" h="4906586">
                <a:moveTo>
                  <a:pt x="0" y="0"/>
                </a:moveTo>
                <a:lnTo>
                  <a:pt x="3687516" y="0"/>
                </a:lnTo>
                <a:lnTo>
                  <a:pt x="3687516" y="4906586"/>
                </a:lnTo>
                <a:lnTo>
                  <a:pt x="0" y="4906586"/>
                </a:lnTo>
                <a:lnTo>
                  <a:pt x="0" y="0"/>
                </a:lnTo>
                <a:close/>
              </a:path>
            </a:pathLst>
          </a:custGeom>
          <a:blipFill>
            <a:blip r:embed="rId4"/>
            <a:stretch>
              <a:fillRect l="-96826" r="-2762"/>
            </a:stretch>
          </a:blipFill>
        </p:spPr>
        <p:txBody>
          <a:bodyPr/>
          <a:lstStyle/>
          <a:p>
            <a:endParaRPr lang="en-GB"/>
          </a:p>
        </p:txBody>
      </p:sp>
      <p:sp>
        <p:nvSpPr>
          <p:cNvPr id="6" name="TextBox 6"/>
          <p:cNvSpPr txBox="1"/>
          <p:nvPr/>
        </p:nvSpPr>
        <p:spPr>
          <a:xfrm>
            <a:off x="11736067" y="6420593"/>
            <a:ext cx="61168" cy="167640"/>
          </a:xfrm>
          <a:prstGeom prst="rect">
            <a:avLst/>
          </a:prstGeom>
        </p:spPr>
        <p:txBody>
          <a:bodyPr lIns="0" tIns="0" rIns="0" bIns="0" rtlCol="0" anchor="t">
            <a:spAutoFit/>
          </a:bodyPr>
          <a:lstStyle/>
          <a:p>
            <a:pPr algn="l">
              <a:lnSpc>
                <a:spcPts val="1260"/>
              </a:lnSpc>
            </a:pPr>
            <a:r>
              <a:rPr lang="en-US" sz="900">
                <a:solidFill>
                  <a:srgbClr val="008C38"/>
                </a:solidFill>
                <a:latin typeface="IberPangea"/>
                <a:ea typeface="IberPangea"/>
                <a:cs typeface="IberPangea"/>
                <a:sym typeface="IberPangea"/>
              </a:rPr>
              <a:t>9</a:t>
            </a:r>
          </a:p>
        </p:txBody>
      </p:sp>
      <p:sp>
        <p:nvSpPr>
          <p:cNvPr id="7" name="TextBox 7"/>
          <p:cNvSpPr txBox="1"/>
          <p:nvPr/>
        </p:nvSpPr>
        <p:spPr>
          <a:xfrm>
            <a:off x="343887" y="531946"/>
            <a:ext cx="3321335" cy="863086"/>
          </a:xfrm>
          <a:prstGeom prst="rect">
            <a:avLst/>
          </a:prstGeom>
        </p:spPr>
        <p:txBody>
          <a:bodyPr lIns="0" tIns="0" rIns="0" bIns="0" rtlCol="0" anchor="t">
            <a:spAutoFit/>
          </a:bodyPr>
          <a:lstStyle/>
          <a:p>
            <a:pPr algn="l">
              <a:lnSpc>
                <a:spcPts val="3035"/>
              </a:lnSpc>
            </a:pPr>
            <a:r>
              <a:rPr lang="en-US" sz="3005">
                <a:solidFill>
                  <a:srgbClr val="FFFFFF"/>
                </a:solidFill>
                <a:latin typeface="IberPangea"/>
                <a:ea typeface="IberPangea"/>
                <a:cs typeface="IberPangea"/>
                <a:sym typeface="IberPangea"/>
              </a:rPr>
              <a:t>Questions you’ve asked us so far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102" y="5756272"/>
            <a:ext cx="1471270" cy="736597"/>
          </a:xfrm>
          <a:custGeom>
            <a:avLst/>
            <a:gdLst/>
            <a:ahLst/>
            <a:cxnLst/>
            <a:rect l="l" t="t" r="r" b="b"/>
            <a:pathLst>
              <a:path w="1471270" h="736597">
                <a:moveTo>
                  <a:pt x="0" y="0"/>
                </a:moveTo>
                <a:lnTo>
                  <a:pt x="1471270" y="0"/>
                </a:lnTo>
                <a:lnTo>
                  <a:pt x="1471270" y="736597"/>
                </a:lnTo>
                <a:lnTo>
                  <a:pt x="0" y="73659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a:off x="5731764" y="6650841"/>
            <a:ext cx="732025" cy="105070"/>
          </a:xfrm>
          <a:custGeom>
            <a:avLst/>
            <a:gdLst/>
            <a:ahLst/>
            <a:cxnLst/>
            <a:rect l="l" t="t" r="r" b="b"/>
            <a:pathLst>
              <a:path w="732025" h="105070">
                <a:moveTo>
                  <a:pt x="0" y="0"/>
                </a:moveTo>
                <a:lnTo>
                  <a:pt x="732025" y="0"/>
                </a:lnTo>
                <a:lnTo>
                  <a:pt x="732025" y="105070"/>
                </a:lnTo>
                <a:lnTo>
                  <a:pt x="0" y="10507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4" name="Group 4"/>
          <p:cNvGrpSpPr/>
          <p:nvPr/>
        </p:nvGrpSpPr>
        <p:grpSpPr>
          <a:xfrm>
            <a:off x="7972092" y="2956446"/>
            <a:ext cx="2143868" cy="1249880"/>
            <a:chOff x="0" y="0"/>
            <a:chExt cx="2143874" cy="1249883"/>
          </a:xfrm>
        </p:grpSpPr>
        <p:sp>
          <p:nvSpPr>
            <p:cNvPr id="5" name="Freeform 5"/>
            <p:cNvSpPr/>
            <p:nvPr/>
          </p:nvSpPr>
          <p:spPr>
            <a:xfrm>
              <a:off x="0" y="0"/>
              <a:ext cx="2144016" cy="1249935"/>
            </a:xfrm>
            <a:custGeom>
              <a:avLst/>
              <a:gdLst/>
              <a:ahLst/>
              <a:cxnLst/>
              <a:rect l="l" t="t" r="r" b="b"/>
              <a:pathLst>
                <a:path w="2144016" h="1249935">
                  <a:moveTo>
                    <a:pt x="1995807" y="0"/>
                  </a:moveTo>
                  <a:lnTo>
                    <a:pt x="147955" y="0"/>
                  </a:lnTo>
                  <a:lnTo>
                    <a:pt x="108585" y="3937"/>
                  </a:lnTo>
                  <a:lnTo>
                    <a:pt x="73279" y="15240"/>
                  </a:lnTo>
                  <a:lnTo>
                    <a:pt x="43307" y="32766"/>
                  </a:lnTo>
                  <a:lnTo>
                    <a:pt x="20193" y="55499"/>
                  </a:lnTo>
                  <a:lnTo>
                    <a:pt x="5334" y="82296"/>
                  </a:lnTo>
                  <a:lnTo>
                    <a:pt x="0" y="112014"/>
                  </a:lnTo>
                  <a:lnTo>
                    <a:pt x="0" y="1137921"/>
                  </a:lnTo>
                  <a:lnTo>
                    <a:pt x="5334" y="1167639"/>
                  </a:lnTo>
                  <a:lnTo>
                    <a:pt x="20320" y="1194436"/>
                  </a:lnTo>
                  <a:lnTo>
                    <a:pt x="43434" y="1217169"/>
                  </a:lnTo>
                  <a:lnTo>
                    <a:pt x="73406" y="1234695"/>
                  </a:lnTo>
                  <a:lnTo>
                    <a:pt x="108712" y="1245998"/>
                  </a:lnTo>
                  <a:lnTo>
                    <a:pt x="148082" y="1249935"/>
                  </a:lnTo>
                  <a:lnTo>
                    <a:pt x="1995934" y="1249935"/>
                  </a:lnTo>
                  <a:lnTo>
                    <a:pt x="2035304" y="1245998"/>
                  </a:lnTo>
                  <a:lnTo>
                    <a:pt x="2070610" y="1234695"/>
                  </a:lnTo>
                  <a:lnTo>
                    <a:pt x="2100582" y="1217169"/>
                  </a:lnTo>
                  <a:lnTo>
                    <a:pt x="2123823" y="1194436"/>
                  </a:lnTo>
                  <a:lnTo>
                    <a:pt x="2138682" y="1167639"/>
                  </a:lnTo>
                  <a:lnTo>
                    <a:pt x="2144016" y="1137921"/>
                  </a:lnTo>
                  <a:lnTo>
                    <a:pt x="2144016" y="112014"/>
                  </a:lnTo>
                  <a:lnTo>
                    <a:pt x="2138682" y="82296"/>
                  </a:lnTo>
                  <a:lnTo>
                    <a:pt x="2123823" y="55499"/>
                  </a:lnTo>
                  <a:lnTo>
                    <a:pt x="2100582" y="32893"/>
                  </a:lnTo>
                  <a:lnTo>
                    <a:pt x="2070610" y="15367"/>
                  </a:lnTo>
                  <a:lnTo>
                    <a:pt x="2035177" y="4064"/>
                  </a:lnTo>
                  <a:lnTo>
                    <a:pt x="1995807" y="0"/>
                  </a:lnTo>
                  <a:close/>
                </a:path>
              </a:pathLst>
            </a:custGeom>
            <a:solidFill>
              <a:srgbClr val="0DA9FF"/>
            </a:solidFill>
          </p:spPr>
          <p:txBody>
            <a:bodyPr/>
            <a:lstStyle/>
            <a:p>
              <a:endParaRPr lang="en-GB"/>
            </a:p>
          </p:txBody>
        </p:sp>
      </p:grpSp>
      <p:sp>
        <p:nvSpPr>
          <p:cNvPr id="6" name="Freeform 6"/>
          <p:cNvSpPr/>
          <p:nvPr/>
        </p:nvSpPr>
        <p:spPr>
          <a:xfrm>
            <a:off x="1362075" y="5981700"/>
            <a:ext cx="1200150" cy="457200"/>
          </a:xfrm>
          <a:custGeom>
            <a:avLst/>
            <a:gdLst/>
            <a:ahLst/>
            <a:cxnLst/>
            <a:rect l="l" t="t" r="r" b="b"/>
            <a:pathLst>
              <a:path w="1200150" h="457200">
                <a:moveTo>
                  <a:pt x="0" y="0"/>
                </a:moveTo>
                <a:lnTo>
                  <a:pt x="1200150" y="0"/>
                </a:lnTo>
                <a:lnTo>
                  <a:pt x="1200150" y="457200"/>
                </a:lnTo>
                <a:lnTo>
                  <a:pt x="0" y="457200"/>
                </a:lnTo>
                <a:lnTo>
                  <a:pt x="0" y="0"/>
                </a:lnTo>
                <a:close/>
              </a:path>
            </a:pathLst>
          </a:custGeom>
          <a:blipFill>
            <a:blip r:embed="rId4"/>
            <a:stretch>
              <a:fillRect t="-25" b="-25"/>
            </a:stretch>
          </a:blipFill>
        </p:spPr>
        <p:txBody>
          <a:bodyPr/>
          <a:lstStyle/>
          <a:p>
            <a:endParaRPr lang="en-GB"/>
          </a:p>
        </p:txBody>
      </p:sp>
      <p:grpSp>
        <p:nvGrpSpPr>
          <p:cNvPr id="7" name="Group 7"/>
          <p:cNvGrpSpPr/>
          <p:nvPr/>
        </p:nvGrpSpPr>
        <p:grpSpPr>
          <a:xfrm>
            <a:off x="7391400" y="0"/>
            <a:ext cx="4800600" cy="3419475"/>
            <a:chOff x="0" y="0"/>
            <a:chExt cx="6400800" cy="4559300"/>
          </a:xfrm>
        </p:grpSpPr>
        <p:sp>
          <p:nvSpPr>
            <p:cNvPr id="8" name="Freeform 8"/>
            <p:cNvSpPr/>
            <p:nvPr/>
          </p:nvSpPr>
          <p:spPr>
            <a:xfrm>
              <a:off x="0" y="0"/>
              <a:ext cx="6400800" cy="4559300"/>
            </a:xfrm>
            <a:custGeom>
              <a:avLst/>
              <a:gdLst/>
              <a:ahLst/>
              <a:cxnLst/>
              <a:rect l="l" t="t" r="r" b="b"/>
              <a:pathLst>
                <a:path w="6400800" h="4559300">
                  <a:moveTo>
                    <a:pt x="88519" y="0"/>
                  </a:moveTo>
                  <a:lnTo>
                    <a:pt x="0" y="213868"/>
                  </a:lnTo>
                  <a:lnTo>
                    <a:pt x="0" y="4218432"/>
                  </a:lnTo>
                  <a:cubicBezTo>
                    <a:pt x="0" y="4406773"/>
                    <a:pt x="152527" y="4559300"/>
                    <a:pt x="340868" y="4559300"/>
                  </a:cubicBezTo>
                  <a:lnTo>
                    <a:pt x="6400800" y="4559300"/>
                  </a:lnTo>
                  <a:lnTo>
                    <a:pt x="6400800" y="0"/>
                  </a:lnTo>
                  <a:close/>
                </a:path>
              </a:pathLst>
            </a:custGeom>
            <a:blipFill>
              <a:blip r:embed="rId5"/>
              <a:stretch>
                <a:fillRect t="-17834" r="-9891" b="-15049"/>
              </a:stretch>
            </a:blipFill>
          </p:spPr>
          <p:txBody>
            <a:bodyPr/>
            <a:lstStyle/>
            <a:p>
              <a:endParaRPr lang="en-GB"/>
            </a:p>
          </p:txBody>
        </p:sp>
      </p:grpSp>
      <p:grpSp>
        <p:nvGrpSpPr>
          <p:cNvPr id="9" name="Group 9"/>
          <p:cNvGrpSpPr/>
          <p:nvPr/>
        </p:nvGrpSpPr>
        <p:grpSpPr>
          <a:xfrm>
            <a:off x="299199" y="1251090"/>
            <a:ext cx="1259100" cy="1345911"/>
            <a:chOff x="0" y="0"/>
            <a:chExt cx="1259103" cy="1345908"/>
          </a:xfrm>
        </p:grpSpPr>
        <p:sp>
          <p:nvSpPr>
            <p:cNvPr id="10" name="Freeform 10"/>
            <p:cNvSpPr/>
            <p:nvPr/>
          </p:nvSpPr>
          <p:spPr>
            <a:xfrm>
              <a:off x="0" y="0"/>
              <a:ext cx="1259083" cy="1345814"/>
            </a:xfrm>
            <a:custGeom>
              <a:avLst/>
              <a:gdLst/>
              <a:ahLst/>
              <a:cxnLst/>
              <a:rect l="l" t="t" r="r" b="b"/>
              <a:pathLst>
                <a:path w="1259083" h="1345814">
                  <a:moveTo>
                    <a:pt x="120523" y="0"/>
                  </a:moveTo>
                  <a:lnTo>
                    <a:pt x="93091" y="3302"/>
                  </a:lnTo>
                  <a:lnTo>
                    <a:pt x="67691" y="12319"/>
                  </a:lnTo>
                  <a:lnTo>
                    <a:pt x="45212" y="26416"/>
                  </a:lnTo>
                  <a:lnTo>
                    <a:pt x="26543" y="45212"/>
                  </a:lnTo>
                  <a:lnTo>
                    <a:pt x="12319" y="67564"/>
                  </a:lnTo>
                  <a:lnTo>
                    <a:pt x="3302" y="92964"/>
                  </a:lnTo>
                  <a:lnTo>
                    <a:pt x="0" y="120523"/>
                  </a:lnTo>
                  <a:lnTo>
                    <a:pt x="0" y="1225291"/>
                  </a:lnTo>
                  <a:lnTo>
                    <a:pt x="3175" y="1252977"/>
                  </a:lnTo>
                  <a:lnTo>
                    <a:pt x="12192" y="1278377"/>
                  </a:lnTo>
                  <a:lnTo>
                    <a:pt x="26416" y="1300729"/>
                  </a:lnTo>
                  <a:lnTo>
                    <a:pt x="45085" y="1319398"/>
                  </a:lnTo>
                  <a:lnTo>
                    <a:pt x="67564" y="1333622"/>
                  </a:lnTo>
                  <a:lnTo>
                    <a:pt x="92964" y="1342639"/>
                  </a:lnTo>
                  <a:lnTo>
                    <a:pt x="120650" y="1345814"/>
                  </a:lnTo>
                  <a:lnTo>
                    <a:pt x="1138305" y="1345814"/>
                  </a:lnTo>
                  <a:lnTo>
                    <a:pt x="1165991" y="1342639"/>
                  </a:lnTo>
                  <a:lnTo>
                    <a:pt x="1191391" y="1333622"/>
                  </a:lnTo>
                  <a:lnTo>
                    <a:pt x="1213870" y="1319398"/>
                  </a:lnTo>
                  <a:lnTo>
                    <a:pt x="1232667" y="1300729"/>
                  </a:lnTo>
                  <a:lnTo>
                    <a:pt x="1246891" y="1278377"/>
                  </a:lnTo>
                  <a:lnTo>
                    <a:pt x="1255908" y="1252977"/>
                  </a:lnTo>
                  <a:lnTo>
                    <a:pt x="1259083" y="1225291"/>
                  </a:lnTo>
                  <a:lnTo>
                    <a:pt x="1259083" y="120523"/>
                  </a:lnTo>
                  <a:lnTo>
                    <a:pt x="1255908" y="92837"/>
                  </a:lnTo>
                  <a:lnTo>
                    <a:pt x="1246891" y="67437"/>
                  </a:lnTo>
                  <a:lnTo>
                    <a:pt x="1232667" y="45085"/>
                  </a:lnTo>
                  <a:lnTo>
                    <a:pt x="1213870" y="26416"/>
                  </a:lnTo>
                  <a:lnTo>
                    <a:pt x="1191518" y="12192"/>
                  </a:lnTo>
                  <a:lnTo>
                    <a:pt x="1165864" y="3302"/>
                  </a:lnTo>
                  <a:lnTo>
                    <a:pt x="1138559" y="0"/>
                  </a:lnTo>
                  <a:lnTo>
                    <a:pt x="120523" y="0"/>
                  </a:lnTo>
                  <a:close/>
                </a:path>
              </a:pathLst>
            </a:custGeom>
            <a:solidFill>
              <a:srgbClr val="FF9C1A"/>
            </a:solidFill>
          </p:spPr>
          <p:txBody>
            <a:bodyPr/>
            <a:lstStyle/>
            <a:p>
              <a:endParaRPr lang="en-GB"/>
            </a:p>
          </p:txBody>
        </p:sp>
      </p:grpSp>
      <p:grpSp>
        <p:nvGrpSpPr>
          <p:cNvPr id="11" name="Group 11"/>
          <p:cNvGrpSpPr/>
          <p:nvPr/>
        </p:nvGrpSpPr>
        <p:grpSpPr>
          <a:xfrm>
            <a:off x="8734425" y="3581400"/>
            <a:ext cx="3457575" cy="3105150"/>
            <a:chOff x="0" y="0"/>
            <a:chExt cx="4610100" cy="4140200"/>
          </a:xfrm>
        </p:grpSpPr>
        <p:sp>
          <p:nvSpPr>
            <p:cNvPr id="12" name="Freeform 12"/>
            <p:cNvSpPr/>
            <p:nvPr/>
          </p:nvSpPr>
          <p:spPr>
            <a:xfrm>
              <a:off x="0" y="0"/>
              <a:ext cx="4610100" cy="4140200"/>
            </a:xfrm>
            <a:custGeom>
              <a:avLst/>
              <a:gdLst/>
              <a:ahLst/>
              <a:cxnLst/>
              <a:rect l="l" t="t" r="r" b="b"/>
              <a:pathLst>
                <a:path w="4610100" h="4140200">
                  <a:moveTo>
                    <a:pt x="250571" y="0"/>
                  </a:moveTo>
                  <a:cubicBezTo>
                    <a:pt x="112268" y="0"/>
                    <a:pt x="0" y="112268"/>
                    <a:pt x="0" y="250571"/>
                  </a:cubicBezTo>
                  <a:lnTo>
                    <a:pt x="0" y="3889502"/>
                  </a:lnTo>
                  <a:cubicBezTo>
                    <a:pt x="0" y="4027932"/>
                    <a:pt x="112268" y="4140200"/>
                    <a:pt x="250571" y="4140200"/>
                  </a:cubicBezTo>
                  <a:lnTo>
                    <a:pt x="4610100" y="4140200"/>
                  </a:lnTo>
                  <a:lnTo>
                    <a:pt x="4610100" y="0"/>
                  </a:lnTo>
                  <a:close/>
                </a:path>
              </a:pathLst>
            </a:custGeom>
            <a:blipFill>
              <a:blip r:embed="rId6"/>
              <a:stretch>
                <a:fillRect r="-34754"/>
              </a:stretch>
            </a:blipFill>
          </p:spPr>
          <p:txBody>
            <a:bodyPr/>
            <a:lstStyle/>
            <a:p>
              <a:endParaRPr lang="en-GB"/>
            </a:p>
          </p:txBody>
        </p:sp>
      </p:grpSp>
      <p:grpSp>
        <p:nvGrpSpPr>
          <p:cNvPr id="13" name="Group 13"/>
          <p:cNvGrpSpPr/>
          <p:nvPr/>
        </p:nvGrpSpPr>
        <p:grpSpPr>
          <a:xfrm>
            <a:off x="781050" y="0"/>
            <a:ext cx="2257425" cy="2209800"/>
            <a:chOff x="0" y="0"/>
            <a:chExt cx="3009900" cy="2946400"/>
          </a:xfrm>
        </p:grpSpPr>
        <p:sp>
          <p:nvSpPr>
            <p:cNvPr id="14" name="Freeform 14"/>
            <p:cNvSpPr/>
            <p:nvPr/>
          </p:nvSpPr>
          <p:spPr>
            <a:xfrm>
              <a:off x="0" y="0"/>
              <a:ext cx="3009900" cy="2946400"/>
            </a:xfrm>
            <a:custGeom>
              <a:avLst/>
              <a:gdLst/>
              <a:ahLst/>
              <a:cxnLst/>
              <a:rect l="l" t="t" r="r" b="b"/>
              <a:pathLst>
                <a:path w="3009900" h="2946400">
                  <a:moveTo>
                    <a:pt x="19558" y="0"/>
                  </a:moveTo>
                  <a:lnTo>
                    <a:pt x="0" y="47244"/>
                  </a:lnTo>
                  <a:lnTo>
                    <a:pt x="0" y="2695956"/>
                  </a:lnTo>
                  <a:cubicBezTo>
                    <a:pt x="0" y="2834259"/>
                    <a:pt x="112141" y="2946400"/>
                    <a:pt x="250444" y="2946400"/>
                  </a:cubicBezTo>
                  <a:lnTo>
                    <a:pt x="2759456" y="2946400"/>
                  </a:lnTo>
                  <a:cubicBezTo>
                    <a:pt x="2897759" y="2946400"/>
                    <a:pt x="3009900" y="2834259"/>
                    <a:pt x="3009900" y="2695956"/>
                  </a:cubicBezTo>
                  <a:lnTo>
                    <a:pt x="3009900" y="47244"/>
                  </a:lnTo>
                  <a:lnTo>
                    <a:pt x="2990215" y="0"/>
                  </a:lnTo>
                  <a:close/>
                </a:path>
              </a:pathLst>
            </a:custGeom>
            <a:blipFill>
              <a:blip r:embed="rId7"/>
              <a:stretch>
                <a:fillRect t="-53046" b="-68"/>
              </a:stretch>
            </a:blipFill>
          </p:spPr>
          <p:txBody>
            <a:bodyPr/>
            <a:lstStyle/>
            <a:p>
              <a:endParaRPr lang="en-GB"/>
            </a:p>
          </p:txBody>
        </p:sp>
      </p:grpSp>
      <p:grpSp>
        <p:nvGrpSpPr>
          <p:cNvPr id="15" name="Group 15"/>
          <p:cNvGrpSpPr/>
          <p:nvPr/>
        </p:nvGrpSpPr>
        <p:grpSpPr>
          <a:xfrm>
            <a:off x="4359288" y="393925"/>
            <a:ext cx="1482738" cy="1145715"/>
            <a:chOff x="0" y="0"/>
            <a:chExt cx="1482738" cy="1145705"/>
          </a:xfrm>
        </p:grpSpPr>
        <p:sp>
          <p:nvSpPr>
            <p:cNvPr id="16" name="Freeform 16"/>
            <p:cNvSpPr/>
            <p:nvPr/>
          </p:nvSpPr>
          <p:spPr>
            <a:xfrm>
              <a:off x="0" y="0"/>
              <a:ext cx="1482849" cy="1145789"/>
            </a:xfrm>
            <a:custGeom>
              <a:avLst/>
              <a:gdLst/>
              <a:ahLst/>
              <a:cxnLst/>
              <a:rect l="l" t="t" r="r" b="b"/>
              <a:pathLst>
                <a:path w="1482849" h="1145789">
                  <a:moveTo>
                    <a:pt x="1380360" y="0"/>
                  </a:moveTo>
                  <a:lnTo>
                    <a:pt x="102362" y="0"/>
                  </a:lnTo>
                  <a:lnTo>
                    <a:pt x="75184" y="3683"/>
                  </a:lnTo>
                  <a:lnTo>
                    <a:pt x="50673" y="13970"/>
                  </a:lnTo>
                  <a:lnTo>
                    <a:pt x="29972" y="30099"/>
                  </a:lnTo>
                  <a:lnTo>
                    <a:pt x="13970" y="50800"/>
                  </a:lnTo>
                  <a:lnTo>
                    <a:pt x="3683" y="75438"/>
                  </a:lnTo>
                  <a:lnTo>
                    <a:pt x="0" y="102616"/>
                  </a:lnTo>
                  <a:lnTo>
                    <a:pt x="0" y="1043046"/>
                  </a:lnTo>
                  <a:lnTo>
                    <a:pt x="3683" y="1070351"/>
                  </a:lnTo>
                  <a:lnTo>
                    <a:pt x="13970" y="1094862"/>
                  </a:lnTo>
                  <a:lnTo>
                    <a:pt x="29972" y="1115690"/>
                  </a:lnTo>
                  <a:lnTo>
                    <a:pt x="50673" y="1131692"/>
                  </a:lnTo>
                  <a:lnTo>
                    <a:pt x="75057" y="1142106"/>
                  </a:lnTo>
                  <a:lnTo>
                    <a:pt x="102235" y="1145789"/>
                  </a:lnTo>
                  <a:lnTo>
                    <a:pt x="1380360" y="1145789"/>
                  </a:lnTo>
                  <a:lnTo>
                    <a:pt x="1407665" y="1142106"/>
                  </a:lnTo>
                  <a:lnTo>
                    <a:pt x="1432049" y="1131692"/>
                  </a:lnTo>
                  <a:lnTo>
                    <a:pt x="1452750" y="1115690"/>
                  </a:lnTo>
                  <a:lnTo>
                    <a:pt x="1468879" y="1094862"/>
                  </a:lnTo>
                  <a:lnTo>
                    <a:pt x="1479166" y="1070351"/>
                  </a:lnTo>
                  <a:lnTo>
                    <a:pt x="1482849" y="1043046"/>
                  </a:lnTo>
                  <a:lnTo>
                    <a:pt x="1482849" y="102615"/>
                  </a:lnTo>
                  <a:lnTo>
                    <a:pt x="1479166" y="75311"/>
                  </a:lnTo>
                  <a:lnTo>
                    <a:pt x="1468752" y="50800"/>
                  </a:lnTo>
                  <a:lnTo>
                    <a:pt x="1452623" y="29972"/>
                  </a:lnTo>
                  <a:lnTo>
                    <a:pt x="1431922" y="13970"/>
                  </a:lnTo>
                  <a:lnTo>
                    <a:pt x="1407411" y="3556"/>
                  </a:lnTo>
                  <a:lnTo>
                    <a:pt x="1380360" y="0"/>
                  </a:lnTo>
                  <a:close/>
                </a:path>
              </a:pathLst>
            </a:custGeom>
            <a:solidFill>
              <a:srgbClr val="0DA9FF"/>
            </a:solidFill>
          </p:spPr>
          <p:txBody>
            <a:bodyPr/>
            <a:lstStyle/>
            <a:p>
              <a:endParaRPr lang="en-GB"/>
            </a:p>
          </p:txBody>
        </p:sp>
      </p:grpSp>
      <p:grpSp>
        <p:nvGrpSpPr>
          <p:cNvPr id="17" name="Group 17"/>
          <p:cNvGrpSpPr/>
          <p:nvPr/>
        </p:nvGrpSpPr>
        <p:grpSpPr>
          <a:xfrm>
            <a:off x="2505075" y="647700"/>
            <a:ext cx="3028950" cy="2019300"/>
            <a:chOff x="0" y="0"/>
            <a:chExt cx="4038600" cy="2692400"/>
          </a:xfrm>
        </p:grpSpPr>
        <p:sp>
          <p:nvSpPr>
            <p:cNvPr id="18" name="Freeform 18"/>
            <p:cNvSpPr/>
            <p:nvPr/>
          </p:nvSpPr>
          <p:spPr>
            <a:xfrm>
              <a:off x="0" y="0"/>
              <a:ext cx="4038600" cy="2692400"/>
            </a:xfrm>
            <a:custGeom>
              <a:avLst/>
              <a:gdLst/>
              <a:ahLst/>
              <a:cxnLst/>
              <a:rect l="l" t="t" r="r" b="b"/>
              <a:pathLst>
                <a:path w="4038600" h="2692400">
                  <a:moveTo>
                    <a:pt x="197104" y="0"/>
                  </a:moveTo>
                  <a:cubicBezTo>
                    <a:pt x="88265" y="0"/>
                    <a:pt x="0" y="88265"/>
                    <a:pt x="0" y="197104"/>
                  </a:cubicBezTo>
                  <a:lnTo>
                    <a:pt x="0" y="2495296"/>
                  </a:lnTo>
                  <a:cubicBezTo>
                    <a:pt x="0" y="2604135"/>
                    <a:pt x="88265" y="2692400"/>
                    <a:pt x="197104" y="2692400"/>
                  </a:cubicBezTo>
                  <a:lnTo>
                    <a:pt x="3841496" y="2692400"/>
                  </a:lnTo>
                  <a:cubicBezTo>
                    <a:pt x="3950335" y="2692400"/>
                    <a:pt x="4038600" y="2604135"/>
                    <a:pt x="4038600" y="2495296"/>
                  </a:cubicBezTo>
                  <a:lnTo>
                    <a:pt x="4038600" y="197104"/>
                  </a:lnTo>
                  <a:cubicBezTo>
                    <a:pt x="4038600" y="88265"/>
                    <a:pt x="3950335" y="0"/>
                    <a:pt x="3841496" y="0"/>
                  </a:cubicBezTo>
                  <a:close/>
                </a:path>
              </a:pathLst>
            </a:custGeom>
            <a:blipFill>
              <a:blip r:embed="rId8"/>
              <a:stretch>
                <a:fillRect r="-16"/>
              </a:stretch>
            </a:blipFill>
          </p:spPr>
          <p:txBody>
            <a:bodyPr/>
            <a:lstStyle/>
            <a:p>
              <a:endParaRPr lang="en-GB"/>
            </a:p>
          </p:txBody>
        </p:sp>
      </p:grpSp>
      <p:sp>
        <p:nvSpPr>
          <p:cNvPr id="19" name="Freeform 19"/>
          <p:cNvSpPr/>
          <p:nvPr/>
        </p:nvSpPr>
        <p:spPr>
          <a:xfrm>
            <a:off x="7000875" y="19050"/>
            <a:ext cx="1847850" cy="1905000"/>
          </a:xfrm>
          <a:custGeom>
            <a:avLst/>
            <a:gdLst/>
            <a:ahLst/>
            <a:cxnLst/>
            <a:rect l="l" t="t" r="r" b="b"/>
            <a:pathLst>
              <a:path w="1847850" h="1905000">
                <a:moveTo>
                  <a:pt x="0" y="0"/>
                </a:moveTo>
                <a:lnTo>
                  <a:pt x="1847850" y="0"/>
                </a:lnTo>
                <a:lnTo>
                  <a:pt x="1847850" y="1905000"/>
                </a:lnTo>
                <a:lnTo>
                  <a:pt x="0" y="190500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grpSp>
        <p:nvGrpSpPr>
          <p:cNvPr id="20" name="Group 20"/>
          <p:cNvGrpSpPr/>
          <p:nvPr/>
        </p:nvGrpSpPr>
        <p:grpSpPr>
          <a:xfrm>
            <a:off x="6181725" y="171450"/>
            <a:ext cx="2466975" cy="1638300"/>
            <a:chOff x="0" y="0"/>
            <a:chExt cx="3289300" cy="2184400"/>
          </a:xfrm>
        </p:grpSpPr>
        <p:sp>
          <p:nvSpPr>
            <p:cNvPr id="21" name="Freeform 21"/>
            <p:cNvSpPr/>
            <p:nvPr/>
          </p:nvSpPr>
          <p:spPr>
            <a:xfrm>
              <a:off x="0" y="0"/>
              <a:ext cx="3289300" cy="2184400"/>
            </a:xfrm>
            <a:custGeom>
              <a:avLst/>
              <a:gdLst/>
              <a:ahLst/>
              <a:cxnLst/>
              <a:rect l="l" t="t" r="r" b="b"/>
              <a:pathLst>
                <a:path w="3289300" h="2184400">
                  <a:moveTo>
                    <a:pt x="163449" y="0"/>
                  </a:moveTo>
                  <a:cubicBezTo>
                    <a:pt x="73152" y="0"/>
                    <a:pt x="0" y="73152"/>
                    <a:pt x="0" y="163449"/>
                  </a:cubicBezTo>
                  <a:lnTo>
                    <a:pt x="0" y="2020951"/>
                  </a:lnTo>
                  <a:cubicBezTo>
                    <a:pt x="0" y="2111248"/>
                    <a:pt x="73152" y="2184400"/>
                    <a:pt x="163449" y="2184400"/>
                  </a:cubicBezTo>
                  <a:lnTo>
                    <a:pt x="3125851" y="2184400"/>
                  </a:lnTo>
                  <a:cubicBezTo>
                    <a:pt x="3216148" y="2184400"/>
                    <a:pt x="3289300" y="2111248"/>
                    <a:pt x="3289300" y="2020951"/>
                  </a:cubicBezTo>
                  <a:lnTo>
                    <a:pt x="3289300" y="163449"/>
                  </a:lnTo>
                  <a:cubicBezTo>
                    <a:pt x="3289300" y="73152"/>
                    <a:pt x="3216148" y="0"/>
                    <a:pt x="3125851" y="0"/>
                  </a:cubicBezTo>
                  <a:close/>
                </a:path>
              </a:pathLst>
            </a:custGeom>
            <a:blipFill>
              <a:blip r:embed="rId10"/>
              <a:stretch>
                <a:fillRect r="-51"/>
              </a:stretch>
            </a:blipFill>
          </p:spPr>
          <p:txBody>
            <a:bodyPr/>
            <a:lstStyle/>
            <a:p>
              <a:endParaRPr lang="en-GB"/>
            </a:p>
          </p:txBody>
        </p:sp>
      </p:grpSp>
      <p:sp>
        <p:nvSpPr>
          <p:cNvPr id="22" name="TextBox 22"/>
          <p:cNvSpPr txBox="1"/>
          <p:nvPr/>
        </p:nvSpPr>
        <p:spPr>
          <a:xfrm>
            <a:off x="11678917" y="6420593"/>
            <a:ext cx="89446" cy="167640"/>
          </a:xfrm>
          <a:prstGeom prst="rect">
            <a:avLst/>
          </a:prstGeom>
        </p:spPr>
        <p:txBody>
          <a:bodyPr lIns="0" tIns="0" rIns="0" bIns="0" rtlCol="0" anchor="t">
            <a:spAutoFit/>
          </a:bodyPr>
          <a:lstStyle/>
          <a:p>
            <a:pPr algn="l">
              <a:lnSpc>
                <a:spcPts val="1260"/>
              </a:lnSpc>
            </a:pPr>
            <a:r>
              <a:rPr lang="en-US" sz="900">
                <a:solidFill>
                  <a:srgbClr val="FFFFFF"/>
                </a:solidFill>
                <a:latin typeface="IberPangea"/>
                <a:ea typeface="IberPangea"/>
                <a:cs typeface="IberPangea"/>
                <a:sym typeface="IberPangea"/>
              </a:rPr>
              <a:t>12</a:t>
            </a:r>
          </a:p>
        </p:txBody>
      </p:sp>
      <p:sp>
        <p:nvSpPr>
          <p:cNvPr id="23" name="TextBox 23"/>
          <p:cNvSpPr txBox="1"/>
          <p:nvPr/>
        </p:nvSpPr>
        <p:spPr>
          <a:xfrm>
            <a:off x="657863" y="4095836"/>
            <a:ext cx="1439317" cy="1070419"/>
          </a:xfrm>
          <a:prstGeom prst="rect">
            <a:avLst/>
          </a:prstGeom>
        </p:spPr>
        <p:txBody>
          <a:bodyPr lIns="0" tIns="0" rIns="0" bIns="0" rtlCol="0" anchor="t">
            <a:spAutoFit/>
          </a:bodyPr>
          <a:lstStyle/>
          <a:p>
            <a:pPr algn="l">
              <a:lnSpc>
                <a:spcPts val="7675"/>
              </a:lnSpc>
            </a:pPr>
            <a:r>
              <a:rPr lang="en-US" sz="5482">
                <a:solidFill>
                  <a:srgbClr val="00A343"/>
                </a:solidFill>
                <a:latin typeface="IberPangea"/>
                <a:ea typeface="IberPangea"/>
                <a:cs typeface="IberPangea"/>
                <a:sym typeface="IberPangea"/>
              </a:rPr>
              <a:t>Q&amp;A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2106</TotalTime>
  <Words>1808</Words>
  <Application>Microsoft Office PowerPoint</Application>
  <PresentationFormat>Widescreen</PresentationFormat>
  <Paragraphs>437</Paragraphs>
  <Slides>12</Slides>
  <Notes>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21" baseType="lpstr">
      <vt:lpstr>Arial Bold Italics</vt:lpstr>
      <vt:lpstr>Arial</vt:lpstr>
      <vt:lpstr>IberPangea</vt:lpstr>
      <vt:lpstr>Calibri</vt:lpstr>
      <vt:lpstr>Aptos</vt:lpstr>
      <vt:lpstr>IberPangea Bold</vt:lpstr>
      <vt:lpstr>IberPangea Light</vt:lpstr>
      <vt:lpstr>Office Theme</vt:lpstr>
      <vt:lpstr>Microsoft Excel 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Barmouth</dc:title>
  <cp:lastModifiedBy>Thomas, George</cp:lastModifiedBy>
  <cp:revision>5</cp:revision>
  <dcterms:created xsi:type="dcterms:W3CDTF">2006-08-16T00:00:00Z</dcterms:created>
  <dcterms:modified xsi:type="dcterms:W3CDTF">2026-10-06T14:01:23Z</dcterms:modified>
  <dc:identifier>DAHWHcEjoCU</dc:identifier>
</cp:coreProperties>
</file>