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sldIdLst>
    <p:sldId id="382" r:id="rId2"/>
    <p:sldId id="313" r:id="rId3"/>
    <p:sldId id="314" r:id="rId4"/>
    <p:sldId id="315" r:id="rId5"/>
    <p:sldId id="316" r:id="rId6"/>
    <p:sldId id="317" r:id="rId7"/>
    <p:sldId id="318" r:id="rId8"/>
    <p:sldId id="383" r:id="rId9"/>
    <p:sldId id="320" r:id="rId10"/>
    <p:sldId id="384" r:id="rId11"/>
    <p:sldId id="322" r:id="rId12"/>
    <p:sldId id="323" r:id="rId13"/>
    <p:sldId id="324" r:id="rId14"/>
    <p:sldId id="325" r:id="rId15"/>
    <p:sldId id="326" r:id="rId16"/>
    <p:sldId id="435" r:id="rId17"/>
    <p:sldId id="385" r:id="rId18"/>
    <p:sldId id="328" r:id="rId19"/>
    <p:sldId id="329" r:id="rId20"/>
    <p:sldId id="330" r:id="rId21"/>
    <p:sldId id="331" r:id="rId22"/>
    <p:sldId id="33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2929"/>
    <a:srgbClr val="006484"/>
    <a:srgbClr val="658A1D"/>
    <a:srgbClr val="006181"/>
    <a:srgbClr val="84DDF9"/>
    <a:srgbClr val="076785"/>
    <a:srgbClr val="64891D"/>
    <a:srgbClr val="8AB833"/>
    <a:srgbClr val="61861C"/>
    <a:srgbClr val="5C7F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2" d="100"/>
          <a:sy n="92" d="100"/>
        </p:scale>
        <p:origin x="-450" y="-102"/>
      </p:cViewPr>
      <p:guideLst>
        <p:guide orient="horz" pos="2160"/>
        <p:guide pos="3840"/>
      </p:guideLst>
    </p:cSldViewPr>
  </p:slideViewPr>
  <p:notesTextViewPr>
    <p:cViewPr>
      <p:scale>
        <a:sx n="3" d="2"/>
        <a:sy n="3" d="2"/>
      </p:scale>
      <p:origin x="0" y="0"/>
    </p:cViewPr>
  </p:notesTextViewPr>
  <p:sorterViewPr>
    <p:cViewPr>
      <p:scale>
        <a:sx n="100" d="100"/>
        <a:sy n="100" d="100"/>
      </p:scale>
      <p:origin x="0" y="-1179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10/19/2017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a:p>
        </p:txBody>
      </p:sp>
    </p:spTree>
    <p:extLst>
      <p:ext uri="{BB962C8B-B14F-4D97-AF65-F5344CB8AC3E}">
        <p14:creationId xmlns:p14="http://schemas.microsoft.com/office/powerpoint/2010/main" val="2447168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8</a:t>
            </a:fld>
            <a:endParaRPr lang="en-US"/>
          </a:p>
        </p:txBody>
      </p:sp>
    </p:spTree>
    <p:extLst>
      <p:ext uri="{BB962C8B-B14F-4D97-AF65-F5344CB8AC3E}">
        <p14:creationId xmlns:p14="http://schemas.microsoft.com/office/powerpoint/2010/main" val="3166731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10</a:t>
            </a:fld>
            <a:endParaRPr lang="en-US"/>
          </a:p>
        </p:txBody>
      </p:sp>
    </p:spTree>
    <p:extLst>
      <p:ext uri="{BB962C8B-B14F-4D97-AF65-F5344CB8AC3E}">
        <p14:creationId xmlns:p14="http://schemas.microsoft.com/office/powerpoint/2010/main" val="1492818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17</a:t>
            </a:fld>
            <a:endParaRPr lang="en-US"/>
          </a:p>
        </p:txBody>
      </p:sp>
    </p:spTree>
    <p:extLst>
      <p:ext uri="{BB962C8B-B14F-4D97-AF65-F5344CB8AC3E}">
        <p14:creationId xmlns:p14="http://schemas.microsoft.com/office/powerpoint/2010/main" val="27296454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a:xfrm>
            <a:off x="609600" y="6356351"/>
            <a:ext cx="2844800" cy="365125"/>
          </a:xfrm>
          <a:prstGeom prst="rect">
            <a:avLst/>
          </a:prstGeom>
        </p:spPr>
        <p:txBody>
          <a:bodyPr/>
          <a:lstStyle/>
          <a:p>
            <a:fld id="{021A1D30-C0A0-4124-A783-34D9F15FA0FE}" type="datetime1">
              <a:rPr lang="en-US" smtClean="0"/>
              <a:t>10/19/2017</a:t>
            </a:fld>
            <a:endParaRPr lang="en-US"/>
          </a:p>
        </p:txBody>
      </p:sp>
      <p:sp>
        <p:nvSpPr>
          <p:cNvPr id="19" name="Footer Placeholder 18"/>
          <p:cNvSpPr>
            <a:spLocks noGrp="1"/>
          </p:cNvSpPr>
          <p:nvPr>
            <p:ph type="ftr" sz="quarter" idx="11"/>
          </p:nvPr>
        </p:nvSpPr>
        <p:spPr>
          <a:xfrm>
            <a:off x="3556000" y="6356351"/>
            <a:ext cx="4470400" cy="365125"/>
          </a:xfrm>
          <a:prstGeom prst="rect">
            <a:avLst/>
          </a:prstGeom>
        </p:spPr>
        <p:txBody>
          <a:bodyPr/>
          <a:lstStyle/>
          <a:p>
            <a:r>
              <a:rPr lang="en-US" dirty="0"/>
              <a:t>Add a footer</a:t>
            </a:r>
          </a:p>
        </p:txBody>
      </p:sp>
      <p:sp>
        <p:nvSpPr>
          <p:cNvPr id="27" name="Slide Number Placeholder 26"/>
          <p:cNvSpPr>
            <a:spLocks noGrp="1"/>
          </p:cNvSpPr>
          <p:nvPr>
            <p:ph type="sldNum" sz="quarter" idx="12"/>
          </p:nvPr>
        </p:nvSpPr>
        <p:spPr>
          <a:xfrm>
            <a:off x="10566400" y="6356351"/>
            <a:ext cx="1016000" cy="365125"/>
          </a:xfrm>
          <a:prstGeom prst="rect">
            <a:avLst/>
          </a:prstGeom>
        </p:spPr>
        <p:txBody>
          <a:bodyPr/>
          <a:lstStyle/>
          <a:p>
            <a:fld id="{401CF334-2D5C-4859-84A6-CA7E6E43FAEB}" type="slidenum">
              <a:rPr lang="en-US" smtClean="0"/>
              <a:t>‹#›</a:t>
            </a:fld>
            <a:endParaRPr lang="en-US"/>
          </a:p>
        </p:txBody>
      </p:sp>
      <p:pic>
        <p:nvPicPr>
          <p:cNvPr id="13" name="Picture 2" descr="D:\users\JG016233\Pictures\SP logo.jpg">
            <a:extLst>
              <a:ext uri="{FF2B5EF4-FFF2-40B4-BE49-F238E27FC236}">
                <a16:creationId xmlns="" xmlns:a16="http://schemas.microsoft.com/office/drawing/2014/main" id="{34792380-C329-4445-9D08-EE707806C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9600" y="3682963"/>
            <a:ext cx="2286296" cy="143697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 xmlns:a16="http://schemas.microsoft.com/office/drawing/2014/main" id="{89DBA93C-9DAE-4850-838A-63CCE868675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895896" y="4303565"/>
            <a:ext cx="3306060" cy="661212"/>
          </a:xfrm>
          <a:prstGeom prst="rect">
            <a:avLst/>
          </a:prstGeom>
        </p:spPr>
      </p:pic>
      <p:sp>
        <p:nvSpPr>
          <p:cNvPr id="20" name="Freeform 27">
            <a:extLst>
              <a:ext uri="{FF2B5EF4-FFF2-40B4-BE49-F238E27FC236}">
                <a16:creationId xmlns="" xmlns:a16="http://schemas.microsoft.com/office/drawing/2014/main" id="{0FFD68C3-992D-4363-B05C-EEB4096B9BBA}"/>
              </a:ext>
            </a:extLst>
          </p:cNvPr>
          <p:cNvSpPr>
            <a:spLocks/>
          </p:cNvSpPr>
          <p:nvPr userDrawn="1"/>
        </p:nvSpPr>
        <p:spPr bwMode="auto">
          <a:xfrm rot="10800000">
            <a:off x="-16372" y="5822156"/>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1" name="Freeform 28">
            <a:extLst>
              <a:ext uri="{FF2B5EF4-FFF2-40B4-BE49-F238E27FC236}">
                <a16:creationId xmlns="" xmlns:a16="http://schemas.microsoft.com/office/drawing/2014/main" id="{D30FD6BE-8883-4825-92BC-2AA4105CC70C}"/>
              </a:ext>
            </a:extLst>
          </p:cNvPr>
          <p:cNvSpPr>
            <a:spLocks/>
          </p:cNvSpPr>
          <p:nvPr userDrawn="1"/>
        </p:nvSpPr>
        <p:spPr bwMode="auto">
          <a:xfrm rot="10800000">
            <a:off x="-19547" y="6250781"/>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2" name="Freeform 31">
            <a:extLst>
              <a:ext uri="{FF2B5EF4-FFF2-40B4-BE49-F238E27FC236}">
                <a16:creationId xmlns="" xmlns:a16="http://schemas.microsoft.com/office/drawing/2014/main" id="{0EF084CC-88F1-42AF-B90A-E19E859A5CCB}"/>
              </a:ext>
            </a:extLst>
          </p:cNvPr>
          <p:cNvSpPr>
            <a:spLocks/>
          </p:cNvSpPr>
          <p:nvPr userDrawn="1"/>
        </p:nvSpPr>
        <p:spPr bwMode="auto">
          <a:xfrm rot="10635692">
            <a:off x="-29028" y="6041233"/>
            <a:ext cx="1221740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3" name="Freeform 32">
            <a:extLst>
              <a:ext uri="{FF2B5EF4-FFF2-40B4-BE49-F238E27FC236}">
                <a16:creationId xmlns="" xmlns:a16="http://schemas.microsoft.com/office/drawing/2014/main" id="{B8F076F9-7217-41F7-82EE-76BEFD1B61D6}"/>
              </a:ext>
            </a:extLst>
          </p:cNvPr>
          <p:cNvSpPr>
            <a:spLocks/>
          </p:cNvSpPr>
          <p:nvPr userDrawn="1"/>
        </p:nvSpPr>
        <p:spPr bwMode="auto">
          <a:xfrm rot="10635692">
            <a:off x="-22713" y="6114686"/>
            <a:ext cx="12234416"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solidFill>
              <a:schemeClr val="accent2">
                <a:lumMod val="75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8D2D5871-AB0F-4B3D-8861-97E78CB7B47E}" type="datetime1">
              <a:rPr lang="en-US" smtClean="0"/>
              <a:t>10/19/2017</a:t>
            </a:fld>
            <a:endParaRPr lang="en-US"/>
          </a:p>
        </p:txBody>
      </p:sp>
      <p:sp>
        <p:nvSpPr>
          <p:cNvPr id="5" name="Footer Placeholder 4"/>
          <p:cNvSpPr>
            <a:spLocks noGrp="1"/>
          </p:cNvSpPr>
          <p:nvPr>
            <p:ph type="ftr" sz="quarter" idx="11"/>
          </p:nvPr>
        </p:nvSpPr>
        <p:spPr>
          <a:xfrm>
            <a:off x="3556000" y="6356351"/>
            <a:ext cx="4470400" cy="365125"/>
          </a:xfrm>
          <a:prstGeom prst="rect">
            <a:avLst/>
          </a:prstGeom>
        </p:spPr>
        <p:txBody>
          <a:bodyPr/>
          <a:lstStyle/>
          <a:p>
            <a:r>
              <a:rPr lang="en-US" dirty="0"/>
              <a:t>Add a footer</a:t>
            </a:r>
          </a:p>
        </p:txBody>
      </p:sp>
      <p:sp>
        <p:nvSpPr>
          <p:cNvPr id="6" name="Slide Number Placeholder 5"/>
          <p:cNvSpPr>
            <a:spLocks noGrp="1"/>
          </p:cNvSpPr>
          <p:nvPr>
            <p:ph type="sldNum" sz="quarter" idx="12"/>
          </p:nvPr>
        </p:nvSpPr>
        <p:spPr>
          <a:xfrm>
            <a:off x="10566400" y="6356351"/>
            <a:ext cx="1016000" cy="365125"/>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14418406-4C3F-4F3E-80BD-A22568EA37EB}" type="datetime1">
              <a:rPr lang="en-US" smtClean="0"/>
              <a:t>10/19/2017</a:t>
            </a:fld>
            <a:endParaRPr lang="en-US"/>
          </a:p>
        </p:txBody>
      </p:sp>
      <p:sp>
        <p:nvSpPr>
          <p:cNvPr id="5" name="Footer Placeholder 4"/>
          <p:cNvSpPr>
            <a:spLocks noGrp="1"/>
          </p:cNvSpPr>
          <p:nvPr>
            <p:ph type="ftr" sz="quarter" idx="11"/>
          </p:nvPr>
        </p:nvSpPr>
        <p:spPr>
          <a:xfrm>
            <a:off x="3556000" y="6356351"/>
            <a:ext cx="4470400" cy="365125"/>
          </a:xfrm>
          <a:prstGeom prst="rect">
            <a:avLst/>
          </a:prstGeom>
        </p:spPr>
        <p:txBody>
          <a:bodyPr/>
          <a:lstStyle/>
          <a:p>
            <a:r>
              <a:rPr lang="en-US" dirty="0"/>
              <a:t>Add a footer</a:t>
            </a:r>
          </a:p>
        </p:txBody>
      </p:sp>
      <p:sp>
        <p:nvSpPr>
          <p:cNvPr id="6" name="Slide Number Placeholder 5"/>
          <p:cNvSpPr>
            <a:spLocks noGrp="1"/>
          </p:cNvSpPr>
          <p:nvPr>
            <p:ph type="sldNum" sz="quarter" idx="12"/>
          </p:nvPr>
        </p:nvSpPr>
        <p:spPr>
          <a:xfrm>
            <a:off x="10566400" y="6356351"/>
            <a:ext cx="1016000" cy="365125"/>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D2DCB740-6776-4EE9-99FD-96D592FA5A23}" type="datetime1">
              <a:rPr lang="en-US" smtClean="0"/>
              <a:t>10/19/2017</a:t>
            </a:fld>
            <a:endParaRPr lang="en-US"/>
          </a:p>
        </p:txBody>
      </p:sp>
      <p:sp>
        <p:nvSpPr>
          <p:cNvPr id="5" name="Footer Placeholder 4"/>
          <p:cNvSpPr>
            <a:spLocks noGrp="1"/>
          </p:cNvSpPr>
          <p:nvPr>
            <p:ph type="ftr" sz="quarter" idx="11"/>
          </p:nvPr>
        </p:nvSpPr>
        <p:spPr>
          <a:xfrm>
            <a:off x="3556000" y="6356351"/>
            <a:ext cx="4470400" cy="365125"/>
          </a:xfrm>
          <a:prstGeom prst="rect">
            <a:avLst/>
          </a:prstGeom>
        </p:spPr>
        <p:txBody>
          <a:bodyPr/>
          <a:lstStyle/>
          <a:p>
            <a:r>
              <a:rPr lang="en-US" dirty="0"/>
              <a:t>Add a footer</a:t>
            </a:r>
          </a:p>
        </p:txBody>
      </p:sp>
      <p:sp>
        <p:nvSpPr>
          <p:cNvPr id="6" name="Slide Number Placeholder 5"/>
          <p:cNvSpPr>
            <a:spLocks noGrp="1"/>
          </p:cNvSpPr>
          <p:nvPr>
            <p:ph type="sldNum" sz="quarter" idx="12"/>
          </p:nvPr>
        </p:nvSpPr>
        <p:spPr>
          <a:xfrm>
            <a:off x="10566400" y="6356351"/>
            <a:ext cx="1016000" cy="365125"/>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05F6BD99-6FFD-46C5-B5E2-43A34BDA2566}" type="datetime1">
              <a:rPr lang="en-US" smtClean="0"/>
              <a:t>10/19/2017</a:t>
            </a:fld>
            <a:endParaRPr lang="en-US"/>
          </a:p>
        </p:txBody>
      </p:sp>
      <p:sp>
        <p:nvSpPr>
          <p:cNvPr id="6" name="Footer Placeholder 5"/>
          <p:cNvSpPr>
            <a:spLocks noGrp="1"/>
          </p:cNvSpPr>
          <p:nvPr>
            <p:ph type="ftr" sz="quarter" idx="11"/>
          </p:nvPr>
        </p:nvSpPr>
        <p:spPr>
          <a:xfrm>
            <a:off x="3556000" y="6356351"/>
            <a:ext cx="4470400" cy="365125"/>
          </a:xfrm>
          <a:prstGeom prst="rect">
            <a:avLst/>
          </a:prstGeom>
        </p:spPr>
        <p:txBody>
          <a:bodyPr/>
          <a:lstStyle/>
          <a:p>
            <a:r>
              <a:rPr lang="en-US" dirty="0"/>
              <a:t>Add a footer</a:t>
            </a:r>
          </a:p>
        </p:txBody>
      </p:sp>
      <p:sp>
        <p:nvSpPr>
          <p:cNvPr id="7" name="Slide Number Placeholder 6"/>
          <p:cNvSpPr>
            <a:spLocks noGrp="1"/>
          </p:cNvSpPr>
          <p:nvPr>
            <p:ph type="sldNum" sz="quarter" idx="12"/>
          </p:nvPr>
        </p:nvSpPr>
        <p:spPr>
          <a:xfrm>
            <a:off x="10566400" y="6356351"/>
            <a:ext cx="1016000" cy="365125"/>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609600" y="6356351"/>
            <a:ext cx="2844800" cy="365125"/>
          </a:xfrm>
          <a:prstGeom prst="rect">
            <a:avLst/>
          </a:prstGeom>
        </p:spPr>
        <p:txBody>
          <a:bodyPr/>
          <a:lstStyle/>
          <a:p>
            <a:fld id="{E022678E-214C-4CF8-97C7-95015FB02960}" type="datetime1">
              <a:rPr lang="en-US" smtClean="0"/>
              <a:t>10/19/2017</a:t>
            </a:fld>
            <a:endParaRPr lang="en-US"/>
          </a:p>
        </p:txBody>
      </p:sp>
      <p:sp>
        <p:nvSpPr>
          <p:cNvPr id="8" name="Footer Placeholder 7"/>
          <p:cNvSpPr>
            <a:spLocks noGrp="1"/>
          </p:cNvSpPr>
          <p:nvPr>
            <p:ph type="ftr" sz="quarter" idx="11"/>
          </p:nvPr>
        </p:nvSpPr>
        <p:spPr>
          <a:xfrm>
            <a:off x="3556000" y="6356351"/>
            <a:ext cx="4470400" cy="365125"/>
          </a:xfrm>
          <a:prstGeom prst="rect">
            <a:avLst/>
          </a:prstGeom>
        </p:spPr>
        <p:txBody>
          <a:bodyPr/>
          <a:lstStyle/>
          <a:p>
            <a:r>
              <a:rPr lang="en-US" dirty="0"/>
              <a:t>Add a footer</a:t>
            </a:r>
          </a:p>
        </p:txBody>
      </p:sp>
      <p:sp>
        <p:nvSpPr>
          <p:cNvPr id="9" name="Slide Number Placeholder 8"/>
          <p:cNvSpPr>
            <a:spLocks noGrp="1"/>
          </p:cNvSpPr>
          <p:nvPr>
            <p:ph type="sldNum" sz="quarter" idx="12"/>
          </p:nvPr>
        </p:nvSpPr>
        <p:spPr>
          <a:xfrm>
            <a:off x="10566400" y="6356351"/>
            <a:ext cx="1016000" cy="365125"/>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09600" y="6356351"/>
            <a:ext cx="2844800" cy="365125"/>
          </a:xfrm>
          <a:prstGeom prst="rect">
            <a:avLst/>
          </a:prstGeom>
        </p:spPr>
        <p:txBody>
          <a:bodyPr/>
          <a:lstStyle/>
          <a:p>
            <a:fld id="{D55660E0-FA77-4473-A859-74127B089143}" type="datetime1">
              <a:rPr lang="en-US" smtClean="0"/>
              <a:t>10/19/2017</a:t>
            </a:fld>
            <a:endParaRPr lang="en-US"/>
          </a:p>
        </p:txBody>
      </p:sp>
      <p:sp>
        <p:nvSpPr>
          <p:cNvPr id="4" name="Footer Placeholder 3"/>
          <p:cNvSpPr>
            <a:spLocks noGrp="1"/>
          </p:cNvSpPr>
          <p:nvPr>
            <p:ph type="ftr" sz="quarter" idx="11"/>
          </p:nvPr>
        </p:nvSpPr>
        <p:spPr>
          <a:xfrm>
            <a:off x="3556000" y="6356351"/>
            <a:ext cx="4470400" cy="365125"/>
          </a:xfrm>
          <a:prstGeom prst="rect">
            <a:avLst/>
          </a:prstGeom>
        </p:spPr>
        <p:txBody>
          <a:bodyPr/>
          <a:lstStyle/>
          <a:p>
            <a:r>
              <a:rPr lang="en-US" dirty="0"/>
              <a:t>Add a footer</a:t>
            </a:r>
          </a:p>
        </p:txBody>
      </p:sp>
      <p:sp>
        <p:nvSpPr>
          <p:cNvPr id="5" name="Slide Number Placeholder 4"/>
          <p:cNvSpPr>
            <a:spLocks noGrp="1"/>
          </p:cNvSpPr>
          <p:nvPr>
            <p:ph type="sldNum" sz="quarter" idx="12"/>
          </p:nvPr>
        </p:nvSpPr>
        <p:spPr>
          <a:xfrm>
            <a:off x="10566400" y="6356351"/>
            <a:ext cx="1016000" cy="365125"/>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fld id="{3188D7B8-9F07-4899-827D-5F3CFDDEB574}" type="datetime1">
              <a:rPr lang="en-US" smtClean="0"/>
              <a:t>10/19/2017</a:t>
            </a:fld>
            <a:endParaRPr lang="en-US"/>
          </a:p>
        </p:txBody>
      </p:sp>
      <p:sp>
        <p:nvSpPr>
          <p:cNvPr id="3" name="Footer Placeholder 2"/>
          <p:cNvSpPr>
            <a:spLocks noGrp="1"/>
          </p:cNvSpPr>
          <p:nvPr>
            <p:ph type="ftr" sz="quarter" idx="11"/>
          </p:nvPr>
        </p:nvSpPr>
        <p:spPr>
          <a:xfrm>
            <a:off x="3556000" y="6356351"/>
            <a:ext cx="4470400" cy="365125"/>
          </a:xfrm>
          <a:prstGeom prst="rect">
            <a:avLst/>
          </a:prstGeom>
        </p:spPr>
        <p:txBody>
          <a:bodyPr/>
          <a:lstStyle/>
          <a:p>
            <a:r>
              <a:rPr lang="en-US" dirty="0"/>
              <a:t>Add a footer</a:t>
            </a:r>
          </a:p>
        </p:txBody>
      </p:sp>
      <p:sp>
        <p:nvSpPr>
          <p:cNvPr id="4" name="Slide Number Placeholder 3"/>
          <p:cNvSpPr>
            <a:spLocks noGrp="1"/>
          </p:cNvSpPr>
          <p:nvPr>
            <p:ph type="sldNum" sz="quarter" idx="12"/>
          </p:nvPr>
        </p:nvSpPr>
        <p:spPr>
          <a:xfrm>
            <a:off x="10566400" y="6356351"/>
            <a:ext cx="1016000" cy="365125"/>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B5197C5C-1CD1-417D-A89C-14747F5222C7}" type="datetime1">
              <a:rPr lang="en-US" smtClean="0"/>
              <a:t>10/19/2017</a:t>
            </a:fld>
            <a:endParaRPr lang="en-US"/>
          </a:p>
        </p:txBody>
      </p:sp>
      <p:sp>
        <p:nvSpPr>
          <p:cNvPr id="6" name="Footer Placeholder 5"/>
          <p:cNvSpPr>
            <a:spLocks noGrp="1"/>
          </p:cNvSpPr>
          <p:nvPr>
            <p:ph type="ftr" sz="quarter" idx="11"/>
          </p:nvPr>
        </p:nvSpPr>
        <p:spPr>
          <a:xfrm>
            <a:off x="3556000" y="6356351"/>
            <a:ext cx="4470400" cy="365125"/>
          </a:xfrm>
          <a:prstGeom prst="rect">
            <a:avLst/>
          </a:prstGeom>
        </p:spPr>
        <p:txBody>
          <a:bodyPr/>
          <a:lstStyle/>
          <a:p>
            <a:r>
              <a:rPr lang="en-US" dirty="0"/>
              <a:t>Add a footer</a:t>
            </a:r>
          </a:p>
        </p:txBody>
      </p:sp>
      <p:sp>
        <p:nvSpPr>
          <p:cNvPr id="7" name="Slide Number Placeholder 6"/>
          <p:cNvSpPr>
            <a:spLocks noGrp="1"/>
          </p:cNvSpPr>
          <p:nvPr>
            <p:ph type="sldNum" sz="quarter" idx="12"/>
          </p:nvPr>
        </p:nvSpPr>
        <p:spPr>
          <a:xfrm>
            <a:off x="10566400" y="6356351"/>
            <a:ext cx="1016000" cy="365125"/>
          </a:xfrm>
          <a:prstGeom prst="rect">
            <a:avLst/>
          </a:prstGeom>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1359EFBB-CFA1-4AA8-9123-F0B52DBD84FE}" type="datetime1">
              <a:rPr lang="en-US" smtClean="0"/>
              <a:t>10/19/2017</a:t>
            </a:fld>
            <a:endParaRPr lang="en-US"/>
          </a:p>
        </p:txBody>
      </p:sp>
      <p:sp>
        <p:nvSpPr>
          <p:cNvPr id="6" name="Footer Placeholder 5"/>
          <p:cNvSpPr>
            <a:spLocks noGrp="1"/>
          </p:cNvSpPr>
          <p:nvPr>
            <p:ph type="ftr" sz="quarter" idx="11"/>
          </p:nvPr>
        </p:nvSpPr>
        <p:spPr>
          <a:xfrm>
            <a:off x="3556000" y="6356351"/>
            <a:ext cx="4470400" cy="365125"/>
          </a:xfrm>
          <a:prstGeom prst="rect">
            <a:avLst/>
          </a:prstGeom>
        </p:spPr>
        <p:txBody>
          <a:bodyPr/>
          <a:lstStyle/>
          <a:p>
            <a:r>
              <a:rPr lang="en-US" dirty="0"/>
              <a:t>Add a footer</a:t>
            </a:r>
          </a:p>
        </p:txBody>
      </p:sp>
      <p:sp>
        <p:nvSpPr>
          <p:cNvPr id="7" name="Slide Number Placeholder 6"/>
          <p:cNvSpPr>
            <a:spLocks noGrp="1"/>
          </p:cNvSpPr>
          <p:nvPr>
            <p:ph type="sldNum" sz="quarter" idx="12"/>
          </p:nvPr>
        </p:nvSpPr>
        <p:spPr>
          <a:xfrm>
            <a:off x="10769600" y="6356351"/>
            <a:ext cx="812800" cy="365125"/>
          </a:xfrm>
          <a:prstGeom prst="rect">
            <a:avLst/>
          </a:prstGeom>
        </p:spPr>
        <p:txBody>
          <a:bodyPr/>
          <a:lstStyle/>
          <a:p>
            <a:fld id="{401CF334-2D5C-4859-84A6-CA7E6E43FAEB}" type="slidenum">
              <a:rPr lang="en-US" smtClean="0"/>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7" name="Group 26"/>
          <p:cNvGrpSpPr/>
          <p:nvPr/>
        </p:nvGrpSpPr>
        <p:grpSpPr>
          <a:xfrm>
            <a:off x="-29028" y="-7144"/>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5400000" scaled="1"/>
              <a:tileRect/>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solidFill>
                  <a:schemeClr val="accent2">
                    <a:lumMod val="75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pic>
        <p:nvPicPr>
          <p:cNvPr id="15" name="Picture 2" descr="D:\users\JG016233\Pictures\SP logo.jpg">
            <a:extLst>
              <a:ext uri="{FF2B5EF4-FFF2-40B4-BE49-F238E27FC236}">
                <a16:creationId xmlns="" xmlns:a16="http://schemas.microsoft.com/office/drawing/2014/main" id="{CD2BA4DA-4E58-4255-A6CC-DE9ABB6F49B3}"/>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33580" y="6316422"/>
            <a:ext cx="787879" cy="49519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a:extLst>
              <a:ext uri="{FF2B5EF4-FFF2-40B4-BE49-F238E27FC236}">
                <a16:creationId xmlns="" xmlns:a16="http://schemas.microsoft.com/office/drawing/2014/main" id="{8B322FE4-D361-47D0-94A3-D4F4179F17A3}"/>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007754" y="6452872"/>
            <a:ext cx="1793721" cy="358744"/>
          </a:xfrm>
          <a:prstGeom prst="rect">
            <a:avLst/>
          </a:prstGeom>
        </p:spPr>
      </p:pic>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solidFill>
                  <a:srgbClr val="292929"/>
                </a:solidFill>
                <a:latin typeface="Arial" panose="020B0604020202020204" pitchFamily="34" charset="0"/>
                <a:cs typeface="Arial" panose="020B0604020202020204" pitchFamily="34" charset="0"/>
              </a:rPr>
              <a:t>Flexible Connections</a:t>
            </a:r>
            <a:endParaRPr lang="en-US" dirty="0">
              <a:solidFill>
                <a:srgbClr val="292929"/>
              </a:solidFill>
              <a:latin typeface="Arial" panose="020B0604020202020204" pitchFamily="34" charset="0"/>
              <a:cs typeface="Arial" panose="020B0604020202020204" pitchFamily="34" charset="0"/>
            </a:endParaRPr>
          </a:p>
        </p:txBody>
      </p:sp>
      <p:sp>
        <p:nvSpPr>
          <p:cNvPr id="5" name="Subtitle 4"/>
          <p:cNvSpPr>
            <a:spLocks noGrp="1"/>
          </p:cNvSpPr>
          <p:nvPr>
            <p:ph type="subTitle" idx="1"/>
          </p:nvPr>
        </p:nvSpPr>
        <p:spPr/>
        <p:txBody>
          <a:bodyPr/>
          <a:lstStyle/>
          <a:p>
            <a:r>
              <a:rPr lang="en-GB" sz="2800" dirty="0">
                <a:solidFill>
                  <a:srgbClr val="292929"/>
                </a:solidFill>
                <a:latin typeface="Arial" panose="020B0604020202020204" pitchFamily="34" charset="0"/>
                <a:cs typeface="Arial" panose="020B0604020202020204" pitchFamily="34" charset="0"/>
              </a:rPr>
              <a:t>Euan Norris SPEN</a:t>
            </a:r>
            <a:br>
              <a:rPr lang="en-GB" sz="2800" dirty="0">
                <a:solidFill>
                  <a:srgbClr val="292929"/>
                </a:solidFill>
                <a:latin typeface="Arial" panose="020B0604020202020204" pitchFamily="34" charset="0"/>
                <a:cs typeface="Arial" panose="020B0604020202020204" pitchFamily="34" charset="0"/>
              </a:rPr>
            </a:br>
            <a:r>
              <a:rPr lang="en-GB" sz="2800" dirty="0">
                <a:solidFill>
                  <a:srgbClr val="292929"/>
                </a:solidFill>
                <a:latin typeface="Arial" panose="020B0604020202020204" pitchFamily="34" charset="0"/>
                <a:cs typeface="Arial" panose="020B0604020202020204" pitchFamily="34" charset="0"/>
              </a:rPr>
              <a:t>Gavin Stewart SSEN</a:t>
            </a:r>
            <a:endParaRPr lang="en-GB" dirty="0">
              <a:solidFill>
                <a:srgbClr val="29292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20166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solidFill>
                  <a:srgbClr val="292929"/>
                </a:solidFill>
                <a:latin typeface="Arial" panose="020B0604020202020204" pitchFamily="34" charset="0"/>
                <a:cs typeface="Arial" panose="020B0604020202020204" pitchFamily="34" charset="0"/>
              </a:rPr>
              <a:t>Flexible Connections Types, Functionality and Architecture</a:t>
            </a:r>
            <a:endParaRPr lang="en-US" dirty="0">
              <a:solidFill>
                <a:srgbClr val="29292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36706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9">
            <a:extLst>
              <a:ext uri="{FF2B5EF4-FFF2-40B4-BE49-F238E27FC236}">
                <a16:creationId xmlns="" xmlns:a16="http://schemas.microsoft.com/office/drawing/2014/main" id="{5062C944-4B55-4D4F-B00A-89AFC5A82D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9093" y="1763984"/>
            <a:ext cx="6190537" cy="35419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ound Diagonal Corner Rectangle 7">
            <a:extLst>
              <a:ext uri="{FF2B5EF4-FFF2-40B4-BE49-F238E27FC236}">
                <a16:creationId xmlns="" xmlns:a16="http://schemas.microsoft.com/office/drawing/2014/main" id="{7681835B-34C9-4EA6-9FF5-6D151591C2BF}"/>
              </a:ext>
            </a:extLst>
          </p:cNvPr>
          <p:cNvSpPr/>
          <p:nvPr/>
        </p:nvSpPr>
        <p:spPr>
          <a:xfrm>
            <a:off x="718829" y="1339444"/>
            <a:ext cx="1713735" cy="1758904"/>
          </a:xfrm>
          <a:prstGeom prst="round2DiagRect">
            <a:avLst>
              <a:gd name="adj1" fmla="val 0"/>
              <a:gd name="adj2" fmla="val 20978"/>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defRPr/>
            </a:pPr>
            <a:r>
              <a:rPr lang="en-GB" sz="1600" dirty="0">
                <a:solidFill>
                  <a:schemeClr val="bg1"/>
                </a:solidFill>
                <a:latin typeface="Arial" panose="020B0604020202020204" pitchFamily="34" charset="0"/>
                <a:cs typeface="Arial" panose="020B0604020202020204" pitchFamily="34" charset="0"/>
              </a:rPr>
              <a:t>Single Generator Active Network Management</a:t>
            </a:r>
          </a:p>
        </p:txBody>
      </p:sp>
      <p:sp>
        <p:nvSpPr>
          <p:cNvPr id="4" name="Text Placeholder 4">
            <a:extLst>
              <a:ext uri="{FF2B5EF4-FFF2-40B4-BE49-F238E27FC236}">
                <a16:creationId xmlns="" xmlns:a16="http://schemas.microsoft.com/office/drawing/2014/main" id="{E41FF9A5-F8D6-4A05-9375-2AE097C43CAC}"/>
              </a:ext>
            </a:extLst>
          </p:cNvPr>
          <p:cNvSpPr txBox="1">
            <a:spLocks/>
          </p:cNvSpPr>
          <p:nvPr/>
        </p:nvSpPr>
        <p:spPr>
          <a:xfrm>
            <a:off x="630769" y="2871895"/>
            <a:ext cx="5757088" cy="2573867"/>
          </a:xfrm>
          <a:prstGeom prst="rect">
            <a:avLst/>
          </a:prstGeom>
        </p:spPr>
        <p:txBody>
          <a:bodyPr>
            <a:normAutofit/>
          </a:bodyPr>
          <a:lstStyle>
            <a:lvl1pPr marL="292153" indent="-292153" algn="l" defTabSz="389538" rtl="0" eaLnBrk="0" fontAlgn="base" hangingPunct="0">
              <a:spcBef>
                <a:spcPct val="20000"/>
              </a:spcBef>
              <a:spcAft>
                <a:spcPct val="0"/>
              </a:spcAft>
              <a:buFont typeface="Arial" charset="0"/>
              <a:buChar char="•"/>
              <a:defRPr sz="2700" kern="1200">
                <a:solidFill>
                  <a:schemeClr val="tx1"/>
                </a:solidFill>
                <a:latin typeface="+mn-lt"/>
                <a:ea typeface="ＭＳ Ｐゴシック" charset="-128"/>
                <a:cs typeface="ＭＳ Ｐゴシック" charset="-128"/>
              </a:defRPr>
            </a:lvl1pPr>
            <a:lvl2pPr marL="632998" indent="-243460" algn="l" defTabSz="389538"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2pPr>
            <a:lvl3pPr marL="973843" indent="-194769" algn="l" defTabSz="389538"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3pPr>
            <a:lvl4pPr marL="1363379" indent="-194769" algn="l" defTabSz="389538" rtl="0" eaLnBrk="0" fontAlgn="base" hangingPunct="0">
              <a:spcBef>
                <a:spcPct val="20000"/>
              </a:spcBef>
              <a:spcAft>
                <a:spcPct val="0"/>
              </a:spcAft>
              <a:buFont typeface="Arial" charset="0"/>
              <a:buChar char="–"/>
              <a:defRPr sz="1700" kern="1200">
                <a:solidFill>
                  <a:schemeClr val="tx1"/>
                </a:solidFill>
                <a:latin typeface="+mn-lt"/>
                <a:ea typeface="ＭＳ Ｐゴシック" charset="-128"/>
                <a:cs typeface="+mn-cs"/>
              </a:defRPr>
            </a:lvl4pPr>
            <a:lvl5pPr marL="1752917" indent="-194769" algn="l" defTabSz="389538" rtl="0" eaLnBrk="0" fontAlgn="base" hangingPunct="0">
              <a:spcBef>
                <a:spcPct val="20000"/>
              </a:spcBef>
              <a:spcAft>
                <a:spcPct val="0"/>
              </a:spcAft>
              <a:buFont typeface="Arial" charset="0"/>
              <a:buChar char="»"/>
              <a:defRPr sz="1700" kern="1200">
                <a:solidFill>
                  <a:schemeClr val="tx1"/>
                </a:solidFill>
                <a:latin typeface="+mn-lt"/>
                <a:ea typeface="ＭＳ Ｐゴシック" charset="-128"/>
                <a:cs typeface="+mn-cs"/>
              </a:defRPr>
            </a:lvl5pPr>
            <a:lvl6pPr marL="2142455" indent="-194769" algn="l" defTabSz="389538" rtl="0" eaLnBrk="1" latinLnBrk="0" hangingPunct="1">
              <a:spcBef>
                <a:spcPct val="20000"/>
              </a:spcBef>
              <a:buFont typeface="Arial"/>
              <a:buChar char="•"/>
              <a:defRPr sz="1700" kern="1200">
                <a:solidFill>
                  <a:schemeClr val="tx1"/>
                </a:solidFill>
                <a:latin typeface="+mn-lt"/>
                <a:ea typeface="+mn-ea"/>
                <a:cs typeface="+mn-cs"/>
              </a:defRPr>
            </a:lvl6pPr>
            <a:lvl7pPr marL="2531992" indent="-194769" algn="l" defTabSz="389538" rtl="0" eaLnBrk="1" latinLnBrk="0" hangingPunct="1">
              <a:spcBef>
                <a:spcPct val="20000"/>
              </a:spcBef>
              <a:buFont typeface="Arial"/>
              <a:buChar char="•"/>
              <a:defRPr sz="1700" kern="1200">
                <a:solidFill>
                  <a:schemeClr val="tx1"/>
                </a:solidFill>
                <a:latin typeface="+mn-lt"/>
                <a:ea typeface="+mn-ea"/>
                <a:cs typeface="+mn-cs"/>
              </a:defRPr>
            </a:lvl7pPr>
            <a:lvl8pPr marL="2921529" indent="-194769" algn="l" defTabSz="389538" rtl="0" eaLnBrk="1" latinLnBrk="0" hangingPunct="1">
              <a:spcBef>
                <a:spcPct val="20000"/>
              </a:spcBef>
              <a:buFont typeface="Arial"/>
              <a:buChar char="•"/>
              <a:defRPr sz="1700" kern="1200">
                <a:solidFill>
                  <a:schemeClr val="tx1"/>
                </a:solidFill>
                <a:latin typeface="+mn-lt"/>
                <a:ea typeface="+mn-ea"/>
                <a:cs typeface="+mn-cs"/>
              </a:defRPr>
            </a:lvl8pPr>
            <a:lvl9pPr marL="3311066" indent="-194769" algn="l" defTabSz="389538" rtl="0" eaLnBrk="1" latinLnBrk="0" hangingPunct="1">
              <a:spcBef>
                <a:spcPct val="20000"/>
              </a:spcBef>
              <a:buFont typeface="Arial"/>
              <a:buChar char="•"/>
              <a:defRPr sz="1700" kern="1200">
                <a:solidFill>
                  <a:schemeClr val="tx1"/>
                </a:solidFill>
                <a:latin typeface="+mn-lt"/>
                <a:ea typeface="+mn-ea"/>
                <a:cs typeface="+mn-cs"/>
              </a:defRPr>
            </a:lvl9pPr>
          </a:lstStyle>
          <a:p>
            <a:pPr marL="0" indent="0">
              <a:buNone/>
              <a:defRPr/>
            </a:pPr>
            <a:endParaRPr lang="en-GB" sz="1867" dirty="0">
              <a:solidFill>
                <a:srgbClr val="292929"/>
              </a:solidFill>
              <a:latin typeface="Arial" panose="020B0604020202020204" pitchFamily="34" charset="0"/>
              <a:cs typeface="Arial" panose="020B0604020202020204" pitchFamily="34" charset="0"/>
            </a:endParaRPr>
          </a:p>
          <a:p>
            <a:pPr>
              <a:defRPr/>
            </a:pPr>
            <a:r>
              <a:rPr lang="en-GB" sz="1867" dirty="0">
                <a:solidFill>
                  <a:srgbClr val="292929"/>
                </a:solidFill>
                <a:latin typeface="Arial" panose="020B0604020202020204" pitchFamily="34" charset="0"/>
                <a:cs typeface="Arial" panose="020B0604020202020204" pitchFamily="34" charset="0"/>
              </a:rPr>
              <a:t>Proof of concept to </a:t>
            </a:r>
            <a:r>
              <a:rPr lang="en-GB" sz="1867" dirty="0" err="1">
                <a:solidFill>
                  <a:srgbClr val="292929"/>
                </a:solidFill>
                <a:latin typeface="Arial" panose="020B0604020202020204" pitchFamily="34" charset="0"/>
                <a:cs typeface="Arial" panose="020B0604020202020204" pitchFamily="34" charset="0"/>
              </a:rPr>
              <a:t>BaU</a:t>
            </a:r>
            <a:endParaRPr lang="en-GB" sz="1867" dirty="0">
              <a:solidFill>
                <a:srgbClr val="292929"/>
              </a:solidFill>
              <a:latin typeface="Arial" panose="020B0604020202020204" pitchFamily="34" charset="0"/>
              <a:cs typeface="Arial" panose="020B0604020202020204" pitchFamily="34" charset="0"/>
            </a:endParaRPr>
          </a:p>
          <a:p>
            <a:pPr>
              <a:defRPr/>
            </a:pPr>
            <a:r>
              <a:rPr lang="en-GB" sz="1867" dirty="0">
                <a:solidFill>
                  <a:srgbClr val="292929"/>
                </a:solidFill>
                <a:latin typeface="Arial" panose="020B0604020202020204" pitchFamily="34" charset="0"/>
                <a:cs typeface="Arial" panose="020B0604020202020204" pitchFamily="34" charset="0"/>
              </a:rPr>
              <a:t>Alternative to reinforcement</a:t>
            </a:r>
          </a:p>
          <a:p>
            <a:pPr>
              <a:defRPr/>
            </a:pPr>
            <a:r>
              <a:rPr lang="en-GB" sz="1867" dirty="0">
                <a:solidFill>
                  <a:srgbClr val="292929"/>
                </a:solidFill>
                <a:latin typeface="Arial" panose="020B0604020202020204" pitchFamily="34" charset="0"/>
                <a:cs typeface="Arial" panose="020B0604020202020204" pitchFamily="34" charset="0"/>
              </a:rPr>
              <a:t>Established methodology and procedures </a:t>
            </a:r>
          </a:p>
          <a:p>
            <a:pPr>
              <a:defRPr/>
            </a:pPr>
            <a:r>
              <a:rPr lang="en-GB" sz="1867" dirty="0">
                <a:solidFill>
                  <a:srgbClr val="292929"/>
                </a:solidFill>
                <a:latin typeface="Arial" panose="020B0604020202020204" pitchFamily="34" charset="0"/>
                <a:cs typeface="Arial" panose="020B0604020202020204" pitchFamily="34" charset="0"/>
              </a:rPr>
              <a:t>Single generator</a:t>
            </a:r>
          </a:p>
          <a:p>
            <a:pPr>
              <a:defRPr/>
            </a:pPr>
            <a:r>
              <a:rPr lang="en-GB" sz="1867" dirty="0">
                <a:solidFill>
                  <a:srgbClr val="292929"/>
                </a:solidFill>
                <a:latin typeface="Arial" panose="020B0604020202020204" pitchFamily="34" charset="0"/>
                <a:cs typeface="Arial" panose="020B0604020202020204" pitchFamily="34" charset="0"/>
              </a:rPr>
              <a:t>Two monitored constraints maximum</a:t>
            </a:r>
          </a:p>
          <a:p>
            <a:pPr>
              <a:defRPr/>
            </a:pPr>
            <a:r>
              <a:rPr lang="en-GB" sz="1867" dirty="0">
                <a:solidFill>
                  <a:srgbClr val="292929"/>
                </a:solidFill>
                <a:latin typeface="Arial" panose="020B0604020202020204" pitchFamily="34" charset="0"/>
                <a:cs typeface="Arial" panose="020B0604020202020204" pitchFamily="34" charset="0"/>
              </a:rPr>
              <a:t>Evolves into ANM</a:t>
            </a:r>
          </a:p>
          <a:p>
            <a:pPr marL="0" indent="0">
              <a:buNone/>
              <a:defRPr/>
            </a:pPr>
            <a:endParaRPr lang="en-GB" sz="1867" dirty="0">
              <a:solidFill>
                <a:srgbClr val="292929"/>
              </a:solidFill>
              <a:latin typeface="Arial" panose="020B0604020202020204" pitchFamily="34" charset="0"/>
              <a:cs typeface="Arial" panose="020B0604020202020204" pitchFamily="34" charset="0"/>
            </a:endParaRPr>
          </a:p>
          <a:p>
            <a:pPr>
              <a:defRPr/>
            </a:pPr>
            <a:endParaRPr lang="en-GB" sz="1867" dirty="0">
              <a:solidFill>
                <a:srgbClr val="292929"/>
              </a:solidFill>
              <a:latin typeface="Arial" panose="020B0604020202020204" pitchFamily="34" charset="0"/>
              <a:cs typeface="Arial" panose="020B0604020202020204" pitchFamily="34" charset="0"/>
            </a:endParaRPr>
          </a:p>
        </p:txBody>
      </p:sp>
      <p:sp>
        <p:nvSpPr>
          <p:cNvPr id="5" name="Title 7">
            <a:extLst>
              <a:ext uri="{FF2B5EF4-FFF2-40B4-BE49-F238E27FC236}">
                <a16:creationId xmlns="" xmlns:a16="http://schemas.microsoft.com/office/drawing/2014/main" id="{30B8EDD3-EDFF-4887-998D-EBE3B7854906}"/>
              </a:ext>
            </a:extLst>
          </p:cNvPr>
          <p:cNvSpPr txBox="1">
            <a:spLocks/>
          </p:cNvSpPr>
          <p:nvPr/>
        </p:nvSpPr>
        <p:spPr>
          <a:xfrm>
            <a:off x="718829" y="756195"/>
            <a:ext cx="10908860" cy="589501"/>
          </a:xfrm>
          <a:prstGeom prst="rect">
            <a:avLst/>
          </a:prstGeom>
        </p:spPr>
        <p:txBody>
          <a:bodyPr lIns="0" tIns="51937" rIns="103876" bIns="51937" rtlCol="0" anchor="ctr" anchorCtr="0"/>
          <a:lstStyle>
            <a:lvl1pPr algn="l" defTabSz="389538" rtl="0" eaLnBrk="0" fontAlgn="base" hangingPunct="0">
              <a:lnSpc>
                <a:spcPts val="1704"/>
              </a:lnSpc>
              <a:spcBef>
                <a:spcPct val="0"/>
              </a:spcBef>
              <a:spcAft>
                <a:spcPct val="0"/>
              </a:spcAft>
              <a:defRPr sz="1500" b="1" kern="1200">
                <a:solidFill>
                  <a:srgbClr val="5C881A"/>
                </a:solidFill>
                <a:latin typeface="Arial" pitchFamily="34" charset="0"/>
                <a:ea typeface="ＭＳ Ｐゴシック" charset="-128"/>
                <a:cs typeface="Arial" pitchFamily="34" charset="0"/>
              </a:defRPr>
            </a:lvl1pPr>
            <a:lvl2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2pPr>
            <a:lvl3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3pPr>
            <a:lvl4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4pPr>
            <a:lvl5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5pPr>
            <a:lvl6pPr marL="389538"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6pPr>
            <a:lvl7pPr marL="779074"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7pPr>
            <a:lvl8pPr marL="1168612"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8pPr>
            <a:lvl9pPr marL="1558149"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9pPr>
          </a:lstStyle>
          <a:p>
            <a:pPr>
              <a:defRPr/>
            </a:pPr>
            <a:r>
              <a:rPr lang="en-GB" sz="2000" dirty="0">
                <a:solidFill>
                  <a:srgbClr val="292929"/>
                </a:solidFill>
              </a:rPr>
              <a:t>SGANM</a:t>
            </a:r>
          </a:p>
        </p:txBody>
      </p:sp>
    </p:spTree>
    <p:extLst>
      <p:ext uri="{BB962C8B-B14F-4D97-AF65-F5344CB8AC3E}">
        <p14:creationId xmlns:p14="http://schemas.microsoft.com/office/powerpoint/2010/main" val="6663252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9">
            <a:extLst>
              <a:ext uri="{FF2B5EF4-FFF2-40B4-BE49-F238E27FC236}">
                <a16:creationId xmlns="" xmlns:a16="http://schemas.microsoft.com/office/drawing/2014/main" id="{ED0EEC75-C6C2-4EBA-8108-AE0D782A0E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3869" y="1378706"/>
            <a:ext cx="6800340" cy="28994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7">
            <a:extLst>
              <a:ext uri="{FF2B5EF4-FFF2-40B4-BE49-F238E27FC236}">
                <a16:creationId xmlns="" xmlns:a16="http://schemas.microsoft.com/office/drawing/2014/main" id="{65E02E46-0E3D-4B29-AFD3-27B8AEEBC5C2}"/>
              </a:ext>
            </a:extLst>
          </p:cNvPr>
          <p:cNvSpPr txBox="1">
            <a:spLocks/>
          </p:cNvSpPr>
          <p:nvPr/>
        </p:nvSpPr>
        <p:spPr>
          <a:xfrm>
            <a:off x="630770" y="789204"/>
            <a:ext cx="7299935" cy="589501"/>
          </a:xfrm>
          <a:prstGeom prst="rect">
            <a:avLst/>
          </a:prstGeom>
        </p:spPr>
        <p:txBody>
          <a:bodyPr lIns="0" tIns="51937" rIns="103876" bIns="51937" rtlCol="0" anchor="ctr" anchorCtr="0"/>
          <a:lstStyle>
            <a:lvl1pPr algn="l" defTabSz="389538" rtl="0" eaLnBrk="0" fontAlgn="base" hangingPunct="0">
              <a:lnSpc>
                <a:spcPts val="1704"/>
              </a:lnSpc>
              <a:spcBef>
                <a:spcPct val="0"/>
              </a:spcBef>
              <a:spcAft>
                <a:spcPct val="0"/>
              </a:spcAft>
              <a:defRPr sz="1500" b="1" kern="1200">
                <a:solidFill>
                  <a:srgbClr val="5C881A"/>
                </a:solidFill>
                <a:latin typeface="Arial" pitchFamily="34" charset="0"/>
                <a:ea typeface="ＭＳ Ｐゴシック" charset="-128"/>
                <a:cs typeface="Arial" pitchFamily="34" charset="0"/>
              </a:defRPr>
            </a:lvl1pPr>
            <a:lvl2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2pPr>
            <a:lvl3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3pPr>
            <a:lvl4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4pPr>
            <a:lvl5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5pPr>
            <a:lvl6pPr marL="389538"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6pPr>
            <a:lvl7pPr marL="779074"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7pPr>
            <a:lvl8pPr marL="1168612"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8pPr>
            <a:lvl9pPr marL="1558149"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9pPr>
          </a:lstStyle>
          <a:p>
            <a:pPr>
              <a:defRPr/>
            </a:pPr>
            <a:endParaRPr lang="en-GB" sz="2000" b="0" dirty="0"/>
          </a:p>
        </p:txBody>
      </p:sp>
      <p:sp>
        <p:nvSpPr>
          <p:cNvPr id="5" name="Text Placeholder 4">
            <a:extLst>
              <a:ext uri="{FF2B5EF4-FFF2-40B4-BE49-F238E27FC236}">
                <a16:creationId xmlns="" xmlns:a16="http://schemas.microsoft.com/office/drawing/2014/main" id="{8608CC1E-ADAA-4DBC-A1E6-BF2CC8DCC9AA}"/>
              </a:ext>
            </a:extLst>
          </p:cNvPr>
          <p:cNvSpPr txBox="1">
            <a:spLocks/>
          </p:cNvSpPr>
          <p:nvPr/>
        </p:nvSpPr>
        <p:spPr>
          <a:xfrm>
            <a:off x="630769" y="3082850"/>
            <a:ext cx="5829579" cy="3634877"/>
          </a:xfrm>
          <a:prstGeom prst="rect">
            <a:avLst/>
          </a:prstGeom>
        </p:spPr>
        <p:txBody>
          <a:bodyPr>
            <a:normAutofit/>
          </a:bodyPr>
          <a:lstStyle>
            <a:lvl1pPr marL="292153" indent="-292153" algn="l" defTabSz="389538" rtl="0" eaLnBrk="0" fontAlgn="base" hangingPunct="0">
              <a:spcBef>
                <a:spcPct val="20000"/>
              </a:spcBef>
              <a:spcAft>
                <a:spcPct val="0"/>
              </a:spcAft>
              <a:buFont typeface="Arial" charset="0"/>
              <a:buChar char="•"/>
              <a:defRPr sz="2700" kern="1200">
                <a:solidFill>
                  <a:schemeClr val="tx1"/>
                </a:solidFill>
                <a:latin typeface="+mn-lt"/>
                <a:ea typeface="ＭＳ Ｐゴシック" charset="-128"/>
                <a:cs typeface="ＭＳ Ｐゴシック" charset="-128"/>
              </a:defRPr>
            </a:lvl1pPr>
            <a:lvl2pPr marL="632998" indent="-243460" algn="l" defTabSz="389538"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2pPr>
            <a:lvl3pPr marL="973843" indent="-194769" algn="l" defTabSz="389538"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3pPr>
            <a:lvl4pPr marL="1363379" indent="-194769" algn="l" defTabSz="389538" rtl="0" eaLnBrk="0" fontAlgn="base" hangingPunct="0">
              <a:spcBef>
                <a:spcPct val="20000"/>
              </a:spcBef>
              <a:spcAft>
                <a:spcPct val="0"/>
              </a:spcAft>
              <a:buFont typeface="Arial" charset="0"/>
              <a:buChar char="–"/>
              <a:defRPr sz="1700" kern="1200">
                <a:solidFill>
                  <a:schemeClr val="tx1"/>
                </a:solidFill>
                <a:latin typeface="+mn-lt"/>
                <a:ea typeface="ＭＳ Ｐゴシック" charset="-128"/>
                <a:cs typeface="+mn-cs"/>
              </a:defRPr>
            </a:lvl4pPr>
            <a:lvl5pPr marL="1752917" indent="-194769" algn="l" defTabSz="389538" rtl="0" eaLnBrk="0" fontAlgn="base" hangingPunct="0">
              <a:spcBef>
                <a:spcPct val="20000"/>
              </a:spcBef>
              <a:spcAft>
                <a:spcPct val="0"/>
              </a:spcAft>
              <a:buFont typeface="Arial" charset="0"/>
              <a:buChar char="»"/>
              <a:defRPr sz="1700" kern="1200">
                <a:solidFill>
                  <a:schemeClr val="tx1"/>
                </a:solidFill>
                <a:latin typeface="+mn-lt"/>
                <a:ea typeface="ＭＳ Ｐゴシック" charset="-128"/>
                <a:cs typeface="+mn-cs"/>
              </a:defRPr>
            </a:lvl5pPr>
            <a:lvl6pPr marL="2142455" indent="-194769" algn="l" defTabSz="389538" rtl="0" eaLnBrk="1" latinLnBrk="0" hangingPunct="1">
              <a:spcBef>
                <a:spcPct val="20000"/>
              </a:spcBef>
              <a:buFont typeface="Arial"/>
              <a:buChar char="•"/>
              <a:defRPr sz="1700" kern="1200">
                <a:solidFill>
                  <a:schemeClr val="tx1"/>
                </a:solidFill>
                <a:latin typeface="+mn-lt"/>
                <a:ea typeface="+mn-ea"/>
                <a:cs typeface="+mn-cs"/>
              </a:defRPr>
            </a:lvl6pPr>
            <a:lvl7pPr marL="2531992" indent="-194769" algn="l" defTabSz="389538" rtl="0" eaLnBrk="1" latinLnBrk="0" hangingPunct="1">
              <a:spcBef>
                <a:spcPct val="20000"/>
              </a:spcBef>
              <a:buFont typeface="Arial"/>
              <a:buChar char="•"/>
              <a:defRPr sz="1700" kern="1200">
                <a:solidFill>
                  <a:schemeClr val="tx1"/>
                </a:solidFill>
                <a:latin typeface="+mn-lt"/>
                <a:ea typeface="+mn-ea"/>
                <a:cs typeface="+mn-cs"/>
              </a:defRPr>
            </a:lvl7pPr>
            <a:lvl8pPr marL="2921529" indent="-194769" algn="l" defTabSz="389538" rtl="0" eaLnBrk="1" latinLnBrk="0" hangingPunct="1">
              <a:spcBef>
                <a:spcPct val="20000"/>
              </a:spcBef>
              <a:buFont typeface="Arial"/>
              <a:buChar char="•"/>
              <a:defRPr sz="1700" kern="1200">
                <a:solidFill>
                  <a:schemeClr val="tx1"/>
                </a:solidFill>
                <a:latin typeface="+mn-lt"/>
                <a:ea typeface="+mn-ea"/>
                <a:cs typeface="+mn-cs"/>
              </a:defRPr>
            </a:lvl8pPr>
            <a:lvl9pPr marL="3311066" indent="-194769" algn="l" defTabSz="389538" rtl="0" eaLnBrk="1" latinLnBrk="0" hangingPunct="1">
              <a:spcBef>
                <a:spcPct val="20000"/>
              </a:spcBef>
              <a:buFont typeface="Arial"/>
              <a:buChar char="•"/>
              <a:defRPr sz="1700" kern="1200">
                <a:solidFill>
                  <a:schemeClr val="tx1"/>
                </a:solidFill>
                <a:latin typeface="+mn-lt"/>
                <a:ea typeface="+mn-ea"/>
                <a:cs typeface="+mn-cs"/>
              </a:defRPr>
            </a:lvl9pPr>
          </a:lstStyle>
          <a:p>
            <a:pPr marL="0" indent="0">
              <a:buNone/>
            </a:pPr>
            <a:endParaRPr lang="en-GB" altLang="en-US" sz="2133" dirty="0">
              <a:solidFill>
                <a:srgbClr val="292929"/>
              </a:solidFill>
              <a:latin typeface="Arial" panose="020B0604020202020204" pitchFamily="34" charset="0"/>
              <a:cs typeface="Arial" panose="020B0604020202020204" pitchFamily="34" charset="0"/>
            </a:endParaRPr>
          </a:p>
          <a:p>
            <a:r>
              <a:rPr lang="en-GB" altLang="en-US" sz="2133" dirty="0">
                <a:solidFill>
                  <a:srgbClr val="292929"/>
                </a:solidFill>
                <a:latin typeface="Arial" panose="020B0604020202020204" pitchFamily="34" charset="0"/>
                <a:cs typeface="Arial" panose="020B0604020202020204" pitchFamily="34" charset="0"/>
              </a:rPr>
              <a:t>Alternative to reinforcement</a:t>
            </a:r>
          </a:p>
          <a:p>
            <a:r>
              <a:rPr lang="en-GB" altLang="en-US" sz="2133" dirty="0">
                <a:solidFill>
                  <a:srgbClr val="292929"/>
                </a:solidFill>
                <a:latin typeface="Arial" panose="020B0604020202020204" pitchFamily="34" charset="0"/>
                <a:cs typeface="Arial" panose="020B0604020202020204" pitchFamily="34" charset="0"/>
              </a:rPr>
              <a:t>Established methodology and procedures</a:t>
            </a:r>
          </a:p>
          <a:p>
            <a:r>
              <a:rPr lang="en-GB" altLang="en-US" sz="2133" dirty="0">
                <a:solidFill>
                  <a:srgbClr val="292929"/>
                </a:solidFill>
                <a:latin typeface="Arial" panose="020B0604020202020204" pitchFamily="34" charset="0"/>
                <a:cs typeface="Arial" panose="020B0604020202020204" pitchFamily="34" charset="0"/>
              </a:rPr>
              <a:t>Multiple constraints and generators</a:t>
            </a:r>
          </a:p>
          <a:p>
            <a:r>
              <a:rPr lang="en-GB" altLang="en-US" sz="2133" dirty="0">
                <a:solidFill>
                  <a:srgbClr val="292929"/>
                </a:solidFill>
                <a:latin typeface="Arial" panose="020B0604020202020204" pitchFamily="34" charset="0"/>
                <a:cs typeface="Arial" panose="020B0604020202020204" pitchFamily="34" charset="0"/>
              </a:rPr>
              <a:t>Expansion of SGANM</a:t>
            </a:r>
          </a:p>
          <a:p>
            <a:r>
              <a:rPr lang="en-GB" altLang="en-US" sz="2133" dirty="0">
                <a:solidFill>
                  <a:srgbClr val="292929"/>
                </a:solidFill>
                <a:latin typeface="Arial" panose="020B0604020202020204" pitchFamily="34" charset="0"/>
                <a:cs typeface="Arial" panose="020B0604020202020204" pitchFamily="34" charset="0"/>
              </a:rPr>
              <a:t>Assessed on a scheme by scheme basis</a:t>
            </a:r>
          </a:p>
        </p:txBody>
      </p:sp>
      <p:sp>
        <p:nvSpPr>
          <p:cNvPr id="8" name="Round Diagonal Corner Rectangle 7">
            <a:extLst>
              <a:ext uri="{FF2B5EF4-FFF2-40B4-BE49-F238E27FC236}">
                <a16:creationId xmlns="" xmlns:a16="http://schemas.microsoft.com/office/drawing/2014/main" id="{3D73E57F-189C-4E30-9EEC-935AAD4FB61B}"/>
              </a:ext>
            </a:extLst>
          </p:cNvPr>
          <p:cNvSpPr/>
          <p:nvPr/>
        </p:nvSpPr>
        <p:spPr>
          <a:xfrm>
            <a:off x="718829" y="1339444"/>
            <a:ext cx="1713735" cy="1758904"/>
          </a:xfrm>
          <a:prstGeom prst="round2DiagRect">
            <a:avLst>
              <a:gd name="adj1" fmla="val 0"/>
              <a:gd name="adj2" fmla="val 20978"/>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defRPr/>
            </a:pPr>
            <a:r>
              <a:rPr lang="en-GB" sz="1600" dirty="0">
                <a:solidFill>
                  <a:schemeClr val="bg1"/>
                </a:solidFill>
                <a:latin typeface="Arial" panose="020B0604020202020204" pitchFamily="34" charset="0"/>
                <a:cs typeface="Arial" panose="020B0604020202020204" pitchFamily="34" charset="0"/>
              </a:rPr>
              <a:t>Active Network Management</a:t>
            </a:r>
          </a:p>
          <a:p>
            <a:pPr>
              <a:defRPr/>
            </a:pPr>
            <a:endParaRPr lang="en-GB" sz="1600" dirty="0">
              <a:solidFill>
                <a:schemeClr val="bg1"/>
              </a:solidFill>
              <a:latin typeface="Arial" panose="020B0604020202020204" pitchFamily="34" charset="0"/>
              <a:cs typeface="Arial" panose="020B0604020202020204" pitchFamily="34" charset="0"/>
            </a:endParaRPr>
          </a:p>
        </p:txBody>
      </p:sp>
      <p:sp>
        <p:nvSpPr>
          <p:cNvPr id="9" name="Title 7">
            <a:extLst>
              <a:ext uri="{FF2B5EF4-FFF2-40B4-BE49-F238E27FC236}">
                <a16:creationId xmlns="" xmlns:a16="http://schemas.microsoft.com/office/drawing/2014/main" id="{7B671B9F-7977-4B65-AD32-D921DA1515D7}"/>
              </a:ext>
            </a:extLst>
          </p:cNvPr>
          <p:cNvSpPr txBox="1">
            <a:spLocks/>
          </p:cNvSpPr>
          <p:nvPr/>
        </p:nvSpPr>
        <p:spPr>
          <a:xfrm>
            <a:off x="718829" y="765720"/>
            <a:ext cx="10908860" cy="589501"/>
          </a:xfrm>
          <a:prstGeom prst="rect">
            <a:avLst/>
          </a:prstGeom>
        </p:spPr>
        <p:txBody>
          <a:bodyPr lIns="0" tIns="51937" rIns="103876" bIns="51937" rtlCol="0" anchor="ctr" anchorCtr="0"/>
          <a:lstStyle>
            <a:lvl1pPr algn="l" defTabSz="389538" rtl="0" eaLnBrk="0" fontAlgn="base" hangingPunct="0">
              <a:lnSpc>
                <a:spcPts val="1704"/>
              </a:lnSpc>
              <a:spcBef>
                <a:spcPct val="0"/>
              </a:spcBef>
              <a:spcAft>
                <a:spcPct val="0"/>
              </a:spcAft>
              <a:defRPr sz="1500" b="1" kern="1200">
                <a:solidFill>
                  <a:srgbClr val="5C881A"/>
                </a:solidFill>
                <a:latin typeface="Arial" pitchFamily="34" charset="0"/>
                <a:ea typeface="ＭＳ Ｐゴシック" charset="-128"/>
                <a:cs typeface="Arial" pitchFamily="34" charset="0"/>
              </a:defRPr>
            </a:lvl1pPr>
            <a:lvl2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2pPr>
            <a:lvl3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3pPr>
            <a:lvl4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4pPr>
            <a:lvl5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5pPr>
            <a:lvl6pPr marL="389538"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6pPr>
            <a:lvl7pPr marL="779074"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7pPr>
            <a:lvl8pPr marL="1168612"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8pPr>
            <a:lvl9pPr marL="1558149"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9pPr>
          </a:lstStyle>
          <a:p>
            <a:pPr>
              <a:defRPr/>
            </a:pPr>
            <a:r>
              <a:rPr lang="en-GB" sz="2000" dirty="0">
                <a:solidFill>
                  <a:srgbClr val="292929"/>
                </a:solidFill>
              </a:rPr>
              <a:t>ANM</a:t>
            </a:r>
          </a:p>
        </p:txBody>
      </p:sp>
    </p:spTree>
    <p:extLst>
      <p:ext uri="{BB962C8B-B14F-4D97-AF65-F5344CB8AC3E}">
        <p14:creationId xmlns:p14="http://schemas.microsoft.com/office/powerpoint/2010/main" val="27654074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7">
            <a:extLst>
              <a:ext uri="{FF2B5EF4-FFF2-40B4-BE49-F238E27FC236}">
                <a16:creationId xmlns="" xmlns:a16="http://schemas.microsoft.com/office/drawing/2014/main" id="{DF5FFE56-8DBC-4E83-BCD7-2715F412D4C9}"/>
              </a:ext>
            </a:extLst>
          </p:cNvPr>
          <p:cNvSpPr txBox="1">
            <a:spLocks/>
          </p:cNvSpPr>
          <p:nvPr/>
        </p:nvSpPr>
        <p:spPr>
          <a:xfrm>
            <a:off x="718829" y="774614"/>
            <a:ext cx="7299935" cy="589501"/>
          </a:xfrm>
          <a:prstGeom prst="rect">
            <a:avLst/>
          </a:prstGeom>
        </p:spPr>
        <p:txBody>
          <a:bodyPr lIns="0" tIns="51937" rIns="103876" bIns="51937" rtlCol="0" anchor="ctr" anchorCtr="0"/>
          <a:lstStyle>
            <a:lvl1pPr algn="l" defTabSz="389538" rtl="0" eaLnBrk="0" fontAlgn="base" hangingPunct="0">
              <a:lnSpc>
                <a:spcPts val="1704"/>
              </a:lnSpc>
              <a:spcBef>
                <a:spcPct val="0"/>
              </a:spcBef>
              <a:spcAft>
                <a:spcPct val="0"/>
              </a:spcAft>
              <a:defRPr sz="1500" b="1" kern="1200">
                <a:solidFill>
                  <a:srgbClr val="5C881A"/>
                </a:solidFill>
                <a:latin typeface="Arial" pitchFamily="34" charset="0"/>
                <a:ea typeface="ＭＳ Ｐゴシック" charset="-128"/>
                <a:cs typeface="Arial" pitchFamily="34" charset="0"/>
              </a:defRPr>
            </a:lvl1pPr>
            <a:lvl2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2pPr>
            <a:lvl3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3pPr>
            <a:lvl4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4pPr>
            <a:lvl5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5pPr>
            <a:lvl6pPr marL="389538"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6pPr>
            <a:lvl7pPr marL="779074"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7pPr>
            <a:lvl8pPr marL="1168612"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8pPr>
            <a:lvl9pPr marL="1558149"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9pPr>
          </a:lstStyle>
          <a:p>
            <a:pPr>
              <a:defRPr/>
            </a:pPr>
            <a:r>
              <a:rPr lang="en-GB" sz="2000" dirty="0">
                <a:solidFill>
                  <a:srgbClr val="292929"/>
                </a:solidFill>
              </a:rPr>
              <a:t>Shared Capacity - Architecture</a:t>
            </a:r>
          </a:p>
        </p:txBody>
      </p:sp>
      <p:grpSp>
        <p:nvGrpSpPr>
          <p:cNvPr id="39" name="Group 38">
            <a:extLst>
              <a:ext uri="{FF2B5EF4-FFF2-40B4-BE49-F238E27FC236}">
                <a16:creationId xmlns="" xmlns:a16="http://schemas.microsoft.com/office/drawing/2014/main" id="{8F3C481B-0FCA-475F-AE7A-A55A79BA3250}"/>
              </a:ext>
            </a:extLst>
          </p:cNvPr>
          <p:cNvGrpSpPr/>
          <p:nvPr/>
        </p:nvGrpSpPr>
        <p:grpSpPr>
          <a:xfrm>
            <a:off x="3489883" y="1819566"/>
            <a:ext cx="8092516" cy="3374583"/>
            <a:chOff x="1979796" y="1471835"/>
            <a:chExt cx="6808856" cy="4035682"/>
          </a:xfrm>
        </p:grpSpPr>
        <p:sp>
          <p:nvSpPr>
            <p:cNvPr id="40" name="Oval 39">
              <a:extLst>
                <a:ext uri="{FF2B5EF4-FFF2-40B4-BE49-F238E27FC236}">
                  <a16:creationId xmlns="" xmlns:a16="http://schemas.microsoft.com/office/drawing/2014/main" id="{A6739BF7-45A7-4B5B-908D-91CC870ADE20}"/>
                </a:ext>
              </a:extLst>
            </p:cNvPr>
            <p:cNvSpPr/>
            <p:nvPr/>
          </p:nvSpPr>
          <p:spPr>
            <a:xfrm>
              <a:off x="2833064" y="3434761"/>
              <a:ext cx="1358747" cy="176418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lgn="ctr">
                <a:defRPr/>
              </a:pPr>
              <a:endParaRPr lang="en-GB" sz="1067" dirty="0">
                <a:latin typeface="Arial" panose="020B0604020202020204" pitchFamily="34" charset="0"/>
                <a:cs typeface="Arial" panose="020B0604020202020204" pitchFamily="34" charset="0"/>
              </a:endParaRPr>
            </a:p>
          </p:txBody>
        </p:sp>
        <p:sp>
          <p:nvSpPr>
            <p:cNvPr id="41" name="Oval 40">
              <a:extLst>
                <a:ext uri="{FF2B5EF4-FFF2-40B4-BE49-F238E27FC236}">
                  <a16:creationId xmlns="" xmlns:a16="http://schemas.microsoft.com/office/drawing/2014/main" id="{8C2BEA95-DA4D-44B3-8FCA-F0141D3FE366}"/>
                </a:ext>
              </a:extLst>
            </p:cNvPr>
            <p:cNvSpPr/>
            <p:nvPr/>
          </p:nvSpPr>
          <p:spPr>
            <a:xfrm>
              <a:off x="6647924" y="3434761"/>
              <a:ext cx="1358747" cy="176418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lgn="ctr">
                <a:defRPr/>
              </a:pPr>
              <a:endParaRPr lang="en-GB" sz="1067" dirty="0">
                <a:latin typeface="Arial" panose="020B0604020202020204" pitchFamily="34" charset="0"/>
                <a:cs typeface="Arial" panose="020B0604020202020204" pitchFamily="34" charset="0"/>
              </a:endParaRPr>
            </a:p>
          </p:txBody>
        </p:sp>
        <p:sp>
          <p:nvSpPr>
            <p:cNvPr id="42" name="TextBox 9">
              <a:extLst>
                <a:ext uri="{FF2B5EF4-FFF2-40B4-BE49-F238E27FC236}">
                  <a16:creationId xmlns="" xmlns:a16="http://schemas.microsoft.com/office/drawing/2014/main" id="{E2220548-5325-421C-A1A1-484958E52A21}"/>
                </a:ext>
              </a:extLst>
            </p:cNvPr>
            <p:cNvSpPr txBox="1">
              <a:spLocks noChangeArrowheads="1"/>
            </p:cNvSpPr>
            <p:nvPr/>
          </p:nvSpPr>
          <p:spPr bwMode="auto">
            <a:xfrm>
              <a:off x="2901366" y="4186265"/>
              <a:ext cx="1131643" cy="30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eaLnBrk="1" hangingPunct="1">
                <a:lnSpc>
                  <a:spcPct val="100000"/>
                </a:lnSpc>
                <a:spcBef>
                  <a:spcPct val="0"/>
                </a:spcBef>
                <a:buFontTx/>
                <a:buNone/>
              </a:pPr>
              <a:r>
                <a:rPr lang="en-GB" altLang="en-US" sz="1067" b="1" dirty="0">
                  <a:solidFill>
                    <a:schemeClr val="tx2"/>
                  </a:solidFill>
                  <a:latin typeface="Arial" panose="020B0604020202020204" pitchFamily="34" charset="0"/>
                  <a:cs typeface="Arial" panose="020B0604020202020204" pitchFamily="34" charset="0"/>
                </a:rPr>
                <a:t>RTU – Whirl Code</a:t>
              </a:r>
            </a:p>
          </p:txBody>
        </p:sp>
        <p:sp>
          <p:nvSpPr>
            <p:cNvPr id="43" name="TextBox 10">
              <a:extLst>
                <a:ext uri="{FF2B5EF4-FFF2-40B4-BE49-F238E27FC236}">
                  <a16:creationId xmlns="" xmlns:a16="http://schemas.microsoft.com/office/drawing/2014/main" id="{ACF61873-264D-4CD8-907E-170FFCAD694D}"/>
                </a:ext>
              </a:extLst>
            </p:cNvPr>
            <p:cNvSpPr txBox="1">
              <a:spLocks noChangeArrowheads="1"/>
            </p:cNvSpPr>
            <p:nvPr/>
          </p:nvSpPr>
          <p:spPr bwMode="auto">
            <a:xfrm>
              <a:off x="7807936" y="3136647"/>
              <a:ext cx="980716" cy="504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002060"/>
                  </a:solidFill>
                  <a:latin typeface="Arial" panose="020B0604020202020204" pitchFamily="34" charset="0"/>
                  <a:cs typeface="Arial" panose="020B0604020202020204" pitchFamily="34" charset="0"/>
                </a:rPr>
                <a:t>Measurement Point</a:t>
              </a:r>
              <a:r>
                <a:rPr lang="en-GB" altLang="en-US" sz="1067" dirty="0">
                  <a:solidFill>
                    <a:srgbClr val="002060"/>
                  </a:solidFill>
                  <a:latin typeface="Arial" panose="020B0604020202020204" pitchFamily="34" charset="0"/>
                  <a:cs typeface="Arial" panose="020B0604020202020204" pitchFamily="34" charset="0"/>
                </a:rPr>
                <a:t> </a:t>
              </a:r>
            </a:p>
          </p:txBody>
        </p:sp>
        <p:sp>
          <p:nvSpPr>
            <p:cNvPr id="44" name="TextBox 11">
              <a:extLst>
                <a:ext uri="{FF2B5EF4-FFF2-40B4-BE49-F238E27FC236}">
                  <a16:creationId xmlns="" xmlns:a16="http://schemas.microsoft.com/office/drawing/2014/main" id="{B62EB4B9-EB01-40BB-AE70-05C6D5594B68}"/>
                </a:ext>
              </a:extLst>
            </p:cNvPr>
            <p:cNvSpPr txBox="1">
              <a:spLocks noChangeArrowheads="1"/>
            </p:cNvSpPr>
            <p:nvPr/>
          </p:nvSpPr>
          <p:spPr bwMode="auto">
            <a:xfrm>
              <a:off x="1979796" y="3143851"/>
              <a:ext cx="1029321" cy="504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002060"/>
                  </a:solidFill>
                  <a:latin typeface="Arial" panose="020B0604020202020204" pitchFamily="34" charset="0"/>
                  <a:cs typeface="Arial" panose="020B0604020202020204" pitchFamily="34" charset="0"/>
                </a:rPr>
                <a:t>Measurement Point</a:t>
              </a:r>
              <a:r>
                <a:rPr lang="en-GB" altLang="en-US" sz="1067" dirty="0">
                  <a:solidFill>
                    <a:srgbClr val="002060"/>
                  </a:solidFill>
                  <a:latin typeface="Arial" panose="020B0604020202020204" pitchFamily="34" charset="0"/>
                  <a:cs typeface="Arial" panose="020B0604020202020204" pitchFamily="34" charset="0"/>
                </a:rPr>
                <a:t> </a:t>
              </a:r>
            </a:p>
          </p:txBody>
        </p:sp>
        <p:cxnSp>
          <p:nvCxnSpPr>
            <p:cNvPr id="45" name="Straight Arrow Connector 44">
              <a:extLst>
                <a:ext uri="{FF2B5EF4-FFF2-40B4-BE49-F238E27FC236}">
                  <a16:creationId xmlns="" xmlns:a16="http://schemas.microsoft.com/office/drawing/2014/main" id="{14F33DEF-8614-4A43-BA61-53060C2FF46F}"/>
                </a:ext>
              </a:extLst>
            </p:cNvPr>
            <p:cNvCxnSpPr>
              <a:endCxn id="41" idx="7"/>
            </p:cNvCxnSpPr>
            <p:nvPr/>
          </p:nvCxnSpPr>
          <p:spPr>
            <a:xfrm flipH="1">
              <a:off x="7807935" y="3416039"/>
              <a:ext cx="279742" cy="27650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 xmlns:a16="http://schemas.microsoft.com/office/drawing/2014/main" id="{AAA714C6-1891-4747-B21F-BAB02D3508F2}"/>
                </a:ext>
              </a:extLst>
            </p:cNvPr>
            <p:cNvCxnSpPr>
              <a:endCxn id="40" idx="1"/>
            </p:cNvCxnSpPr>
            <p:nvPr/>
          </p:nvCxnSpPr>
          <p:spPr>
            <a:xfrm>
              <a:off x="2709934" y="3434761"/>
              <a:ext cx="321865" cy="257787"/>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7" name="Rounded Rectangle 29">
              <a:extLst>
                <a:ext uri="{FF2B5EF4-FFF2-40B4-BE49-F238E27FC236}">
                  <a16:creationId xmlns="" xmlns:a16="http://schemas.microsoft.com/office/drawing/2014/main" id="{6520F7AD-BD83-49AB-A6AF-85DF5DCC393E}"/>
                </a:ext>
              </a:extLst>
            </p:cNvPr>
            <p:cNvSpPr/>
            <p:nvPr/>
          </p:nvSpPr>
          <p:spPr>
            <a:xfrm>
              <a:off x="3046921" y="2528906"/>
              <a:ext cx="931033" cy="40756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lgn="ctr">
                <a:defRPr/>
              </a:pPr>
              <a:r>
                <a:rPr lang="en-GB" sz="800" b="1" dirty="0">
                  <a:latin typeface="Arial" panose="020B0604020202020204" pitchFamily="34" charset="0"/>
                  <a:cs typeface="Arial" panose="020B0604020202020204" pitchFamily="34" charset="0"/>
                </a:rPr>
                <a:t>Disconnection Device</a:t>
              </a:r>
            </a:p>
          </p:txBody>
        </p:sp>
        <p:cxnSp>
          <p:nvCxnSpPr>
            <p:cNvPr id="48" name="Straight Arrow Connector 47">
              <a:extLst>
                <a:ext uri="{FF2B5EF4-FFF2-40B4-BE49-F238E27FC236}">
                  <a16:creationId xmlns="" xmlns:a16="http://schemas.microsoft.com/office/drawing/2014/main" id="{AB49F172-0A4E-4EEF-B671-D8CA04C01A20}"/>
                </a:ext>
              </a:extLst>
            </p:cNvPr>
            <p:cNvCxnSpPr>
              <a:stCxn id="47" idx="0"/>
              <a:endCxn id="71" idx="4"/>
            </p:cNvCxnSpPr>
            <p:nvPr/>
          </p:nvCxnSpPr>
          <p:spPr>
            <a:xfrm flipH="1" flipV="1">
              <a:off x="3512437" y="1937004"/>
              <a:ext cx="0" cy="591902"/>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grpSp>
          <p:nvGrpSpPr>
            <p:cNvPr id="49" name="Group 27">
              <a:extLst>
                <a:ext uri="{FF2B5EF4-FFF2-40B4-BE49-F238E27FC236}">
                  <a16:creationId xmlns="" xmlns:a16="http://schemas.microsoft.com/office/drawing/2014/main" id="{85EB3D22-E28A-4F5E-AF3E-2DAEE4848418}"/>
                </a:ext>
              </a:extLst>
            </p:cNvPr>
            <p:cNvGrpSpPr>
              <a:grpSpLocks/>
            </p:cNvGrpSpPr>
            <p:nvPr/>
          </p:nvGrpSpPr>
          <p:grpSpPr bwMode="auto">
            <a:xfrm>
              <a:off x="3379587" y="1601448"/>
              <a:ext cx="264620" cy="335556"/>
              <a:chOff x="2123728" y="1412776"/>
              <a:chExt cx="576064" cy="513057"/>
            </a:xfrm>
          </p:grpSpPr>
          <p:sp>
            <p:nvSpPr>
              <p:cNvPr id="71" name="Oval 70">
                <a:extLst>
                  <a:ext uri="{FF2B5EF4-FFF2-40B4-BE49-F238E27FC236}">
                    <a16:creationId xmlns="" xmlns:a16="http://schemas.microsoft.com/office/drawing/2014/main" id="{6783951A-7CF2-4A1D-82E4-37D084DA42B2}"/>
                  </a:ext>
                </a:extLst>
              </p:cNvPr>
              <p:cNvSpPr/>
              <p:nvPr/>
            </p:nvSpPr>
            <p:spPr>
              <a:xfrm>
                <a:off x="2123728" y="1412776"/>
                <a:ext cx="576064" cy="51305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067" dirty="0">
                  <a:latin typeface="Arial" panose="020B0604020202020204" pitchFamily="34" charset="0"/>
                  <a:cs typeface="Arial" panose="020B0604020202020204" pitchFamily="34" charset="0"/>
                </a:endParaRPr>
              </a:p>
            </p:txBody>
          </p:sp>
          <p:sp>
            <p:nvSpPr>
              <p:cNvPr id="72" name="Freeform 33">
                <a:extLst>
                  <a:ext uri="{FF2B5EF4-FFF2-40B4-BE49-F238E27FC236}">
                    <a16:creationId xmlns="" xmlns:a16="http://schemas.microsoft.com/office/drawing/2014/main" id="{B3A84BFB-2279-4021-AAC2-0FD0707223F6}"/>
                  </a:ext>
                </a:extLst>
              </p:cNvPr>
              <p:cNvSpPr/>
              <p:nvPr/>
            </p:nvSpPr>
            <p:spPr>
              <a:xfrm>
                <a:off x="2180159" y="1555904"/>
                <a:ext cx="444392" cy="231205"/>
              </a:xfrm>
              <a:custGeom>
                <a:avLst/>
                <a:gdLst>
                  <a:gd name="connsiteX0" fmla="*/ 0 w 444500"/>
                  <a:gd name="connsiteY0" fmla="*/ 123830 h 240208"/>
                  <a:gd name="connsiteX1" fmla="*/ 127000 w 444500"/>
                  <a:gd name="connsiteY1" fmla="*/ 3180 h 240208"/>
                  <a:gd name="connsiteX2" fmla="*/ 333375 w 444500"/>
                  <a:gd name="connsiteY2" fmla="*/ 238130 h 240208"/>
                  <a:gd name="connsiteX3" fmla="*/ 444500 w 444500"/>
                  <a:gd name="connsiteY3" fmla="*/ 98430 h 240208"/>
                </a:gdLst>
                <a:ahLst/>
                <a:cxnLst>
                  <a:cxn ang="0">
                    <a:pos x="connsiteX0" y="connsiteY0"/>
                  </a:cxn>
                  <a:cxn ang="0">
                    <a:pos x="connsiteX1" y="connsiteY1"/>
                  </a:cxn>
                  <a:cxn ang="0">
                    <a:pos x="connsiteX2" y="connsiteY2"/>
                  </a:cxn>
                  <a:cxn ang="0">
                    <a:pos x="connsiteX3" y="connsiteY3"/>
                  </a:cxn>
                </a:cxnLst>
                <a:rect l="l" t="t" r="r" b="b"/>
                <a:pathLst>
                  <a:path w="444500" h="240208">
                    <a:moveTo>
                      <a:pt x="0" y="123830"/>
                    </a:moveTo>
                    <a:cubicBezTo>
                      <a:pt x="35719" y="53980"/>
                      <a:pt x="71438" y="-15870"/>
                      <a:pt x="127000" y="3180"/>
                    </a:cubicBezTo>
                    <a:cubicBezTo>
                      <a:pt x="182563" y="22230"/>
                      <a:pt x="280458" y="222255"/>
                      <a:pt x="333375" y="238130"/>
                    </a:cubicBezTo>
                    <a:cubicBezTo>
                      <a:pt x="386292" y="254005"/>
                      <a:pt x="415396" y="176217"/>
                      <a:pt x="444500" y="9843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067" dirty="0">
                  <a:latin typeface="Arial" panose="020B0604020202020204" pitchFamily="34" charset="0"/>
                  <a:cs typeface="Arial" panose="020B0604020202020204" pitchFamily="34" charset="0"/>
                </a:endParaRPr>
              </a:p>
            </p:txBody>
          </p:sp>
        </p:grpSp>
        <p:cxnSp>
          <p:nvCxnSpPr>
            <p:cNvPr id="50" name="Straight Arrow Connector 49">
              <a:extLst>
                <a:ext uri="{FF2B5EF4-FFF2-40B4-BE49-F238E27FC236}">
                  <a16:creationId xmlns="" xmlns:a16="http://schemas.microsoft.com/office/drawing/2014/main" id="{5B2066B5-E5AB-42A4-96CA-80990BDD5C9A}"/>
                </a:ext>
              </a:extLst>
            </p:cNvPr>
            <p:cNvCxnSpPr>
              <a:stCxn id="40" idx="6"/>
              <a:endCxn id="41" idx="2"/>
            </p:cNvCxnSpPr>
            <p:nvPr/>
          </p:nvCxnSpPr>
          <p:spPr>
            <a:xfrm>
              <a:off x="4191811" y="4316134"/>
              <a:ext cx="2456113" cy="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51" name="TextBox 9">
              <a:extLst>
                <a:ext uri="{FF2B5EF4-FFF2-40B4-BE49-F238E27FC236}">
                  <a16:creationId xmlns="" xmlns:a16="http://schemas.microsoft.com/office/drawing/2014/main" id="{BFDD98B9-ED0C-4BD0-9754-ECF51D217946}"/>
                </a:ext>
              </a:extLst>
            </p:cNvPr>
            <p:cNvSpPr txBox="1">
              <a:spLocks noChangeArrowheads="1"/>
            </p:cNvSpPr>
            <p:nvPr/>
          </p:nvSpPr>
          <p:spPr bwMode="auto">
            <a:xfrm>
              <a:off x="6736492" y="4170680"/>
              <a:ext cx="1131643" cy="30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eaLnBrk="1" hangingPunct="1">
                <a:lnSpc>
                  <a:spcPct val="100000"/>
                </a:lnSpc>
                <a:spcBef>
                  <a:spcPct val="0"/>
                </a:spcBef>
                <a:buFontTx/>
                <a:buNone/>
              </a:pPr>
              <a:r>
                <a:rPr lang="en-GB" altLang="en-US" sz="1067" b="1" dirty="0">
                  <a:solidFill>
                    <a:schemeClr val="tx2"/>
                  </a:solidFill>
                  <a:latin typeface="Arial" panose="020B0604020202020204" pitchFamily="34" charset="0"/>
                  <a:cs typeface="Arial" panose="020B0604020202020204" pitchFamily="34" charset="0"/>
                </a:rPr>
                <a:t>RTU – Whirl Code</a:t>
              </a:r>
            </a:p>
          </p:txBody>
        </p:sp>
        <p:cxnSp>
          <p:nvCxnSpPr>
            <p:cNvPr id="52" name="Straight Arrow Connector 51">
              <a:extLst>
                <a:ext uri="{FF2B5EF4-FFF2-40B4-BE49-F238E27FC236}">
                  <a16:creationId xmlns="" xmlns:a16="http://schemas.microsoft.com/office/drawing/2014/main" id="{90CB28CE-065B-494F-9175-7A81720DB8D6}"/>
                </a:ext>
              </a:extLst>
            </p:cNvPr>
            <p:cNvCxnSpPr>
              <a:stCxn id="40" idx="0"/>
              <a:endCxn id="47" idx="2"/>
            </p:cNvCxnSpPr>
            <p:nvPr/>
          </p:nvCxnSpPr>
          <p:spPr>
            <a:xfrm flipV="1">
              <a:off x="3512437" y="2936469"/>
              <a:ext cx="0" cy="498292"/>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53" name="Rounded Rectangle 68">
              <a:extLst>
                <a:ext uri="{FF2B5EF4-FFF2-40B4-BE49-F238E27FC236}">
                  <a16:creationId xmlns="" xmlns:a16="http://schemas.microsoft.com/office/drawing/2014/main" id="{BD6B21E7-25B0-458A-8BEB-D0DD622FDE1A}"/>
                </a:ext>
              </a:extLst>
            </p:cNvPr>
            <p:cNvSpPr/>
            <p:nvPr/>
          </p:nvSpPr>
          <p:spPr>
            <a:xfrm>
              <a:off x="6848820" y="2528906"/>
              <a:ext cx="931033" cy="40756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lgn="ctr">
                <a:defRPr/>
              </a:pPr>
              <a:r>
                <a:rPr lang="en-GB" sz="800" b="1" dirty="0">
                  <a:latin typeface="Arial" panose="020B0604020202020204" pitchFamily="34" charset="0"/>
                  <a:cs typeface="Arial" panose="020B0604020202020204" pitchFamily="34" charset="0"/>
                </a:rPr>
                <a:t>Disconnection Device</a:t>
              </a:r>
            </a:p>
          </p:txBody>
        </p:sp>
        <p:cxnSp>
          <p:nvCxnSpPr>
            <p:cNvPr id="54" name="Straight Arrow Connector 53">
              <a:extLst>
                <a:ext uri="{FF2B5EF4-FFF2-40B4-BE49-F238E27FC236}">
                  <a16:creationId xmlns="" xmlns:a16="http://schemas.microsoft.com/office/drawing/2014/main" id="{CA3F8FBF-F88B-4FF5-BB45-75E73AD8AB74}"/>
                </a:ext>
              </a:extLst>
            </p:cNvPr>
            <p:cNvCxnSpPr>
              <a:stCxn id="53" idx="0"/>
              <a:endCxn id="69" idx="4"/>
            </p:cNvCxnSpPr>
            <p:nvPr/>
          </p:nvCxnSpPr>
          <p:spPr>
            <a:xfrm flipH="1" flipV="1">
              <a:off x="7304616" y="1937004"/>
              <a:ext cx="9720" cy="591902"/>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grpSp>
          <p:nvGrpSpPr>
            <p:cNvPr id="55" name="Group 27">
              <a:extLst>
                <a:ext uri="{FF2B5EF4-FFF2-40B4-BE49-F238E27FC236}">
                  <a16:creationId xmlns="" xmlns:a16="http://schemas.microsoft.com/office/drawing/2014/main" id="{4527717F-7FB3-48AD-937C-B01249DF6745}"/>
                </a:ext>
              </a:extLst>
            </p:cNvPr>
            <p:cNvGrpSpPr>
              <a:grpSpLocks/>
            </p:cNvGrpSpPr>
            <p:nvPr/>
          </p:nvGrpSpPr>
          <p:grpSpPr bwMode="auto">
            <a:xfrm>
              <a:off x="7172846" y="1601448"/>
              <a:ext cx="264620" cy="335556"/>
              <a:chOff x="2123728" y="1412776"/>
              <a:chExt cx="576064" cy="513057"/>
            </a:xfrm>
          </p:grpSpPr>
          <p:sp>
            <p:nvSpPr>
              <p:cNvPr id="69" name="Oval 68">
                <a:extLst>
                  <a:ext uri="{FF2B5EF4-FFF2-40B4-BE49-F238E27FC236}">
                    <a16:creationId xmlns="" xmlns:a16="http://schemas.microsoft.com/office/drawing/2014/main" id="{B1B702B1-362D-4720-8569-0EACD27EBFA5}"/>
                  </a:ext>
                </a:extLst>
              </p:cNvPr>
              <p:cNvSpPr/>
              <p:nvPr/>
            </p:nvSpPr>
            <p:spPr>
              <a:xfrm>
                <a:off x="2123728" y="1412776"/>
                <a:ext cx="576064" cy="51305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067" dirty="0">
                  <a:latin typeface="Arial" panose="020B0604020202020204" pitchFamily="34" charset="0"/>
                  <a:cs typeface="Arial" panose="020B0604020202020204" pitchFamily="34" charset="0"/>
                </a:endParaRPr>
              </a:p>
            </p:txBody>
          </p:sp>
          <p:sp>
            <p:nvSpPr>
              <p:cNvPr id="70" name="Freeform 72">
                <a:extLst>
                  <a:ext uri="{FF2B5EF4-FFF2-40B4-BE49-F238E27FC236}">
                    <a16:creationId xmlns="" xmlns:a16="http://schemas.microsoft.com/office/drawing/2014/main" id="{5B518754-4B23-49BA-9E77-B38DACF3F4C2}"/>
                  </a:ext>
                </a:extLst>
              </p:cNvPr>
              <p:cNvSpPr/>
              <p:nvPr/>
            </p:nvSpPr>
            <p:spPr>
              <a:xfrm>
                <a:off x="2180159" y="1555904"/>
                <a:ext cx="444392" cy="231205"/>
              </a:xfrm>
              <a:custGeom>
                <a:avLst/>
                <a:gdLst>
                  <a:gd name="connsiteX0" fmla="*/ 0 w 444500"/>
                  <a:gd name="connsiteY0" fmla="*/ 123830 h 240208"/>
                  <a:gd name="connsiteX1" fmla="*/ 127000 w 444500"/>
                  <a:gd name="connsiteY1" fmla="*/ 3180 h 240208"/>
                  <a:gd name="connsiteX2" fmla="*/ 333375 w 444500"/>
                  <a:gd name="connsiteY2" fmla="*/ 238130 h 240208"/>
                  <a:gd name="connsiteX3" fmla="*/ 444500 w 444500"/>
                  <a:gd name="connsiteY3" fmla="*/ 98430 h 240208"/>
                </a:gdLst>
                <a:ahLst/>
                <a:cxnLst>
                  <a:cxn ang="0">
                    <a:pos x="connsiteX0" y="connsiteY0"/>
                  </a:cxn>
                  <a:cxn ang="0">
                    <a:pos x="connsiteX1" y="connsiteY1"/>
                  </a:cxn>
                  <a:cxn ang="0">
                    <a:pos x="connsiteX2" y="connsiteY2"/>
                  </a:cxn>
                  <a:cxn ang="0">
                    <a:pos x="connsiteX3" y="connsiteY3"/>
                  </a:cxn>
                </a:cxnLst>
                <a:rect l="l" t="t" r="r" b="b"/>
                <a:pathLst>
                  <a:path w="444500" h="240208">
                    <a:moveTo>
                      <a:pt x="0" y="123830"/>
                    </a:moveTo>
                    <a:cubicBezTo>
                      <a:pt x="35719" y="53980"/>
                      <a:pt x="71438" y="-15870"/>
                      <a:pt x="127000" y="3180"/>
                    </a:cubicBezTo>
                    <a:cubicBezTo>
                      <a:pt x="182563" y="22230"/>
                      <a:pt x="280458" y="222255"/>
                      <a:pt x="333375" y="238130"/>
                    </a:cubicBezTo>
                    <a:cubicBezTo>
                      <a:pt x="386292" y="254005"/>
                      <a:pt x="415396" y="176217"/>
                      <a:pt x="444500" y="9843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067" dirty="0">
                  <a:latin typeface="Arial" panose="020B0604020202020204" pitchFamily="34" charset="0"/>
                  <a:cs typeface="Arial" panose="020B0604020202020204" pitchFamily="34" charset="0"/>
                </a:endParaRPr>
              </a:p>
            </p:txBody>
          </p:sp>
        </p:grpSp>
        <p:cxnSp>
          <p:nvCxnSpPr>
            <p:cNvPr id="56" name="Straight Arrow Connector 55">
              <a:extLst>
                <a:ext uri="{FF2B5EF4-FFF2-40B4-BE49-F238E27FC236}">
                  <a16:creationId xmlns="" xmlns:a16="http://schemas.microsoft.com/office/drawing/2014/main" id="{15120077-B742-4DD6-9134-F5EC69AF6A9E}"/>
                </a:ext>
              </a:extLst>
            </p:cNvPr>
            <p:cNvCxnSpPr/>
            <p:nvPr/>
          </p:nvCxnSpPr>
          <p:spPr>
            <a:xfrm flipV="1">
              <a:off x="7317577" y="2950871"/>
              <a:ext cx="0" cy="498292"/>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57" name="TextBox 11">
              <a:extLst>
                <a:ext uri="{FF2B5EF4-FFF2-40B4-BE49-F238E27FC236}">
                  <a16:creationId xmlns="" xmlns:a16="http://schemas.microsoft.com/office/drawing/2014/main" id="{DA34D8A8-69EB-4FBE-89F2-A6692460EE92}"/>
                </a:ext>
              </a:extLst>
            </p:cNvPr>
            <p:cNvSpPr txBox="1">
              <a:spLocks noChangeArrowheads="1"/>
            </p:cNvSpPr>
            <p:nvPr/>
          </p:nvSpPr>
          <p:spPr bwMode="auto">
            <a:xfrm>
              <a:off x="3784618" y="1529309"/>
              <a:ext cx="1029321" cy="30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002060"/>
                  </a:solidFill>
                  <a:latin typeface="Arial" panose="020B0604020202020204" pitchFamily="34" charset="0"/>
                  <a:cs typeface="Arial" panose="020B0604020202020204" pitchFamily="34" charset="0"/>
                </a:rPr>
                <a:t>Generator A</a:t>
              </a:r>
              <a:endParaRPr lang="en-GB" altLang="en-US" sz="1067" dirty="0">
                <a:solidFill>
                  <a:srgbClr val="002060"/>
                </a:solidFill>
                <a:latin typeface="Arial" panose="020B0604020202020204" pitchFamily="34" charset="0"/>
                <a:cs typeface="Arial" panose="020B0604020202020204" pitchFamily="34" charset="0"/>
              </a:endParaRPr>
            </a:p>
          </p:txBody>
        </p:sp>
        <p:sp>
          <p:nvSpPr>
            <p:cNvPr id="58" name="TextBox 11">
              <a:extLst>
                <a:ext uri="{FF2B5EF4-FFF2-40B4-BE49-F238E27FC236}">
                  <a16:creationId xmlns="" xmlns:a16="http://schemas.microsoft.com/office/drawing/2014/main" id="{F8D386EA-5207-4843-A949-56287D296559}"/>
                </a:ext>
              </a:extLst>
            </p:cNvPr>
            <p:cNvSpPr txBox="1">
              <a:spLocks noChangeArrowheads="1"/>
            </p:cNvSpPr>
            <p:nvPr/>
          </p:nvSpPr>
          <p:spPr bwMode="auto">
            <a:xfrm>
              <a:off x="6108962" y="1527196"/>
              <a:ext cx="1029321" cy="30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002060"/>
                  </a:solidFill>
                  <a:latin typeface="Arial" panose="020B0604020202020204" pitchFamily="34" charset="0"/>
                  <a:cs typeface="Arial" panose="020B0604020202020204" pitchFamily="34" charset="0"/>
                </a:rPr>
                <a:t>Generator B</a:t>
              </a:r>
              <a:endParaRPr lang="en-GB" altLang="en-US" sz="1067" dirty="0">
                <a:solidFill>
                  <a:srgbClr val="002060"/>
                </a:solidFill>
                <a:latin typeface="Arial" panose="020B0604020202020204" pitchFamily="34" charset="0"/>
                <a:cs typeface="Arial" panose="020B0604020202020204" pitchFamily="34" charset="0"/>
              </a:endParaRPr>
            </a:p>
          </p:txBody>
        </p:sp>
        <p:sp>
          <p:nvSpPr>
            <p:cNvPr id="59" name="Rounded Rectangle 76">
              <a:extLst>
                <a:ext uri="{FF2B5EF4-FFF2-40B4-BE49-F238E27FC236}">
                  <a16:creationId xmlns="" xmlns:a16="http://schemas.microsoft.com/office/drawing/2014/main" id="{21F6B1B8-8D16-4B17-B962-52086C9F8880}"/>
                </a:ext>
              </a:extLst>
            </p:cNvPr>
            <p:cNvSpPr/>
            <p:nvPr/>
          </p:nvSpPr>
          <p:spPr>
            <a:xfrm>
              <a:off x="4864703" y="4113072"/>
              <a:ext cx="1142730" cy="40756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lgn="ctr">
                <a:defRPr/>
              </a:pPr>
              <a:r>
                <a:rPr lang="en-GB" sz="933" b="1" dirty="0">
                  <a:latin typeface="Arial" panose="020B0604020202020204" pitchFamily="34" charset="0"/>
                  <a:cs typeface="Arial" panose="020B0604020202020204" pitchFamily="34" charset="0"/>
                </a:rPr>
                <a:t>Communications Link</a:t>
              </a:r>
            </a:p>
          </p:txBody>
        </p:sp>
        <p:sp>
          <p:nvSpPr>
            <p:cNvPr id="60" name="TextBox 11">
              <a:extLst>
                <a:ext uri="{FF2B5EF4-FFF2-40B4-BE49-F238E27FC236}">
                  <a16:creationId xmlns="" xmlns:a16="http://schemas.microsoft.com/office/drawing/2014/main" id="{3DF85B89-D51E-4A73-A576-DEE3F9CCE719}"/>
                </a:ext>
              </a:extLst>
            </p:cNvPr>
            <p:cNvSpPr txBox="1">
              <a:spLocks noChangeArrowheads="1"/>
            </p:cNvSpPr>
            <p:nvPr/>
          </p:nvSpPr>
          <p:spPr bwMode="auto">
            <a:xfrm>
              <a:off x="1979796" y="5198946"/>
              <a:ext cx="1029321" cy="30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002060"/>
                  </a:solidFill>
                  <a:latin typeface="Arial" panose="020B0604020202020204" pitchFamily="34" charset="0"/>
                  <a:cs typeface="Arial" panose="020B0604020202020204" pitchFamily="34" charset="0"/>
                </a:rPr>
                <a:t>NMC SCADA</a:t>
              </a:r>
              <a:endParaRPr lang="en-GB" altLang="en-US" sz="1067" dirty="0">
                <a:solidFill>
                  <a:srgbClr val="002060"/>
                </a:solidFill>
                <a:latin typeface="Arial" panose="020B0604020202020204" pitchFamily="34" charset="0"/>
                <a:cs typeface="Arial" panose="020B0604020202020204" pitchFamily="34" charset="0"/>
              </a:endParaRPr>
            </a:p>
          </p:txBody>
        </p:sp>
        <p:cxnSp>
          <p:nvCxnSpPr>
            <p:cNvPr id="61" name="Straight Arrow Connector 60">
              <a:extLst>
                <a:ext uri="{FF2B5EF4-FFF2-40B4-BE49-F238E27FC236}">
                  <a16:creationId xmlns="" xmlns:a16="http://schemas.microsoft.com/office/drawing/2014/main" id="{3027A580-9100-4238-A0CE-5D0D0890610D}"/>
                </a:ext>
              </a:extLst>
            </p:cNvPr>
            <p:cNvCxnSpPr>
              <a:stCxn id="60" idx="0"/>
              <a:endCxn id="40" idx="3"/>
            </p:cNvCxnSpPr>
            <p:nvPr/>
          </p:nvCxnSpPr>
          <p:spPr>
            <a:xfrm flipV="1">
              <a:off x="2494457" y="4940587"/>
              <a:ext cx="537591" cy="258359"/>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62" name="TextBox 11">
              <a:extLst>
                <a:ext uri="{FF2B5EF4-FFF2-40B4-BE49-F238E27FC236}">
                  <a16:creationId xmlns="" xmlns:a16="http://schemas.microsoft.com/office/drawing/2014/main" id="{62B39DD3-E80A-4DF5-8E79-70F384CA92A2}"/>
                </a:ext>
              </a:extLst>
            </p:cNvPr>
            <p:cNvSpPr txBox="1">
              <a:spLocks noChangeArrowheads="1"/>
            </p:cNvSpPr>
            <p:nvPr/>
          </p:nvSpPr>
          <p:spPr bwMode="auto">
            <a:xfrm>
              <a:off x="7759331" y="5197508"/>
              <a:ext cx="1029321" cy="30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002060"/>
                  </a:solidFill>
                  <a:latin typeface="Arial" panose="020B0604020202020204" pitchFamily="34" charset="0"/>
                  <a:cs typeface="Arial" panose="020B0604020202020204" pitchFamily="34" charset="0"/>
                </a:rPr>
                <a:t>NMC SCADA</a:t>
              </a:r>
              <a:endParaRPr lang="en-GB" altLang="en-US" sz="1067" dirty="0">
                <a:solidFill>
                  <a:srgbClr val="002060"/>
                </a:solidFill>
                <a:latin typeface="Arial" panose="020B0604020202020204" pitchFamily="34" charset="0"/>
                <a:cs typeface="Arial" panose="020B0604020202020204" pitchFamily="34" charset="0"/>
              </a:endParaRPr>
            </a:p>
          </p:txBody>
        </p:sp>
        <p:cxnSp>
          <p:nvCxnSpPr>
            <p:cNvPr id="63" name="Straight Arrow Connector 62">
              <a:extLst>
                <a:ext uri="{FF2B5EF4-FFF2-40B4-BE49-F238E27FC236}">
                  <a16:creationId xmlns="" xmlns:a16="http://schemas.microsoft.com/office/drawing/2014/main" id="{B953FFB0-C778-40E2-BAEF-DD34B0ACF98D}"/>
                </a:ext>
              </a:extLst>
            </p:cNvPr>
            <p:cNvCxnSpPr>
              <a:stCxn id="41" idx="5"/>
              <a:endCxn id="62" idx="0"/>
            </p:cNvCxnSpPr>
            <p:nvPr/>
          </p:nvCxnSpPr>
          <p:spPr>
            <a:xfrm>
              <a:off x="7807687" y="4940587"/>
              <a:ext cx="466305" cy="256921"/>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 xmlns:a16="http://schemas.microsoft.com/office/drawing/2014/main" id="{C9E2D9F5-DD2A-4CA8-926C-5807503E7F2F}"/>
                </a:ext>
              </a:extLst>
            </p:cNvPr>
            <p:cNvCxnSpPr/>
            <p:nvPr/>
          </p:nvCxnSpPr>
          <p:spPr>
            <a:xfrm>
              <a:off x="2768259" y="2297042"/>
              <a:ext cx="5039677" cy="0"/>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65" name="TextBox 11">
              <a:extLst>
                <a:ext uri="{FF2B5EF4-FFF2-40B4-BE49-F238E27FC236}">
                  <a16:creationId xmlns="" xmlns:a16="http://schemas.microsoft.com/office/drawing/2014/main" id="{DB18FE7A-1C39-4A87-A1E4-3294183231A8}"/>
                </a:ext>
              </a:extLst>
            </p:cNvPr>
            <p:cNvSpPr txBox="1">
              <a:spLocks noChangeArrowheads="1"/>
            </p:cNvSpPr>
            <p:nvPr/>
          </p:nvSpPr>
          <p:spPr bwMode="auto">
            <a:xfrm>
              <a:off x="4431590" y="2312883"/>
              <a:ext cx="1859906" cy="504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002060"/>
                  </a:solidFill>
                  <a:latin typeface="Arial" panose="020B0604020202020204" pitchFamily="34" charset="0"/>
                  <a:cs typeface="Arial" panose="020B0604020202020204" pitchFamily="34" charset="0"/>
                </a:rPr>
                <a:t>SHEPD/SEPD and Customer Boundary</a:t>
              </a:r>
              <a:endParaRPr lang="en-GB" altLang="en-US" sz="1067" dirty="0">
                <a:solidFill>
                  <a:srgbClr val="002060"/>
                </a:solidFill>
                <a:latin typeface="Arial" panose="020B0604020202020204" pitchFamily="34" charset="0"/>
                <a:cs typeface="Arial" panose="020B0604020202020204" pitchFamily="34" charset="0"/>
              </a:endParaRPr>
            </a:p>
          </p:txBody>
        </p:sp>
        <p:cxnSp>
          <p:nvCxnSpPr>
            <p:cNvPr id="66" name="Straight Connector 65">
              <a:extLst>
                <a:ext uri="{FF2B5EF4-FFF2-40B4-BE49-F238E27FC236}">
                  <a16:creationId xmlns="" xmlns:a16="http://schemas.microsoft.com/office/drawing/2014/main" id="{903EFCBE-C6D2-4DF6-833F-BA0F89AB12DE}"/>
                </a:ext>
              </a:extLst>
            </p:cNvPr>
            <p:cNvCxnSpPr>
              <a:stCxn id="71" idx="6"/>
              <a:endCxn id="67" idx="1"/>
            </p:cNvCxnSpPr>
            <p:nvPr/>
          </p:nvCxnSpPr>
          <p:spPr>
            <a:xfrm>
              <a:off x="3644207" y="1769946"/>
              <a:ext cx="1310144"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67" name="Rounded Rectangle 39">
              <a:extLst>
                <a:ext uri="{FF2B5EF4-FFF2-40B4-BE49-F238E27FC236}">
                  <a16:creationId xmlns="" xmlns:a16="http://schemas.microsoft.com/office/drawing/2014/main" id="{4BA1C10F-85FC-49BA-A326-C3A79EB021AB}"/>
                </a:ext>
              </a:extLst>
            </p:cNvPr>
            <p:cNvSpPr/>
            <p:nvPr/>
          </p:nvSpPr>
          <p:spPr>
            <a:xfrm>
              <a:off x="4954351" y="1471835"/>
              <a:ext cx="931033" cy="597663"/>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lgn="ctr">
                <a:defRPr/>
              </a:pPr>
              <a:r>
                <a:rPr lang="en-GB" sz="1067" b="1" dirty="0">
                  <a:latin typeface="Arial" panose="020B0604020202020204" pitchFamily="34" charset="0"/>
                  <a:cs typeface="Arial" panose="020B0604020202020204" pitchFamily="34" charset="0"/>
                </a:rPr>
                <a:t>Generator ANM Scheme</a:t>
              </a:r>
            </a:p>
          </p:txBody>
        </p:sp>
        <p:cxnSp>
          <p:nvCxnSpPr>
            <p:cNvPr id="68" name="Straight Connector 67">
              <a:extLst>
                <a:ext uri="{FF2B5EF4-FFF2-40B4-BE49-F238E27FC236}">
                  <a16:creationId xmlns="" xmlns:a16="http://schemas.microsoft.com/office/drawing/2014/main" id="{EBBBD7B9-3706-41C1-A66D-C67DEFEC36F0}"/>
                </a:ext>
              </a:extLst>
            </p:cNvPr>
            <p:cNvCxnSpPr>
              <a:stCxn id="67" idx="3"/>
              <a:endCxn id="69" idx="2"/>
            </p:cNvCxnSpPr>
            <p:nvPr/>
          </p:nvCxnSpPr>
          <p:spPr>
            <a:xfrm flipV="1">
              <a:off x="5885384" y="1769946"/>
              <a:ext cx="1287461"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73" name="Round Diagonal Corner Rectangle 7">
            <a:extLst>
              <a:ext uri="{FF2B5EF4-FFF2-40B4-BE49-F238E27FC236}">
                <a16:creationId xmlns="" xmlns:a16="http://schemas.microsoft.com/office/drawing/2014/main" id="{3C2A4992-3817-4760-AF2E-B066CF9C5A72}"/>
              </a:ext>
            </a:extLst>
          </p:cNvPr>
          <p:cNvSpPr/>
          <p:nvPr/>
        </p:nvSpPr>
        <p:spPr>
          <a:xfrm>
            <a:off x="857128" y="2127989"/>
            <a:ext cx="2469291" cy="2534375"/>
          </a:xfrm>
          <a:prstGeom prst="round2DiagRect">
            <a:avLst>
              <a:gd name="adj1" fmla="val 0"/>
              <a:gd name="adj2" fmla="val 20978"/>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defRPr/>
            </a:pPr>
            <a:r>
              <a:rPr lang="en-GB" sz="2400">
                <a:solidFill>
                  <a:schemeClr val="bg1"/>
                </a:solidFill>
                <a:latin typeface="Arial" panose="020B0604020202020204" pitchFamily="34" charset="0"/>
                <a:cs typeface="Arial" panose="020B0604020202020204" pitchFamily="34" charset="0"/>
              </a:rPr>
              <a:t>3</a:t>
            </a:r>
            <a:r>
              <a:rPr lang="en-GB" sz="2400" baseline="30000">
                <a:solidFill>
                  <a:schemeClr val="bg1"/>
                </a:solidFill>
                <a:latin typeface="Arial" panose="020B0604020202020204" pitchFamily="34" charset="0"/>
                <a:cs typeface="Arial" panose="020B0604020202020204" pitchFamily="34" charset="0"/>
              </a:rPr>
              <a:t>rd</a:t>
            </a:r>
            <a:r>
              <a:rPr lang="en-GB" sz="2400">
                <a:solidFill>
                  <a:schemeClr val="bg1"/>
                </a:solidFill>
                <a:latin typeface="Arial" panose="020B0604020202020204" pitchFamily="34" charset="0"/>
                <a:cs typeface="Arial" panose="020B0604020202020204" pitchFamily="34" charset="0"/>
              </a:rPr>
              <a:t> Party ANM– Shared Capacity </a:t>
            </a:r>
          </a:p>
          <a:p>
            <a:pPr>
              <a:defRPr/>
            </a:pPr>
            <a:endParaRPr lang="en-GB"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62412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7">
            <a:extLst>
              <a:ext uri="{FF2B5EF4-FFF2-40B4-BE49-F238E27FC236}">
                <a16:creationId xmlns="" xmlns:a16="http://schemas.microsoft.com/office/drawing/2014/main" id="{E13429F2-EBA0-427C-BEBD-3B9D5DE77BE6}"/>
              </a:ext>
            </a:extLst>
          </p:cNvPr>
          <p:cNvSpPr txBox="1">
            <a:spLocks/>
          </p:cNvSpPr>
          <p:nvPr/>
        </p:nvSpPr>
        <p:spPr>
          <a:xfrm>
            <a:off x="718828" y="790294"/>
            <a:ext cx="8980547" cy="589501"/>
          </a:xfrm>
          <a:prstGeom prst="rect">
            <a:avLst/>
          </a:prstGeom>
        </p:spPr>
        <p:txBody>
          <a:bodyPr lIns="0" tIns="51937" rIns="103876" bIns="51937" rtlCol="0" anchor="ctr" anchorCtr="0"/>
          <a:lstStyle>
            <a:lvl1pPr algn="l" defTabSz="389538" rtl="0" eaLnBrk="0" fontAlgn="base" hangingPunct="0">
              <a:lnSpc>
                <a:spcPts val="1704"/>
              </a:lnSpc>
              <a:spcBef>
                <a:spcPct val="0"/>
              </a:spcBef>
              <a:spcAft>
                <a:spcPct val="0"/>
              </a:spcAft>
              <a:defRPr sz="1500" b="1" kern="1200">
                <a:solidFill>
                  <a:srgbClr val="5C881A"/>
                </a:solidFill>
                <a:latin typeface="Arial" pitchFamily="34" charset="0"/>
                <a:ea typeface="ＭＳ Ｐゴシック" charset="-128"/>
                <a:cs typeface="Arial" pitchFamily="34" charset="0"/>
              </a:defRPr>
            </a:lvl1pPr>
            <a:lvl2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2pPr>
            <a:lvl3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3pPr>
            <a:lvl4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4pPr>
            <a:lvl5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5pPr>
            <a:lvl6pPr marL="389538"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6pPr>
            <a:lvl7pPr marL="779074"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7pPr>
            <a:lvl8pPr marL="1168612"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8pPr>
            <a:lvl9pPr marL="1558149"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9pPr>
          </a:lstStyle>
          <a:p>
            <a:pPr>
              <a:defRPr/>
            </a:pPr>
            <a:r>
              <a:rPr lang="en-GB" sz="2000" dirty="0">
                <a:solidFill>
                  <a:srgbClr val="292929"/>
                </a:solidFill>
              </a:rPr>
              <a:t>Demand Management - Architecture</a:t>
            </a:r>
          </a:p>
        </p:txBody>
      </p:sp>
      <p:sp>
        <p:nvSpPr>
          <p:cNvPr id="63" name="Round Diagonal Corner Rectangle 7">
            <a:extLst>
              <a:ext uri="{FF2B5EF4-FFF2-40B4-BE49-F238E27FC236}">
                <a16:creationId xmlns="" xmlns:a16="http://schemas.microsoft.com/office/drawing/2014/main" id="{109F6B60-DE0E-4833-91DA-55ADF2CC529A}"/>
              </a:ext>
            </a:extLst>
          </p:cNvPr>
          <p:cNvSpPr/>
          <p:nvPr/>
        </p:nvSpPr>
        <p:spPr>
          <a:xfrm>
            <a:off x="857128" y="2127989"/>
            <a:ext cx="2469291" cy="2534375"/>
          </a:xfrm>
          <a:prstGeom prst="round2DiagRect">
            <a:avLst>
              <a:gd name="adj1" fmla="val 0"/>
              <a:gd name="adj2" fmla="val 20978"/>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defRPr/>
            </a:pPr>
            <a:r>
              <a:rPr lang="en-GB" sz="2400" dirty="0">
                <a:solidFill>
                  <a:schemeClr val="bg1"/>
                </a:solidFill>
                <a:latin typeface="Arial" panose="020B0604020202020204" pitchFamily="34" charset="0"/>
                <a:cs typeface="Arial" panose="020B0604020202020204" pitchFamily="34" charset="0"/>
              </a:rPr>
              <a:t>3</a:t>
            </a:r>
            <a:r>
              <a:rPr lang="en-GB" sz="2400" baseline="30000" dirty="0">
                <a:solidFill>
                  <a:schemeClr val="bg1"/>
                </a:solidFill>
                <a:latin typeface="Arial" panose="020B0604020202020204" pitchFamily="34" charset="0"/>
                <a:cs typeface="Arial" panose="020B0604020202020204" pitchFamily="34" charset="0"/>
              </a:rPr>
              <a:t>rd</a:t>
            </a:r>
            <a:r>
              <a:rPr lang="en-GB" sz="2400" dirty="0">
                <a:solidFill>
                  <a:schemeClr val="bg1"/>
                </a:solidFill>
                <a:latin typeface="Arial" panose="020B0604020202020204" pitchFamily="34" charset="0"/>
                <a:cs typeface="Arial" panose="020B0604020202020204" pitchFamily="34" charset="0"/>
              </a:rPr>
              <a:t> party ANM – Demand Management</a:t>
            </a:r>
          </a:p>
          <a:p>
            <a:pPr>
              <a:defRPr/>
            </a:pPr>
            <a:endParaRPr lang="en-GB" sz="2400" dirty="0">
              <a:solidFill>
                <a:schemeClr val="bg1"/>
              </a:solidFill>
              <a:latin typeface="Arial" panose="020B0604020202020204" pitchFamily="34" charset="0"/>
              <a:cs typeface="Arial" panose="020B0604020202020204" pitchFamily="34" charset="0"/>
            </a:endParaRPr>
          </a:p>
        </p:txBody>
      </p:sp>
      <p:grpSp>
        <p:nvGrpSpPr>
          <p:cNvPr id="67" name="Group 66">
            <a:extLst>
              <a:ext uri="{FF2B5EF4-FFF2-40B4-BE49-F238E27FC236}">
                <a16:creationId xmlns="" xmlns:a16="http://schemas.microsoft.com/office/drawing/2014/main" id="{1995CFC0-82E8-4039-8061-685A1A6071BF}"/>
              </a:ext>
            </a:extLst>
          </p:cNvPr>
          <p:cNvGrpSpPr/>
          <p:nvPr/>
        </p:nvGrpSpPr>
        <p:grpSpPr>
          <a:xfrm>
            <a:off x="3489883" y="1819566"/>
            <a:ext cx="8092516" cy="3374583"/>
            <a:chOff x="1979796" y="1471835"/>
            <a:chExt cx="6808856" cy="4035682"/>
          </a:xfrm>
        </p:grpSpPr>
        <p:sp>
          <p:nvSpPr>
            <p:cNvPr id="68" name="Oval 67">
              <a:extLst>
                <a:ext uri="{FF2B5EF4-FFF2-40B4-BE49-F238E27FC236}">
                  <a16:creationId xmlns="" xmlns:a16="http://schemas.microsoft.com/office/drawing/2014/main" id="{248FE3FE-04F8-4955-9815-1653B694BD2C}"/>
                </a:ext>
              </a:extLst>
            </p:cNvPr>
            <p:cNvSpPr/>
            <p:nvPr/>
          </p:nvSpPr>
          <p:spPr>
            <a:xfrm>
              <a:off x="2833064" y="3434761"/>
              <a:ext cx="1358747" cy="176418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lgn="ctr">
                <a:defRPr/>
              </a:pPr>
              <a:endParaRPr lang="en-GB" sz="1067" dirty="0">
                <a:latin typeface="Arial" panose="020B0604020202020204" pitchFamily="34" charset="0"/>
                <a:cs typeface="Arial" panose="020B0604020202020204" pitchFamily="34" charset="0"/>
              </a:endParaRPr>
            </a:p>
          </p:txBody>
        </p:sp>
        <p:sp>
          <p:nvSpPr>
            <p:cNvPr id="69" name="Oval 68">
              <a:extLst>
                <a:ext uri="{FF2B5EF4-FFF2-40B4-BE49-F238E27FC236}">
                  <a16:creationId xmlns="" xmlns:a16="http://schemas.microsoft.com/office/drawing/2014/main" id="{D75A63BE-5201-4BF5-98FF-25AC30EA2AD0}"/>
                </a:ext>
              </a:extLst>
            </p:cNvPr>
            <p:cNvSpPr/>
            <p:nvPr/>
          </p:nvSpPr>
          <p:spPr>
            <a:xfrm>
              <a:off x="6647924" y="3434761"/>
              <a:ext cx="1358747" cy="176418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lgn="ctr">
                <a:defRPr/>
              </a:pPr>
              <a:endParaRPr lang="en-GB" sz="1067" dirty="0">
                <a:latin typeface="Arial" panose="020B0604020202020204" pitchFamily="34" charset="0"/>
                <a:cs typeface="Arial" panose="020B0604020202020204" pitchFamily="34" charset="0"/>
              </a:endParaRPr>
            </a:p>
          </p:txBody>
        </p:sp>
        <p:sp>
          <p:nvSpPr>
            <p:cNvPr id="70" name="TextBox 9">
              <a:extLst>
                <a:ext uri="{FF2B5EF4-FFF2-40B4-BE49-F238E27FC236}">
                  <a16:creationId xmlns="" xmlns:a16="http://schemas.microsoft.com/office/drawing/2014/main" id="{DB1AD50E-D4B3-47C0-BDF1-36A8E800FB2A}"/>
                </a:ext>
              </a:extLst>
            </p:cNvPr>
            <p:cNvSpPr txBox="1">
              <a:spLocks noChangeArrowheads="1"/>
            </p:cNvSpPr>
            <p:nvPr/>
          </p:nvSpPr>
          <p:spPr bwMode="auto">
            <a:xfrm>
              <a:off x="2901366" y="4186265"/>
              <a:ext cx="1131643" cy="30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eaLnBrk="1" hangingPunct="1">
                <a:lnSpc>
                  <a:spcPct val="100000"/>
                </a:lnSpc>
                <a:spcBef>
                  <a:spcPct val="0"/>
                </a:spcBef>
                <a:buFontTx/>
                <a:buNone/>
              </a:pPr>
              <a:r>
                <a:rPr lang="en-GB" altLang="en-US" sz="1067" b="1" dirty="0">
                  <a:solidFill>
                    <a:schemeClr val="tx2"/>
                  </a:solidFill>
                  <a:latin typeface="Arial" panose="020B0604020202020204" pitchFamily="34" charset="0"/>
                  <a:cs typeface="Arial" panose="020B0604020202020204" pitchFamily="34" charset="0"/>
                </a:rPr>
                <a:t>RTU – Whirl Code</a:t>
              </a:r>
            </a:p>
          </p:txBody>
        </p:sp>
        <p:sp>
          <p:nvSpPr>
            <p:cNvPr id="71" name="TextBox 10">
              <a:extLst>
                <a:ext uri="{FF2B5EF4-FFF2-40B4-BE49-F238E27FC236}">
                  <a16:creationId xmlns="" xmlns:a16="http://schemas.microsoft.com/office/drawing/2014/main" id="{F6FF30CF-12A8-4EEF-82BC-1F51A182C9B5}"/>
                </a:ext>
              </a:extLst>
            </p:cNvPr>
            <p:cNvSpPr txBox="1">
              <a:spLocks noChangeArrowheads="1"/>
            </p:cNvSpPr>
            <p:nvPr/>
          </p:nvSpPr>
          <p:spPr bwMode="auto">
            <a:xfrm>
              <a:off x="7807936" y="3136647"/>
              <a:ext cx="980716" cy="504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002060"/>
                  </a:solidFill>
                  <a:latin typeface="Arial" panose="020B0604020202020204" pitchFamily="34" charset="0"/>
                  <a:cs typeface="Arial" panose="020B0604020202020204" pitchFamily="34" charset="0"/>
                </a:rPr>
                <a:t>Measurement Point</a:t>
              </a:r>
              <a:r>
                <a:rPr lang="en-GB" altLang="en-US" sz="1067" dirty="0">
                  <a:solidFill>
                    <a:srgbClr val="002060"/>
                  </a:solidFill>
                  <a:latin typeface="Arial" panose="020B0604020202020204" pitchFamily="34" charset="0"/>
                  <a:cs typeface="Arial" panose="020B0604020202020204" pitchFamily="34" charset="0"/>
                </a:rPr>
                <a:t> </a:t>
              </a:r>
            </a:p>
          </p:txBody>
        </p:sp>
        <p:sp>
          <p:nvSpPr>
            <p:cNvPr id="72" name="TextBox 11">
              <a:extLst>
                <a:ext uri="{FF2B5EF4-FFF2-40B4-BE49-F238E27FC236}">
                  <a16:creationId xmlns="" xmlns:a16="http://schemas.microsoft.com/office/drawing/2014/main" id="{C6E231D3-7827-4D90-85A3-113AF4CB0CBA}"/>
                </a:ext>
              </a:extLst>
            </p:cNvPr>
            <p:cNvSpPr txBox="1">
              <a:spLocks noChangeArrowheads="1"/>
            </p:cNvSpPr>
            <p:nvPr/>
          </p:nvSpPr>
          <p:spPr bwMode="auto">
            <a:xfrm>
              <a:off x="1979796" y="3143851"/>
              <a:ext cx="1029321" cy="504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002060"/>
                  </a:solidFill>
                  <a:latin typeface="Arial" panose="020B0604020202020204" pitchFamily="34" charset="0"/>
                  <a:cs typeface="Arial" panose="020B0604020202020204" pitchFamily="34" charset="0"/>
                </a:rPr>
                <a:t>Measurement Point</a:t>
              </a:r>
              <a:r>
                <a:rPr lang="en-GB" altLang="en-US" sz="1067" dirty="0">
                  <a:solidFill>
                    <a:srgbClr val="002060"/>
                  </a:solidFill>
                  <a:latin typeface="Arial" panose="020B0604020202020204" pitchFamily="34" charset="0"/>
                  <a:cs typeface="Arial" panose="020B0604020202020204" pitchFamily="34" charset="0"/>
                </a:rPr>
                <a:t> </a:t>
              </a:r>
            </a:p>
          </p:txBody>
        </p:sp>
        <p:cxnSp>
          <p:nvCxnSpPr>
            <p:cNvPr id="73" name="Straight Arrow Connector 72">
              <a:extLst>
                <a:ext uri="{FF2B5EF4-FFF2-40B4-BE49-F238E27FC236}">
                  <a16:creationId xmlns="" xmlns:a16="http://schemas.microsoft.com/office/drawing/2014/main" id="{F7486DE2-B0C0-461F-87B8-A558F5FD2C8B}"/>
                </a:ext>
              </a:extLst>
            </p:cNvPr>
            <p:cNvCxnSpPr>
              <a:endCxn id="69" idx="7"/>
            </p:cNvCxnSpPr>
            <p:nvPr/>
          </p:nvCxnSpPr>
          <p:spPr>
            <a:xfrm flipH="1">
              <a:off x="7807935" y="3416039"/>
              <a:ext cx="279742" cy="27650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 xmlns:a16="http://schemas.microsoft.com/office/drawing/2014/main" id="{484F2A46-2154-4409-8DBC-B6A08D3AA267}"/>
                </a:ext>
              </a:extLst>
            </p:cNvPr>
            <p:cNvCxnSpPr>
              <a:endCxn id="68" idx="1"/>
            </p:cNvCxnSpPr>
            <p:nvPr/>
          </p:nvCxnSpPr>
          <p:spPr>
            <a:xfrm>
              <a:off x="2709934" y="3434761"/>
              <a:ext cx="321865" cy="257787"/>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75" name="Rounded Rectangle 29">
              <a:extLst>
                <a:ext uri="{FF2B5EF4-FFF2-40B4-BE49-F238E27FC236}">
                  <a16:creationId xmlns="" xmlns:a16="http://schemas.microsoft.com/office/drawing/2014/main" id="{7FB1C181-41D6-427D-811F-EB1B8C5D532C}"/>
                </a:ext>
              </a:extLst>
            </p:cNvPr>
            <p:cNvSpPr/>
            <p:nvPr/>
          </p:nvSpPr>
          <p:spPr>
            <a:xfrm>
              <a:off x="3046921" y="2528906"/>
              <a:ext cx="931033" cy="40756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lgn="ctr">
                <a:defRPr/>
              </a:pPr>
              <a:r>
                <a:rPr lang="en-GB" sz="800" b="1" dirty="0">
                  <a:latin typeface="Arial" panose="020B0604020202020204" pitchFamily="34" charset="0"/>
                  <a:cs typeface="Arial" panose="020B0604020202020204" pitchFamily="34" charset="0"/>
                </a:rPr>
                <a:t>Disconnection Device</a:t>
              </a:r>
            </a:p>
          </p:txBody>
        </p:sp>
        <p:cxnSp>
          <p:nvCxnSpPr>
            <p:cNvPr id="76" name="Straight Arrow Connector 75">
              <a:extLst>
                <a:ext uri="{FF2B5EF4-FFF2-40B4-BE49-F238E27FC236}">
                  <a16:creationId xmlns="" xmlns:a16="http://schemas.microsoft.com/office/drawing/2014/main" id="{1A546679-1015-49C1-9575-AB5C3C0A2FFB}"/>
                </a:ext>
              </a:extLst>
            </p:cNvPr>
            <p:cNvCxnSpPr>
              <a:stCxn id="75" idx="0"/>
              <a:endCxn id="99" idx="4"/>
            </p:cNvCxnSpPr>
            <p:nvPr/>
          </p:nvCxnSpPr>
          <p:spPr>
            <a:xfrm flipH="1" flipV="1">
              <a:off x="3512437" y="1937004"/>
              <a:ext cx="0" cy="591902"/>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grpSp>
          <p:nvGrpSpPr>
            <p:cNvPr id="77" name="Group 27">
              <a:extLst>
                <a:ext uri="{FF2B5EF4-FFF2-40B4-BE49-F238E27FC236}">
                  <a16:creationId xmlns="" xmlns:a16="http://schemas.microsoft.com/office/drawing/2014/main" id="{D704D72E-DB94-4347-B796-C086F2CCC795}"/>
                </a:ext>
              </a:extLst>
            </p:cNvPr>
            <p:cNvGrpSpPr>
              <a:grpSpLocks/>
            </p:cNvGrpSpPr>
            <p:nvPr/>
          </p:nvGrpSpPr>
          <p:grpSpPr bwMode="auto">
            <a:xfrm>
              <a:off x="3379587" y="1601448"/>
              <a:ext cx="264620" cy="335556"/>
              <a:chOff x="2123728" y="1412776"/>
              <a:chExt cx="576064" cy="513057"/>
            </a:xfrm>
          </p:grpSpPr>
          <p:sp>
            <p:nvSpPr>
              <p:cNvPr id="99" name="Oval 98">
                <a:extLst>
                  <a:ext uri="{FF2B5EF4-FFF2-40B4-BE49-F238E27FC236}">
                    <a16:creationId xmlns="" xmlns:a16="http://schemas.microsoft.com/office/drawing/2014/main" id="{7D9B3B6C-3386-477E-8F4C-DD03AD7E4FEF}"/>
                  </a:ext>
                </a:extLst>
              </p:cNvPr>
              <p:cNvSpPr/>
              <p:nvPr/>
            </p:nvSpPr>
            <p:spPr>
              <a:xfrm>
                <a:off x="2123728" y="1412776"/>
                <a:ext cx="576064" cy="51305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067" dirty="0">
                  <a:latin typeface="Arial" panose="020B0604020202020204" pitchFamily="34" charset="0"/>
                  <a:cs typeface="Arial" panose="020B0604020202020204" pitchFamily="34" charset="0"/>
                </a:endParaRPr>
              </a:p>
            </p:txBody>
          </p:sp>
          <p:sp>
            <p:nvSpPr>
              <p:cNvPr id="100" name="Freeform 33">
                <a:extLst>
                  <a:ext uri="{FF2B5EF4-FFF2-40B4-BE49-F238E27FC236}">
                    <a16:creationId xmlns="" xmlns:a16="http://schemas.microsoft.com/office/drawing/2014/main" id="{ED4DE0CE-5EB5-4C67-B053-0CE06FA2CDA5}"/>
                  </a:ext>
                </a:extLst>
              </p:cNvPr>
              <p:cNvSpPr/>
              <p:nvPr/>
            </p:nvSpPr>
            <p:spPr>
              <a:xfrm>
                <a:off x="2180159" y="1555904"/>
                <a:ext cx="444392" cy="231205"/>
              </a:xfrm>
              <a:custGeom>
                <a:avLst/>
                <a:gdLst>
                  <a:gd name="connsiteX0" fmla="*/ 0 w 444500"/>
                  <a:gd name="connsiteY0" fmla="*/ 123830 h 240208"/>
                  <a:gd name="connsiteX1" fmla="*/ 127000 w 444500"/>
                  <a:gd name="connsiteY1" fmla="*/ 3180 h 240208"/>
                  <a:gd name="connsiteX2" fmla="*/ 333375 w 444500"/>
                  <a:gd name="connsiteY2" fmla="*/ 238130 h 240208"/>
                  <a:gd name="connsiteX3" fmla="*/ 444500 w 444500"/>
                  <a:gd name="connsiteY3" fmla="*/ 98430 h 240208"/>
                </a:gdLst>
                <a:ahLst/>
                <a:cxnLst>
                  <a:cxn ang="0">
                    <a:pos x="connsiteX0" y="connsiteY0"/>
                  </a:cxn>
                  <a:cxn ang="0">
                    <a:pos x="connsiteX1" y="connsiteY1"/>
                  </a:cxn>
                  <a:cxn ang="0">
                    <a:pos x="connsiteX2" y="connsiteY2"/>
                  </a:cxn>
                  <a:cxn ang="0">
                    <a:pos x="connsiteX3" y="connsiteY3"/>
                  </a:cxn>
                </a:cxnLst>
                <a:rect l="l" t="t" r="r" b="b"/>
                <a:pathLst>
                  <a:path w="444500" h="240208">
                    <a:moveTo>
                      <a:pt x="0" y="123830"/>
                    </a:moveTo>
                    <a:cubicBezTo>
                      <a:pt x="35719" y="53980"/>
                      <a:pt x="71438" y="-15870"/>
                      <a:pt x="127000" y="3180"/>
                    </a:cubicBezTo>
                    <a:cubicBezTo>
                      <a:pt x="182563" y="22230"/>
                      <a:pt x="280458" y="222255"/>
                      <a:pt x="333375" y="238130"/>
                    </a:cubicBezTo>
                    <a:cubicBezTo>
                      <a:pt x="386292" y="254005"/>
                      <a:pt x="415396" y="176217"/>
                      <a:pt x="444500" y="9843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067" dirty="0">
                  <a:latin typeface="Arial" panose="020B0604020202020204" pitchFamily="34" charset="0"/>
                  <a:cs typeface="Arial" panose="020B0604020202020204" pitchFamily="34" charset="0"/>
                </a:endParaRPr>
              </a:p>
            </p:txBody>
          </p:sp>
        </p:grpSp>
        <p:cxnSp>
          <p:nvCxnSpPr>
            <p:cNvPr id="78" name="Straight Arrow Connector 77">
              <a:extLst>
                <a:ext uri="{FF2B5EF4-FFF2-40B4-BE49-F238E27FC236}">
                  <a16:creationId xmlns="" xmlns:a16="http://schemas.microsoft.com/office/drawing/2014/main" id="{0267C208-BBFE-4FEE-A3FF-791FA828A872}"/>
                </a:ext>
              </a:extLst>
            </p:cNvPr>
            <p:cNvCxnSpPr>
              <a:stCxn id="68" idx="6"/>
              <a:endCxn id="69" idx="2"/>
            </p:cNvCxnSpPr>
            <p:nvPr/>
          </p:nvCxnSpPr>
          <p:spPr>
            <a:xfrm>
              <a:off x="4191811" y="4316134"/>
              <a:ext cx="2456113" cy="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79" name="TextBox 9">
              <a:extLst>
                <a:ext uri="{FF2B5EF4-FFF2-40B4-BE49-F238E27FC236}">
                  <a16:creationId xmlns="" xmlns:a16="http://schemas.microsoft.com/office/drawing/2014/main" id="{785B7080-88F9-4D14-B375-4D7BEA88D2AF}"/>
                </a:ext>
              </a:extLst>
            </p:cNvPr>
            <p:cNvSpPr txBox="1">
              <a:spLocks noChangeArrowheads="1"/>
            </p:cNvSpPr>
            <p:nvPr/>
          </p:nvSpPr>
          <p:spPr bwMode="auto">
            <a:xfrm>
              <a:off x="6736492" y="4170680"/>
              <a:ext cx="1131643" cy="30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eaLnBrk="1" hangingPunct="1">
                <a:lnSpc>
                  <a:spcPct val="100000"/>
                </a:lnSpc>
                <a:spcBef>
                  <a:spcPct val="0"/>
                </a:spcBef>
                <a:buFontTx/>
                <a:buNone/>
              </a:pPr>
              <a:r>
                <a:rPr lang="en-GB" altLang="en-US" sz="1067" b="1" dirty="0">
                  <a:solidFill>
                    <a:schemeClr val="tx2"/>
                  </a:solidFill>
                  <a:latin typeface="Arial" panose="020B0604020202020204" pitchFamily="34" charset="0"/>
                  <a:cs typeface="Arial" panose="020B0604020202020204" pitchFamily="34" charset="0"/>
                </a:rPr>
                <a:t>RTU – Whirl Code</a:t>
              </a:r>
            </a:p>
          </p:txBody>
        </p:sp>
        <p:cxnSp>
          <p:nvCxnSpPr>
            <p:cNvPr id="80" name="Straight Arrow Connector 79">
              <a:extLst>
                <a:ext uri="{FF2B5EF4-FFF2-40B4-BE49-F238E27FC236}">
                  <a16:creationId xmlns="" xmlns:a16="http://schemas.microsoft.com/office/drawing/2014/main" id="{3D532FB4-48A1-42B8-86BF-3B4F3B630831}"/>
                </a:ext>
              </a:extLst>
            </p:cNvPr>
            <p:cNvCxnSpPr>
              <a:stCxn id="68" idx="0"/>
              <a:endCxn id="75" idx="2"/>
            </p:cNvCxnSpPr>
            <p:nvPr/>
          </p:nvCxnSpPr>
          <p:spPr>
            <a:xfrm flipV="1">
              <a:off x="3512437" y="2936469"/>
              <a:ext cx="0" cy="498292"/>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81" name="Rounded Rectangle 68">
              <a:extLst>
                <a:ext uri="{FF2B5EF4-FFF2-40B4-BE49-F238E27FC236}">
                  <a16:creationId xmlns="" xmlns:a16="http://schemas.microsoft.com/office/drawing/2014/main" id="{E1723307-1D3C-4341-B566-A49E7A5DAB92}"/>
                </a:ext>
              </a:extLst>
            </p:cNvPr>
            <p:cNvSpPr/>
            <p:nvPr/>
          </p:nvSpPr>
          <p:spPr>
            <a:xfrm>
              <a:off x="6848820" y="2528906"/>
              <a:ext cx="931033" cy="40756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lgn="ctr">
                <a:defRPr/>
              </a:pPr>
              <a:r>
                <a:rPr lang="en-GB" sz="800" b="1" dirty="0">
                  <a:latin typeface="Arial" panose="020B0604020202020204" pitchFamily="34" charset="0"/>
                  <a:cs typeface="Arial" panose="020B0604020202020204" pitchFamily="34" charset="0"/>
                </a:rPr>
                <a:t>Disconnection Device</a:t>
              </a:r>
            </a:p>
          </p:txBody>
        </p:sp>
        <p:cxnSp>
          <p:nvCxnSpPr>
            <p:cNvPr id="82" name="Straight Arrow Connector 81">
              <a:extLst>
                <a:ext uri="{FF2B5EF4-FFF2-40B4-BE49-F238E27FC236}">
                  <a16:creationId xmlns="" xmlns:a16="http://schemas.microsoft.com/office/drawing/2014/main" id="{39ACD69E-11B2-4505-9DBA-D7DBF299B459}"/>
                </a:ext>
              </a:extLst>
            </p:cNvPr>
            <p:cNvCxnSpPr>
              <a:stCxn id="81" idx="0"/>
              <a:endCxn id="97" idx="4"/>
            </p:cNvCxnSpPr>
            <p:nvPr/>
          </p:nvCxnSpPr>
          <p:spPr>
            <a:xfrm flipH="1" flipV="1">
              <a:off x="7304616" y="1937004"/>
              <a:ext cx="9720" cy="591902"/>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grpSp>
          <p:nvGrpSpPr>
            <p:cNvPr id="83" name="Group 27">
              <a:extLst>
                <a:ext uri="{FF2B5EF4-FFF2-40B4-BE49-F238E27FC236}">
                  <a16:creationId xmlns="" xmlns:a16="http://schemas.microsoft.com/office/drawing/2014/main" id="{78DE7B9E-4D52-4275-A146-9FECDD880179}"/>
                </a:ext>
              </a:extLst>
            </p:cNvPr>
            <p:cNvGrpSpPr>
              <a:grpSpLocks/>
            </p:cNvGrpSpPr>
            <p:nvPr/>
          </p:nvGrpSpPr>
          <p:grpSpPr bwMode="auto">
            <a:xfrm>
              <a:off x="7172846" y="1601448"/>
              <a:ext cx="264620" cy="335556"/>
              <a:chOff x="2123728" y="1412776"/>
              <a:chExt cx="576064" cy="513057"/>
            </a:xfrm>
          </p:grpSpPr>
          <p:sp>
            <p:nvSpPr>
              <p:cNvPr id="97" name="Oval 96">
                <a:extLst>
                  <a:ext uri="{FF2B5EF4-FFF2-40B4-BE49-F238E27FC236}">
                    <a16:creationId xmlns="" xmlns:a16="http://schemas.microsoft.com/office/drawing/2014/main" id="{0C93C02F-CE62-4921-86D1-5147883D790B}"/>
                  </a:ext>
                </a:extLst>
              </p:cNvPr>
              <p:cNvSpPr/>
              <p:nvPr/>
            </p:nvSpPr>
            <p:spPr>
              <a:xfrm>
                <a:off x="2123728" y="1412776"/>
                <a:ext cx="576064" cy="51305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067" dirty="0">
                  <a:latin typeface="Arial" panose="020B0604020202020204" pitchFamily="34" charset="0"/>
                  <a:cs typeface="Arial" panose="020B0604020202020204" pitchFamily="34" charset="0"/>
                </a:endParaRPr>
              </a:p>
            </p:txBody>
          </p:sp>
          <p:sp>
            <p:nvSpPr>
              <p:cNvPr id="98" name="Freeform 72">
                <a:extLst>
                  <a:ext uri="{FF2B5EF4-FFF2-40B4-BE49-F238E27FC236}">
                    <a16:creationId xmlns="" xmlns:a16="http://schemas.microsoft.com/office/drawing/2014/main" id="{369F3572-3880-4D81-8117-87C7701B75F5}"/>
                  </a:ext>
                </a:extLst>
              </p:cNvPr>
              <p:cNvSpPr/>
              <p:nvPr/>
            </p:nvSpPr>
            <p:spPr>
              <a:xfrm>
                <a:off x="2180159" y="1555904"/>
                <a:ext cx="444392" cy="231205"/>
              </a:xfrm>
              <a:custGeom>
                <a:avLst/>
                <a:gdLst>
                  <a:gd name="connsiteX0" fmla="*/ 0 w 444500"/>
                  <a:gd name="connsiteY0" fmla="*/ 123830 h 240208"/>
                  <a:gd name="connsiteX1" fmla="*/ 127000 w 444500"/>
                  <a:gd name="connsiteY1" fmla="*/ 3180 h 240208"/>
                  <a:gd name="connsiteX2" fmla="*/ 333375 w 444500"/>
                  <a:gd name="connsiteY2" fmla="*/ 238130 h 240208"/>
                  <a:gd name="connsiteX3" fmla="*/ 444500 w 444500"/>
                  <a:gd name="connsiteY3" fmla="*/ 98430 h 240208"/>
                </a:gdLst>
                <a:ahLst/>
                <a:cxnLst>
                  <a:cxn ang="0">
                    <a:pos x="connsiteX0" y="connsiteY0"/>
                  </a:cxn>
                  <a:cxn ang="0">
                    <a:pos x="connsiteX1" y="connsiteY1"/>
                  </a:cxn>
                  <a:cxn ang="0">
                    <a:pos x="connsiteX2" y="connsiteY2"/>
                  </a:cxn>
                  <a:cxn ang="0">
                    <a:pos x="connsiteX3" y="connsiteY3"/>
                  </a:cxn>
                </a:cxnLst>
                <a:rect l="l" t="t" r="r" b="b"/>
                <a:pathLst>
                  <a:path w="444500" h="240208">
                    <a:moveTo>
                      <a:pt x="0" y="123830"/>
                    </a:moveTo>
                    <a:cubicBezTo>
                      <a:pt x="35719" y="53980"/>
                      <a:pt x="71438" y="-15870"/>
                      <a:pt x="127000" y="3180"/>
                    </a:cubicBezTo>
                    <a:cubicBezTo>
                      <a:pt x="182563" y="22230"/>
                      <a:pt x="280458" y="222255"/>
                      <a:pt x="333375" y="238130"/>
                    </a:cubicBezTo>
                    <a:cubicBezTo>
                      <a:pt x="386292" y="254005"/>
                      <a:pt x="415396" y="176217"/>
                      <a:pt x="444500" y="9843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067" dirty="0">
                  <a:latin typeface="Arial" panose="020B0604020202020204" pitchFamily="34" charset="0"/>
                  <a:cs typeface="Arial" panose="020B0604020202020204" pitchFamily="34" charset="0"/>
                </a:endParaRPr>
              </a:p>
            </p:txBody>
          </p:sp>
        </p:grpSp>
        <p:cxnSp>
          <p:nvCxnSpPr>
            <p:cNvPr id="84" name="Straight Arrow Connector 83">
              <a:extLst>
                <a:ext uri="{FF2B5EF4-FFF2-40B4-BE49-F238E27FC236}">
                  <a16:creationId xmlns="" xmlns:a16="http://schemas.microsoft.com/office/drawing/2014/main" id="{B62707A2-BC86-4941-90B6-9A2C606B6E5D}"/>
                </a:ext>
              </a:extLst>
            </p:cNvPr>
            <p:cNvCxnSpPr/>
            <p:nvPr/>
          </p:nvCxnSpPr>
          <p:spPr>
            <a:xfrm flipV="1">
              <a:off x="7317577" y="2950871"/>
              <a:ext cx="0" cy="498292"/>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85" name="TextBox 11">
              <a:extLst>
                <a:ext uri="{FF2B5EF4-FFF2-40B4-BE49-F238E27FC236}">
                  <a16:creationId xmlns="" xmlns:a16="http://schemas.microsoft.com/office/drawing/2014/main" id="{00D6458C-16B2-473F-AFEF-F8DE482CFA2E}"/>
                </a:ext>
              </a:extLst>
            </p:cNvPr>
            <p:cNvSpPr txBox="1">
              <a:spLocks noChangeArrowheads="1"/>
            </p:cNvSpPr>
            <p:nvPr/>
          </p:nvSpPr>
          <p:spPr bwMode="auto">
            <a:xfrm>
              <a:off x="3784618" y="1529309"/>
              <a:ext cx="1029321" cy="30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002060"/>
                  </a:solidFill>
                  <a:latin typeface="Arial" panose="020B0604020202020204" pitchFamily="34" charset="0"/>
                  <a:cs typeface="Arial" panose="020B0604020202020204" pitchFamily="34" charset="0"/>
                </a:rPr>
                <a:t>Generator A</a:t>
              </a:r>
              <a:endParaRPr lang="en-GB" altLang="en-US" sz="1067" dirty="0">
                <a:solidFill>
                  <a:srgbClr val="002060"/>
                </a:solidFill>
                <a:latin typeface="Arial" panose="020B0604020202020204" pitchFamily="34" charset="0"/>
                <a:cs typeface="Arial" panose="020B0604020202020204" pitchFamily="34" charset="0"/>
              </a:endParaRPr>
            </a:p>
          </p:txBody>
        </p:sp>
        <p:sp>
          <p:nvSpPr>
            <p:cNvPr id="86" name="TextBox 11">
              <a:extLst>
                <a:ext uri="{FF2B5EF4-FFF2-40B4-BE49-F238E27FC236}">
                  <a16:creationId xmlns="" xmlns:a16="http://schemas.microsoft.com/office/drawing/2014/main" id="{8CA28484-8259-4D78-BDD3-ACE9271318F4}"/>
                </a:ext>
              </a:extLst>
            </p:cNvPr>
            <p:cNvSpPr txBox="1">
              <a:spLocks noChangeArrowheads="1"/>
            </p:cNvSpPr>
            <p:nvPr/>
          </p:nvSpPr>
          <p:spPr bwMode="auto">
            <a:xfrm>
              <a:off x="6108962" y="1527196"/>
              <a:ext cx="1029321" cy="30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002060"/>
                  </a:solidFill>
                  <a:latin typeface="Arial" panose="020B0604020202020204" pitchFamily="34" charset="0"/>
                  <a:cs typeface="Arial" panose="020B0604020202020204" pitchFamily="34" charset="0"/>
                </a:rPr>
                <a:t>Generator B</a:t>
              </a:r>
              <a:endParaRPr lang="en-GB" altLang="en-US" sz="1067" dirty="0">
                <a:solidFill>
                  <a:srgbClr val="002060"/>
                </a:solidFill>
                <a:latin typeface="Arial" panose="020B0604020202020204" pitchFamily="34" charset="0"/>
                <a:cs typeface="Arial" panose="020B0604020202020204" pitchFamily="34" charset="0"/>
              </a:endParaRPr>
            </a:p>
          </p:txBody>
        </p:sp>
        <p:sp>
          <p:nvSpPr>
            <p:cNvPr id="87" name="Rounded Rectangle 76">
              <a:extLst>
                <a:ext uri="{FF2B5EF4-FFF2-40B4-BE49-F238E27FC236}">
                  <a16:creationId xmlns="" xmlns:a16="http://schemas.microsoft.com/office/drawing/2014/main" id="{DC1A1760-3697-4AA4-863D-C0AE87961693}"/>
                </a:ext>
              </a:extLst>
            </p:cNvPr>
            <p:cNvSpPr/>
            <p:nvPr/>
          </p:nvSpPr>
          <p:spPr>
            <a:xfrm>
              <a:off x="4864703" y="4113072"/>
              <a:ext cx="1142730" cy="407563"/>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lgn="ctr">
                <a:defRPr/>
              </a:pPr>
              <a:r>
                <a:rPr lang="en-GB" sz="933" b="1" dirty="0">
                  <a:latin typeface="Arial" panose="020B0604020202020204" pitchFamily="34" charset="0"/>
                  <a:cs typeface="Arial" panose="020B0604020202020204" pitchFamily="34" charset="0"/>
                </a:rPr>
                <a:t>Communications Link</a:t>
              </a:r>
            </a:p>
          </p:txBody>
        </p:sp>
        <p:sp>
          <p:nvSpPr>
            <p:cNvPr id="88" name="TextBox 11">
              <a:extLst>
                <a:ext uri="{FF2B5EF4-FFF2-40B4-BE49-F238E27FC236}">
                  <a16:creationId xmlns="" xmlns:a16="http://schemas.microsoft.com/office/drawing/2014/main" id="{19D30BD1-3F2C-4722-BFE5-172F5924F9CB}"/>
                </a:ext>
              </a:extLst>
            </p:cNvPr>
            <p:cNvSpPr txBox="1">
              <a:spLocks noChangeArrowheads="1"/>
            </p:cNvSpPr>
            <p:nvPr/>
          </p:nvSpPr>
          <p:spPr bwMode="auto">
            <a:xfrm>
              <a:off x="1979796" y="5198946"/>
              <a:ext cx="1029321" cy="30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002060"/>
                  </a:solidFill>
                  <a:latin typeface="Arial" panose="020B0604020202020204" pitchFamily="34" charset="0"/>
                  <a:cs typeface="Arial" panose="020B0604020202020204" pitchFamily="34" charset="0"/>
                </a:rPr>
                <a:t>NMC SCADA</a:t>
              </a:r>
              <a:endParaRPr lang="en-GB" altLang="en-US" sz="1067" dirty="0">
                <a:solidFill>
                  <a:srgbClr val="002060"/>
                </a:solidFill>
                <a:latin typeface="Arial" panose="020B0604020202020204" pitchFamily="34" charset="0"/>
                <a:cs typeface="Arial" panose="020B0604020202020204" pitchFamily="34" charset="0"/>
              </a:endParaRPr>
            </a:p>
          </p:txBody>
        </p:sp>
        <p:cxnSp>
          <p:nvCxnSpPr>
            <p:cNvPr id="89" name="Straight Arrow Connector 88">
              <a:extLst>
                <a:ext uri="{FF2B5EF4-FFF2-40B4-BE49-F238E27FC236}">
                  <a16:creationId xmlns="" xmlns:a16="http://schemas.microsoft.com/office/drawing/2014/main" id="{3A4712E7-8D3A-4135-99EC-9019E2829A25}"/>
                </a:ext>
              </a:extLst>
            </p:cNvPr>
            <p:cNvCxnSpPr>
              <a:stCxn id="88" idx="0"/>
              <a:endCxn id="68" idx="3"/>
            </p:cNvCxnSpPr>
            <p:nvPr/>
          </p:nvCxnSpPr>
          <p:spPr>
            <a:xfrm flipV="1">
              <a:off x="2494457" y="4940587"/>
              <a:ext cx="537591" cy="258359"/>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90" name="TextBox 11">
              <a:extLst>
                <a:ext uri="{FF2B5EF4-FFF2-40B4-BE49-F238E27FC236}">
                  <a16:creationId xmlns="" xmlns:a16="http://schemas.microsoft.com/office/drawing/2014/main" id="{90F8F6F9-7B25-4A6C-B983-C037A050367E}"/>
                </a:ext>
              </a:extLst>
            </p:cNvPr>
            <p:cNvSpPr txBox="1">
              <a:spLocks noChangeArrowheads="1"/>
            </p:cNvSpPr>
            <p:nvPr/>
          </p:nvSpPr>
          <p:spPr bwMode="auto">
            <a:xfrm>
              <a:off x="7759331" y="5197508"/>
              <a:ext cx="1029321" cy="30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002060"/>
                  </a:solidFill>
                  <a:latin typeface="Arial" panose="020B0604020202020204" pitchFamily="34" charset="0"/>
                  <a:cs typeface="Arial" panose="020B0604020202020204" pitchFamily="34" charset="0"/>
                </a:rPr>
                <a:t>NMC SCADA</a:t>
              </a:r>
              <a:endParaRPr lang="en-GB" altLang="en-US" sz="1067" dirty="0">
                <a:solidFill>
                  <a:srgbClr val="002060"/>
                </a:solidFill>
                <a:latin typeface="Arial" panose="020B0604020202020204" pitchFamily="34" charset="0"/>
                <a:cs typeface="Arial" panose="020B0604020202020204" pitchFamily="34" charset="0"/>
              </a:endParaRPr>
            </a:p>
          </p:txBody>
        </p:sp>
        <p:cxnSp>
          <p:nvCxnSpPr>
            <p:cNvPr id="91" name="Straight Arrow Connector 90">
              <a:extLst>
                <a:ext uri="{FF2B5EF4-FFF2-40B4-BE49-F238E27FC236}">
                  <a16:creationId xmlns="" xmlns:a16="http://schemas.microsoft.com/office/drawing/2014/main" id="{5EFDB705-003C-45CE-8A41-3534DF062ACA}"/>
                </a:ext>
              </a:extLst>
            </p:cNvPr>
            <p:cNvCxnSpPr>
              <a:stCxn id="69" idx="5"/>
              <a:endCxn id="90" idx="0"/>
            </p:cNvCxnSpPr>
            <p:nvPr/>
          </p:nvCxnSpPr>
          <p:spPr>
            <a:xfrm>
              <a:off x="7807687" y="4940587"/>
              <a:ext cx="466305" cy="256921"/>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 xmlns:a16="http://schemas.microsoft.com/office/drawing/2014/main" id="{53704958-1605-42DA-B200-82F2181D0C7D}"/>
                </a:ext>
              </a:extLst>
            </p:cNvPr>
            <p:cNvCxnSpPr/>
            <p:nvPr/>
          </p:nvCxnSpPr>
          <p:spPr>
            <a:xfrm>
              <a:off x="2768259" y="2297042"/>
              <a:ext cx="5039677" cy="0"/>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93" name="TextBox 11">
              <a:extLst>
                <a:ext uri="{FF2B5EF4-FFF2-40B4-BE49-F238E27FC236}">
                  <a16:creationId xmlns="" xmlns:a16="http://schemas.microsoft.com/office/drawing/2014/main" id="{EE5ADD55-2AC6-4CB9-BB1A-B0101EE5B562}"/>
                </a:ext>
              </a:extLst>
            </p:cNvPr>
            <p:cNvSpPr txBox="1">
              <a:spLocks noChangeArrowheads="1"/>
            </p:cNvSpPr>
            <p:nvPr/>
          </p:nvSpPr>
          <p:spPr bwMode="auto">
            <a:xfrm>
              <a:off x="4431590" y="2312883"/>
              <a:ext cx="1859906" cy="504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002060"/>
                  </a:solidFill>
                  <a:latin typeface="Arial" panose="020B0604020202020204" pitchFamily="34" charset="0"/>
                  <a:cs typeface="Arial" panose="020B0604020202020204" pitchFamily="34" charset="0"/>
                </a:rPr>
                <a:t>SHEPD/SEPD and Customer Boundary</a:t>
              </a:r>
              <a:endParaRPr lang="en-GB" altLang="en-US" sz="1067" dirty="0">
                <a:solidFill>
                  <a:srgbClr val="002060"/>
                </a:solidFill>
                <a:latin typeface="Arial" panose="020B0604020202020204" pitchFamily="34" charset="0"/>
                <a:cs typeface="Arial" panose="020B0604020202020204" pitchFamily="34" charset="0"/>
              </a:endParaRPr>
            </a:p>
          </p:txBody>
        </p:sp>
        <p:cxnSp>
          <p:nvCxnSpPr>
            <p:cNvPr id="94" name="Straight Connector 93">
              <a:extLst>
                <a:ext uri="{FF2B5EF4-FFF2-40B4-BE49-F238E27FC236}">
                  <a16:creationId xmlns="" xmlns:a16="http://schemas.microsoft.com/office/drawing/2014/main" id="{C18D03C3-1255-4C9B-823B-7A9C23606309}"/>
                </a:ext>
              </a:extLst>
            </p:cNvPr>
            <p:cNvCxnSpPr>
              <a:stCxn id="99" idx="6"/>
              <a:endCxn id="95" idx="1"/>
            </p:cNvCxnSpPr>
            <p:nvPr/>
          </p:nvCxnSpPr>
          <p:spPr>
            <a:xfrm>
              <a:off x="3644207" y="1769946"/>
              <a:ext cx="1310144"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95" name="Rounded Rectangle 39">
              <a:extLst>
                <a:ext uri="{FF2B5EF4-FFF2-40B4-BE49-F238E27FC236}">
                  <a16:creationId xmlns="" xmlns:a16="http://schemas.microsoft.com/office/drawing/2014/main" id="{3C27C8E3-F679-4572-AFAA-B81521755C46}"/>
                </a:ext>
              </a:extLst>
            </p:cNvPr>
            <p:cNvSpPr/>
            <p:nvPr/>
          </p:nvSpPr>
          <p:spPr>
            <a:xfrm>
              <a:off x="4954351" y="1471835"/>
              <a:ext cx="931033" cy="597663"/>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lgn="ctr">
                <a:defRPr/>
              </a:pPr>
              <a:r>
                <a:rPr lang="en-GB" sz="1067" b="1" dirty="0">
                  <a:latin typeface="Arial" panose="020B0604020202020204" pitchFamily="34" charset="0"/>
                  <a:cs typeface="Arial" panose="020B0604020202020204" pitchFamily="34" charset="0"/>
                </a:rPr>
                <a:t>Generator ANM Scheme</a:t>
              </a:r>
            </a:p>
          </p:txBody>
        </p:sp>
        <p:cxnSp>
          <p:nvCxnSpPr>
            <p:cNvPr id="96" name="Straight Connector 95">
              <a:extLst>
                <a:ext uri="{FF2B5EF4-FFF2-40B4-BE49-F238E27FC236}">
                  <a16:creationId xmlns="" xmlns:a16="http://schemas.microsoft.com/office/drawing/2014/main" id="{B1DB982F-A069-44E2-BB20-D9EDD07405EB}"/>
                </a:ext>
              </a:extLst>
            </p:cNvPr>
            <p:cNvCxnSpPr>
              <a:stCxn id="95" idx="3"/>
              <a:endCxn id="97" idx="2"/>
            </p:cNvCxnSpPr>
            <p:nvPr/>
          </p:nvCxnSpPr>
          <p:spPr>
            <a:xfrm flipV="1">
              <a:off x="5885384" y="1769946"/>
              <a:ext cx="1287461"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575337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7">
            <a:extLst>
              <a:ext uri="{FF2B5EF4-FFF2-40B4-BE49-F238E27FC236}">
                <a16:creationId xmlns="" xmlns:a16="http://schemas.microsoft.com/office/drawing/2014/main" id="{BB31FFF7-2AD5-496F-8D94-DB3AB7911F39}"/>
              </a:ext>
            </a:extLst>
          </p:cNvPr>
          <p:cNvSpPr txBox="1">
            <a:spLocks/>
          </p:cNvSpPr>
          <p:nvPr/>
        </p:nvSpPr>
        <p:spPr>
          <a:xfrm>
            <a:off x="718828" y="768119"/>
            <a:ext cx="9115917" cy="589501"/>
          </a:xfrm>
          <a:prstGeom prst="rect">
            <a:avLst/>
          </a:prstGeom>
        </p:spPr>
        <p:txBody>
          <a:bodyPr lIns="0" tIns="51937" rIns="103876" bIns="51937" rtlCol="0" anchor="ctr" anchorCtr="0"/>
          <a:lstStyle>
            <a:lvl1pPr algn="l" defTabSz="389538" rtl="0" eaLnBrk="0" fontAlgn="base" hangingPunct="0">
              <a:lnSpc>
                <a:spcPts val="1704"/>
              </a:lnSpc>
              <a:spcBef>
                <a:spcPct val="0"/>
              </a:spcBef>
              <a:spcAft>
                <a:spcPct val="0"/>
              </a:spcAft>
              <a:defRPr sz="1500" b="1" kern="1200">
                <a:solidFill>
                  <a:srgbClr val="5C881A"/>
                </a:solidFill>
                <a:latin typeface="Arial" pitchFamily="34" charset="0"/>
                <a:ea typeface="ＭＳ Ｐゴシック" charset="-128"/>
                <a:cs typeface="Arial" pitchFamily="34" charset="0"/>
              </a:defRPr>
            </a:lvl1pPr>
            <a:lvl2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2pPr>
            <a:lvl3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3pPr>
            <a:lvl4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4pPr>
            <a:lvl5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5pPr>
            <a:lvl6pPr marL="389538"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6pPr>
            <a:lvl7pPr marL="779074"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7pPr>
            <a:lvl8pPr marL="1168612"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8pPr>
            <a:lvl9pPr marL="1558149"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9pPr>
          </a:lstStyle>
          <a:p>
            <a:pPr>
              <a:defRPr/>
            </a:pPr>
            <a:r>
              <a:rPr lang="en-GB" sz="2000" dirty="0">
                <a:solidFill>
                  <a:srgbClr val="292929"/>
                </a:solidFill>
              </a:rPr>
              <a:t>Timed Export Limitation – Architecture</a:t>
            </a:r>
          </a:p>
        </p:txBody>
      </p:sp>
      <p:grpSp>
        <p:nvGrpSpPr>
          <p:cNvPr id="20" name="Group 19">
            <a:extLst>
              <a:ext uri="{FF2B5EF4-FFF2-40B4-BE49-F238E27FC236}">
                <a16:creationId xmlns="" xmlns:a16="http://schemas.microsoft.com/office/drawing/2014/main" id="{3FE768CB-566E-4B3E-B845-62BEA3FD1AB8}"/>
              </a:ext>
            </a:extLst>
          </p:cNvPr>
          <p:cNvGrpSpPr/>
          <p:nvPr/>
        </p:nvGrpSpPr>
        <p:grpSpPr>
          <a:xfrm>
            <a:off x="2031999" y="1433042"/>
            <a:ext cx="8684447" cy="4340025"/>
            <a:chOff x="793863" y="1422870"/>
            <a:chExt cx="6555960" cy="3958976"/>
          </a:xfrm>
        </p:grpSpPr>
        <p:sp>
          <p:nvSpPr>
            <p:cNvPr id="21" name="Oval 20">
              <a:extLst>
                <a:ext uri="{FF2B5EF4-FFF2-40B4-BE49-F238E27FC236}">
                  <a16:creationId xmlns="" xmlns:a16="http://schemas.microsoft.com/office/drawing/2014/main" id="{73C7B354-6F96-4034-B52D-08208ECE3DDB}"/>
                </a:ext>
              </a:extLst>
            </p:cNvPr>
            <p:cNvSpPr/>
            <p:nvPr/>
          </p:nvSpPr>
          <p:spPr>
            <a:xfrm>
              <a:off x="1647130" y="3617660"/>
              <a:ext cx="1593125" cy="1764186"/>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lgn="ctr">
                <a:defRPr/>
              </a:pPr>
              <a:endParaRPr lang="en-GB" sz="1067" dirty="0">
                <a:latin typeface="Arial" panose="020B0604020202020204" pitchFamily="34" charset="0"/>
                <a:cs typeface="Arial" panose="020B0604020202020204" pitchFamily="34" charset="0"/>
              </a:endParaRPr>
            </a:p>
          </p:txBody>
        </p:sp>
        <p:sp>
          <p:nvSpPr>
            <p:cNvPr id="22" name="TextBox 9">
              <a:extLst>
                <a:ext uri="{FF2B5EF4-FFF2-40B4-BE49-F238E27FC236}">
                  <a16:creationId xmlns="" xmlns:a16="http://schemas.microsoft.com/office/drawing/2014/main" id="{42553EDF-0A3A-4149-8D26-C033D3711F12}"/>
                </a:ext>
              </a:extLst>
            </p:cNvPr>
            <p:cNvSpPr txBox="1">
              <a:spLocks noChangeArrowheads="1"/>
            </p:cNvSpPr>
            <p:nvPr/>
          </p:nvSpPr>
          <p:spPr bwMode="auto">
            <a:xfrm>
              <a:off x="1933967" y="4338609"/>
              <a:ext cx="1015343" cy="235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eaLnBrk="1" hangingPunct="1">
                <a:lnSpc>
                  <a:spcPct val="100000"/>
                </a:lnSpc>
                <a:spcBef>
                  <a:spcPct val="0"/>
                </a:spcBef>
                <a:buFontTx/>
                <a:buNone/>
              </a:pPr>
              <a:r>
                <a:rPr lang="en-GB" altLang="en-US" sz="1067" b="1" dirty="0">
                  <a:solidFill>
                    <a:srgbClr val="292929"/>
                  </a:solidFill>
                  <a:latin typeface="Arial" panose="020B0604020202020204" pitchFamily="34" charset="0"/>
                  <a:cs typeface="Arial" panose="020B0604020202020204" pitchFamily="34" charset="0"/>
                </a:rPr>
                <a:t>RTU – Whirl Code</a:t>
              </a:r>
            </a:p>
          </p:txBody>
        </p:sp>
        <p:sp>
          <p:nvSpPr>
            <p:cNvPr id="23" name="TextBox 11">
              <a:extLst>
                <a:ext uri="{FF2B5EF4-FFF2-40B4-BE49-F238E27FC236}">
                  <a16:creationId xmlns="" xmlns:a16="http://schemas.microsoft.com/office/drawing/2014/main" id="{660E67FF-12D4-4DEE-961F-5739515B7892}"/>
                </a:ext>
              </a:extLst>
            </p:cNvPr>
            <p:cNvSpPr txBox="1">
              <a:spLocks noChangeArrowheads="1"/>
            </p:cNvSpPr>
            <p:nvPr/>
          </p:nvSpPr>
          <p:spPr bwMode="auto">
            <a:xfrm>
              <a:off x="793863" y="3326749"/>
              <a:ext cx="1185849" cy="235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292929"/>
                  </a:solidFill>
                  <a:latin typeface="Arial" panose="020B0604020202020204" pitchFamily="34" charset="0"/>
                  <a:cs typeface="Arial" panose="020B0604020202020204" pitchFamily="34" charset="0"/>
                </a:rPr>
                <a:t>Measurement Point</a:t>
              </a:r>
              <a:r>
                <a:rPr lang="en-GB" altLang="en-US" sz="1067" dirty="0">
                  <a:solidFill>
                    <a:srgbClr val="292929"/>
                  </a:solidFill>
                  <a:latin typeface="Arial" panose="020B0604020202020204" pitchFamily="34" charset="0"/>
                  <a:cs typeface="Arial" panose="020B0604020202020204" pitchFamily="34" charset="0"/>
                </a:rPr>
                <a:t> </a:t>
              </a:r>
            </a:p>
          </p:txBody>
        </p:sp>
        <p:cxnSp>
          <p:nvCxnSpPr>
            <p:cNvPr id="24" name="Straight Arrow Connector 23">
              <a:extLst>
                <a:ext uri="{FF2B5EF4-FFF2-40B4-BE49-F238E27FC236}">
                  <a16:creationId xmlns="" xmlns:a16="http://schemas.microsoft.com/office/drawing/2014/main" id="{022623A3-A2C7-4898-91C0-6A9912237085}"/>
                </a:ext>
              </a:extLst>
            </p:cNvPr>
            <p:cNvCxnSpPr/>
            <p:nvPr/>
          </p:nvCxnSpPr>
          <p:spPr>
            <a:xfrm>
              <a:off x="1386787" y="3700182"/>
              <a:ext cx="356437" cy="258359"/>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5" name="Rounded Rectangle 29">
              <a:extLst>
                <a:ext uri="{FF2B5EF4-FFF2-40B4-BE49-F238E27FC236}">
                  <a16:creationId xmlns="" xmlns:a16="http://schemas.microsoft.com/office/drawing/2014/main" id="{7B9B0678-1958-4DF7-B336-F97166845D36}"/>
                </a:ext>
              </a:extLst>
            </p:cNvPr>
            <p:cNvSpPr/>
            <p:nvPr/>
          </p:nvSpPr>
          <p:spPr>
            <a:xfrm>
              <a:off x="1860987" y="2711805"/>
              <a:ext cx="1126837" cy="40756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lIns="92903" tIns="46452" rIns="92903" bIns="46452" anchor="ctr"/>
            <a:lstStyle/>
            <a:p>
              <a:pPr algn="ctr">
                <a:defRPr/>
              </a:pPr>
              <a:r>
                <a:rPr lang="en-GB" sz="1067" b="1" dirty="0">
                  <a:latin typeface="Arial" panose="020B0604020202020204" pitchFamily="34" charset="0"/>
                  <a:cs typeface="Arial" panose="020B0604020202020204" pitchFamily="34" charset="0"/>
                </a:rPr>
                <a:t>Disconnection Device</a:t>
              </a:r>
            </a:p>
          </p:txBody>
        </p:sp>
        <p:cxnSp>
          <p:nvCxnSpPr>
            <p:cNvPr id="26" name="Straight Arrow Connector 25">
              <a:extLst>
                <a:ext uri="{FF2B5EF4-FFF2-40B4-BE49-F238E27FC236}">
                  <a16:creationId xmlns="" xmlns:a16="http://schemas.microsoft.com/office/drawing/2014/main" id="{8EC6899A-7A66-4D9C-A470-E2F7ED641535}"/>
                </a:ext>
              </a:extLst>
            </p:cNvPr>
            <p:cNvCxnSpPr>
              <a:stCxn id="25" idx="0"/>
              <a:endCxn id="35" idx="4"/>
            </p:cNvCxnSpPr>
            <p:nvPr/>
          </p:nvCxnSpPr>
          <p:spPr>
            <a:xfrm flipH="1" flipV="1">
              <a:off x="2325964" y="2119903"/>
              <a:ext cx="98442" cy="591902"/>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grpSp>
          <p:nvGrpSpPr>
            <p:cNvPr id="27" name="Group 27">
              <a:extLst>
                <a:ext uri="{FF2B5EF4-FFF2-40B4-BE49-F238E27FC236}">
                  <a16:creationId xmlns="" xmlns:a16="http://schemas.microsoft.com/office/drawing/2014/main" id="{0DF91DE6-211B-4955-8941-38E877151F41}"/>
                </a:ext>
              </a:extLst>
            </p:cNvPr>
            <p:cNvGrpSpPr>
              <a:grpSpLocks/>
            </p:cNvGrpSpPr>
            <p:nvPr/>
          </p:nvGrpSpPr>
          <p:grpSpPr bwMode="auto">
            <a:xfrm>
              <a:off x="2193654" y="1784348"/>
              <a:ext cx="264620" cy="335555"/>
              <a:chOff x="2123728" y="1412776"/>
              <a:chExt cx="576064" cy="513057"/>
            </a:xfrm>
          </p:grpSpPr>
          <p:sp>
            <p:nvSpPr>
              <p:cNvPr id="35" name="Oval 34">
                <a:extLst>
                  <a:ext uri="{FF2B5EF4-FFF2-40B4-BE49-F238E27FC236}">
                    <a16:creationId xmlns="" xmlns:a16="http://schemas.microsoft.com/office/drawing/2014/main" id="{69729E26-7987-40F1-BA22-40331C68C83D}"/>
                  </a:ext>
                </a:extLst>
              </p:cNvPr>
              <p:cNvSpPr/>
              <p:nvPr/>
            </p:nvSpPr>
            <p:spPr>
              <a:xfrm>
                <a:off x="2123728" y="1412776"/>
                <a:ext cx="576064" cy="51305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067" dirty="0">
                  <a:latin typeface="Arial" panose="020B0604020202020204" pitchFamily="34" charset="0"/>
                  <a:cs typeface="Arial" panose="020B0604020202020204" pitchFamily="34" charset="0"/>
                </a:endParaRPr>
              </a:p>
            </p:txBody>
          </p:sp>
          <p:sp>
            <p:nvSpPr>
              <p:cNvPr id="36" name="Freeform 33">
                <a:extLst>
                  <a:ext uri="{FF2B5EF4-FFF2-40B4-BE49-F238E27FC236}">
                    <a16:creationId xmlns="" xmlns:a16="http://schemas.microsoft.com/office/drawing/2014/main" id="{4BB05B4D-BE05-43C4-A13E-71369B04A802}"/>
                  </a:ext>
                </a:extLst>
              </p:cNvPr>
              <p:cNvSpPr/>
              <p:nvPr/>
            </p:nvSpPr>
            <p:spPr>
              <a:xfrm>
                <a:off x="2180159" y="1555903"/>
                <a:ext cx="444392" cy="231207"/>
              </a:xfrm>
              <a:custGeom>
                <a:avLst/>
                <a:gdLst>
                  <a:gd name="connsiteX0" fmla="*/ 0 w 444500"/>
                  <a:gd name="connsiteY0" fmla="*/ 123830 h 240208"/>
                  <a:gd name="connsiteX1" fmla="*/ 127000 w 444500"/>
                  <a:gd name="connsiteY1" fmla="*/ 3180 h 240208"/>
                  <a:gd name="connsiteX2" fmla="*/ 333375 w 444500"/>
                  <a:gd name="connsiteY2" fmla="*/ 238130 h 240208"/>
                  <a:gd name="connsiteX3" fmla="*/ 444500 w 444500"/>
                  <a:gd name="connsiteY3" fmla="*/ 98430 h 240208"/>
                </a:gdLst>
                <a:ahLst/>
                <a:cxnLst>
                  <a:cxn ang="0">
                    <a:pos x="connsiteX0" y="connsiteY0"/>
                  </a:cxn>
                  <a:cxn ang="0">
                    <a:pos x="connsiteX1" y="connsiteY1"/>
                  </a:cxn>
                  <a:cxn ang="0">
                    <a:pos x="connsiteX2" y="connsiteY2"/>
                  </a:cxn>
                  <a:cxn ang="0">
                    <a:pos x="connsiteX3" y="connsiteY3"/>
                  </a:cxn>
                </a:cxnLst>
                <a:rect l="l" t="t" r="r" b="b"/>
                <a:pathLst>
                  <a:path w="444500" h="240208">
                    <a:moveTo>
                      <a:pt x="0" y="123830"/>
                    </a:moveTo>
                    <a:cubicBezTo>
                      <a:pt x="35719" y="53980"/>
                      <a:pt x="71438" y="-15870"/>
                      <a:pt x="127000" y="3180"/>
                    </a:cubicBezTo>
                    <a:cubicBezTo>
                      <a:pt x="182563" y="22230"/>
                      <a:pt x="280458" y="222255"/>
                      <a:pt x="333375" y="238130"/>
                    </a:cubicBezTo>
                    <a:cubicBezTo>
                      <a:pt x="386292" y="254005"/>
                      <a:pt x="415396" y="176217"/>
                      <a:pt x="444500" y="9843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067" dirty="0">
                  <a:latin typeface="Arial" panose="020B0604020202020204" pitchFamily="34" charset="0"/>
                  <a:cs typeface="Arial" panose="020B0604020202020204" pitchFamily="34" charset="0"/>
                </a:endParaRPr>
              </a:p>
            </p:txBody>
          </p:sp>
        </p:grpSp>
        <p:cxnSp>
          <p:nvCxnSpPr>
            <p:cNvPr id="28" name="Straight Arrow Connector 27">
              <a:extLst>
                <a:ext uri="{FF2B5EF4-FFF2-40B4-BE49-F238E27FC236}">
                  <a16:creationId xmlns="" xmlns:a16="http://schemas.microsoft.com/office/drawing/2014/main" id="{1E0AFC1B-AF80-4E64-BD66-1A5183F9ED89}"/>
                </a:ext>
              </a:extLst>
            </p:cNvPr>
            <p:cNvCxnSpPr>
              <a:stCxn id="21" idx="6"/>
            </p:cNvCxnSpPr>
            <p:nvPr/>
          </p:nvCxnSpPr>
          <p:spPr>
            <a:xfrm flipV="1">
              <a:off x="3240255" y="4499033"/>
              <a:ext cx="441755" cy="720"/>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 xmlns:a16="http://schemas.microsoft.com/office/drawing/2014/main" id="{469A6072-9A95-4B62-920D-D993476606D0}"/>
                </a:ext>
              </a:extLst>
            </p:cNvPr>
            <p:cNvCxnSpPr>
              <a:stCxn id="21" idx="0"/>
              <a:endCxn id="25" idx="2"/>
            </p:cNvCxnSpPr>
            <p:nvPr/>
          </p:nvCxnSpPr>
          <p:spPr>
            <a:xfrm flipH="1" flipV="1">
              <a:off x="2424406" y="3119367"/>
              <a:ext cx="19287" cy="498293"/>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30" name="TextBox 11">
              <a:extLst>
                <a:ext uri="{FF2B5EF4-FFF2-40B4-BE49-F238E27FC236}">
                  <a16:creationId xmlns="" xmlns:a16="http://schemas.microsoft.com/office/drawing/2014/main" id="{FBA81D59-8EA0-4EF9-A418-1DFB88A7284D}"/>
                </a:ext>
              </a:extLst>
            </p:cNvPr>
            <p:cNvSpPr txBox="1">
              <a:spLocks noChangeArrowheads="1"/>
            </p:cNvSpPr>
            <p:nvPr/>
          </p:nvSpPr>
          <p:spPr bwMode="auto">
            <a:xfrm>
              <a:off x="1845866" y="1422870"/>
              <a:ext cx="1029321" cy="235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292929"/>
                  </a:solidFill>
                  <a:latin typeface="Arial" panose="020B0604020202020204" pitchFamily="34" charset="0"/>
                  <a:cs typeface="Arial" panose="020B0604020202020204" pitchFamily="34" charset="0"/>
                </a:rPr>
                <a:t>Generator</a:t>
              </a:r>
              <a:endParaRPr lang="en-GB" altLang="en-US" sz="1067" dirty="0">
                <a:solidFill>
                  <a:srgbClr val="292929"/>
                </a:solidFill>
                <a:latin typeface="Arial" panose="020B0604020202020204" pitchFamily="34" charset="0"/>
                <a:cs typeface="Arial" panose="020B0604020202020204" pitchFamily="34" charset="0"/>
              </a:endParaRPr>
            </a:p>
          </p:txBody>
        </p:sp>
        <p:sp>
          <p:nvSpPr>
            <p:cNvPr id="31" name="TextBox 11">
              <a:extLst>
                <a:ext uri="{FF2B5EF4-FFF2-40B4-BE49-F238E27FC236}">
                  <a16:creationId xmlns="" xmlns:a16="http://schemas.microsoft.com/office/drawing/2014/main" id="{9DB4389D-F862-4A4B-AFA8-277C21F7EAC1}"/>
                </a:ext>
              </a:extLst>
            </p:cNvPr>
            <p:cNvSpPr txBox="1">
              <a:spLocks noChangeArrowheads="1"/>
            </p:cNvSpPr>
            <p:nvPr/>
          </p:nvSpPr>
          <p:spPr bwMode="auto">
            <a:xfrm>
              <a:off x="3558881" y="4343497"/>
              <a:ext cx="1029321" cy="235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292929"/>
                  </a:solidFill>
                  <a:latin typeface="Arial" panose="020B0604020202020204" pitchFamily="34" charset="0"/>
                  <a:cs typeface="Arial" panose="020B0604020202020204" pitchFamily="34" charset="0"/>
                </a:rPr>
                <a:t>NMC SCADA</a:t>
              </a:r>
              <a:endParaRPr lang="en-GB" altLang="en-US" sz="1067" dirty="0">
                <a:solidFill>
                  <a:srgbClr val="292929"/>
                </a:solidFill>
                <a:latin typeface="Arial" panose="020B0604020202020204" pitchFamily="34" charset="0"/>
                <a:cs typeface="Arial" panose="020B0604020202020204" pitchFamily="34" charset="0"/>
              </a:endParaRPr>
            </a:p>
          </p:txBody>
        </p:sp>
        <p:pic>
          <p:nvPicPr>
            <p:cNvPr id="32" name="Picture 34">
              <a:extLst>
                <a:ext uri="{FF2B5EF4-FFF2-40B4-BE49-F238E27FC236}">
                  <a16:creationId xmlns="" xmlns:a16="http://schemas.microsoft.com/office/drawing/2014/main" id="{E86614EE-4322-4478-A4D6-681B13FFE2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1439" y="2234109"/>
              <a:ext cx="2338384" cy="2932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3" name="Straight Connector 32">
              <a:extLst>
                <a:ext uri="{FF2B5EF4-FFF2-40B4-BE49-F238E27FC236}">
                  <a16:creationId xmlns="" xmlns:a16="http://schemas.microsoft.com/office/drawing/2014/main" id="{CDC5776C-E373-4A3C-9C74-5241C90FFCF1}"/>
                </a:ext>
              </a:extLst>
            </p:cNvPr>
            <p:cNvCxnSpPr/>
            <p:nvPr/>
          </p:nvCxnSpPr>
          <p:spPr>
            <a:xfrm flipV="1">
              <a:off x="1406271" y="2370489"/>
              <a:ext cx="1833984" cy="0"/>
            </a:xfrm>
            <a:prstGeom prst="line">
              <a:avLst/>
            </a:prstGeom>
            <a:ln w="2222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4" name="TextBox 11">
              <a:extLst>
                <a:ext uri="{FF2B5EF4-FFF2-40B4-BE49-F238E27FC236}">
                  <a16:creationId xmlns="" xmlns:a16="http://schemas.microsoft.com/office/drawing/2014/main" id="{6EC637D1-CAB2-4CBD-8D80-C0DF4CB8B8E1}"/>
                </a:ext>
              </a:extLst>
            </p:cNvPr>
            <p:cNvSpPr txBox="1">
              <a:spLocks noChangeArrowheads="1"/>
            </p:cNvSpPr>
            <p:nvPr/>
          </p:nvSpPr>
          <p:spPr bwMode="auto">
            <a:xfrm>
              <a:off x="3372566" y="2189040"/>
              <a:ext cx="1859906" cy="38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alibri" pitchFamily="34" charset="0"/>
                <a:buChar char="◦"/>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algn="ctr" eaLnBrk="1" hangingPunct="1">
                <a:lnSpc>
                  <a:spcPct val="100000"/>
                </a:lnSpc>
                <a:spcBef>
                  <a:spcPct val="0"/>
                </a:spcBef>
                <a:buFontTx/>
                <a:buNone/>
              </a:pPr>
              <a:r>
                <a:rPr lang="en-GB" altLang="en-US" sz="1067" b="1" dirty="0">
                  <a:solidFill>
                    <a:srgbClr val="292929"/>
                  </a:solidFill>
                  <a:latin typeface="Arial" panose="020B0604020202020204" pitchFamily="34" charset="0"/>
                  <a:cs typeface="Arial" panose="020B0604020202020204" pitchFamily="34" charset="0"/>
                </a:rPr>
                <a:t>SHEPD/SEPD and Customer Boundary</a:t>
              </a:r>
              <a:endParaRPr lang="en-GB" altLang="en-US" sz="1067" dirty="0">
                <a:solidFill>
                  <a:srgbClr val="292929"/>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6140821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7368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GB" dirty="0">
                <a:solidFill>
                  <a:srgbClr val="292929"/>
                </a:solidFill>
                <a:latin typeface="Arial" panose="020B0604020202020204" pitchFamily="34" charset="0"/>
                <a:cs typeface="Arial" panose="020B0604020202020204" pitchFamily="34" charset="0"/>
              </a:rPr>
              <a:t>Commercial – Application Process</a:t>
            </a:r>
            <a:endParaRPr lang="en-US" dirty="0">
              <a:solidFill>
                <a:srgbClr val="29292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9751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7">
            <a:extLst>
              <a:ext uri="{FF2B5EF4-FFF2-40B4-BE49-F238E27FC236}">
                <a16:creationId xmlns="" xmlns:a16="http://schemas.microsoft.com/office/drawing/2014/main" id="{9259F045-21A3-4B71-A7B6-77F828C710A6}"/>
              </a:ext>
            </a:extLst>
          </p:cNvPr>
          <p:cNvSpPr txBox="1">
            <a:spLocks/>
          </p:cNvSpPr>
          <p:nvPr/>
        </p:nvSpPr>
        <p:spPr>
          <a:xfrm>
            <a:off x="718828" y="783206"/>
            <a:ext cx="10845493" cy="589501"/>
          </a:xfrm>
          <a:prstGeom prst="rect">
            <a:avLst/>
          </a:prstGeom>
        </p:spPr>
        <p:txBody>
          <a:bodyPr lIns="0" tIns="51937" rIns="103876" bIns="51937" rtlCol="0" anchor="ctr" anchorCtr="0"/>
          <a:lstStyle>
            <a:lvl1pPr algn="l" defTabSz="389538" rtl="0" eaLnBrk="0" fontAlgn="base" hangingPunct="0">
              <a:lnSpc>
                <a:spcPts val="1704"/>
              </a:lnSpc>
              <a:spcBef>
                <a:spcPct val="0"/>
              </a:spcBef>
              <a:spcAft>
                <a:spcPct val="0"/>
              </a:spcAft>
              <a:defRPr sz="1500" b="1" kern="1200">
                <a:solidFill>
                  <a:srgbClr val="5C881A"/>
                </a:solidFill>
                <a:latin typeface="Arial" pitchFamily="34" charset="0"/>
                <a:ea typeface="ＭＳ Ｐゴシック" charset="-128"/>
                <a:cs typeface="Arial" pitchFamily="34" charset="0"/>
              </a:defRPr>
            </a:lvl1pPr>
            <a:lvl2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2pPr>
            <a:lvl3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3pPr>
            <a:lvl4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4pPr>
            <a:lvl5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5pPr>
            <a:lvl6pPr marL="389538"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6pPr>
            <a:lvl7pPr marL="779074"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7pPr>
            <a:lvl8pPr marL="1168612"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8pPr>
            <a:lvl9pPr marL="1558149"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9pPr>
          </a:lstStyle>
          <a:p>
            <a:pPr>
              <a:defRPr/>
            </a:pPr>
            <a:r>
              <a:rPr lang="en-GB" sz="2000" dirty="0">
                <a:solidFill>
                  <a:srgbClr val="292929"/>
                </a:solidFill>
              </a:rPr>
              <a:t>Pre-application Requirements</a:t>
            </a:r>
          </a:p>
        </p:txBody>
      </p:sp>
      <p:sp>
        <p:nvSpPr>
          <p:cNvPr id="4" name="Rectangle 2">
            <a:extLst>
              <a:ext uri="{FF2B5EF4-FFF2-40B4-BE49-F238E27FC236}">
                <a16:creationId xmlns="" xmlns:a16="http://schemas.microsoft.com/office/drawing/2014/main" id="{D2FD803E-5F54-494B-98B7-A1895922EB06}"/>
              </a:ext>
            </a:extLst>
          </p:cNvPr>
          <p:cNvSpPr>
            <a:spLocks noChangeArrowheads="1"/>
          </p:cNvSpPr>
          <p:nvPr/>
        </p:nvSpPr>
        <p:spPr bwMode="auto">
          <a:xfrm>
            <a:off x="575629" y="1656144"/>
            <a:ext cx="10901659" cy="3376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903" tIns="46452" rIns="92903" bIns="46452">
            <a:spAutoFit/>
          </a:bodyPr>
          <a:lstStyle>
            <a:lvl1pPr marL="342900" indent="-342900" eaLnBrk="0" hangingPunct="0">
              <a:lnSpc>
                <a:spcPct val="90000"/>
              </a:lnSpc>
              <a:spcBef>
                <a:spcPts val="1000"/>
              </a:spcBef>
              <a:buFont typeface="Arial" charset="0"/>
              <a:buChar char="•"/>
              <a:defRPr sz="2200">
                <a:solidFill>
                  <a:srgbClr val="161618"/>
                </a:solidFill>
                <a:latin typeface="Calibri" pitchFamily="34" charset="0"/>
              </a:defRPr>
            </a:lvl1pPr>
            <a:lvl2pPr marL="742950" indent="-285750" eaLnBrk="0" hangingPunct="0">
              <a:lnSpc>
                <a:spcPct val="90000"/>
              </a:lnSpc>
              <a:spcBef>
                <a:spcPts val="500"/>
              </a:spcBef>
              <a:buFont typeface="Courier New" pitchFamily="49" charset="0"/>
              <a:buChar char="o"/>
              <a:defRPr>
                <a:solidFill>
                  <a:schemeClr val="tx2"/>
                </a:solidFill>
                <a:latin typeface="Calibri" pitchFamily="34" charset="0"/>
              </a:defRPr>
            </a:lvl2pPr>
            <a:lvl3pPr marL="1143000" indent="-228600" eaLnBrk="0" hangingPunct="0">
              <a:lnSpc>
                <a:spcPct val="90000"/>
              </a:lnSpc>
              <a:spcBef>
                <a:spcPts val="500"/>
              </a:spcBef>
              <a:buFont typeface="Arial" charset="0"/>
              <a:buChar char="•"/>
              <a:defRPr sz="2000">
                <a:solidFill>
                  <a:schemeClr val="tx1"/>
                </a:solidFill>
                <a:latin typeface="Calibri" pitchFamily="34" charset="0"/>
              </a:defRPr>
            </a:lvl3pPr>
            <a:lvl4pPr marL="1600200" indent="-228600" eaLnBrk="0" hangingPunct="0">
              <a:lnSpc>
                <a:spcPct val="90000"/>
              </a:lnSpc>
              <a:spcBef>
                <a:spcPts val="500"/>
              </a:spcBef>
              <a:buFont typeface="Arial" charset="0"/>
              <a:buChar char="•"/>
              <a:defRPr>
                <a:solidFill>
                  <a:schemeClr val="tx1"/>
                </a:solidFill>
                <a:latin typeface="Calibri" pitchFamily="34" charset="0"/>
              </a:defRPr>
            </a:lvl4pPr>
            <a:lvl5pPr marL="2057400" indent="-228600" eaLnBrk="0" hangingPunct="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eaLnBrk="1" hangingPunct="1">
              <a:lnSpc>
                <a:spcPct val="100000"/>
              </a:lnSpc>
              <a:spcBef>
                <a:spcPct val="0"/>
              </a:spcBef>
              <a:defRPr/>
            </a:pPr>
            <a:r>
              <a:rPr lang="en-GB" altLang="en-US" sz="2133" dirty="0">
                <a:solidFill>
                  <a:srgbClr val="292929"/>
                </a:solidFill>
                <a:latin typeface="Arial" panose="020B0604020202020204" pitchFamily="34" charset="0"/>
                <a:cs typeface="Arial" panose="020B0604020202020204" pitchFamily="34" charset="0"/>
              </a:rPr>
              <a:t>Should hold a Standard Quotation that is within its validity period (which is 90 days after the Quotation is issued), in some cases a flexible offer can be run in parallel with a traditional offer.</a:t>
            </a:r>
          </a:p>
          <a:p>
            <a:pPr eaLnBrk="1" hangingPunct="1">
              <a:lnSpc>
                <a:spcPct val="100000"/>
              </a:lnSpc>
              <a:spcBef>
                <a:spcPct val="0"/>
              </a:spcBef>
              <a:defRPr/>
            </a:pPr>
            <a:endParaRPr lang="en-GB" altLang="en-US" sz="2133" dirty="0">
              <a:solidFill>
                <a:srgbClr val="292929"/>
              </a:solidFill>
              <a:latin typeface="Arial" panose="020B0604020202020204" pitchFamily="34" charset="0"/>
              <a:cs typeface="Arial" panose="020B0604020202020204" pitchFamily="34" charset="0"/>
            </a:endParaRPr>
          </a:p>
          <a:p>
            <a:pPr eaLnBrk="1" hangingPunct="1">
              <a:lnSpc>
                <a:spcPct val="100000"/>
              </a:lnSpc>
              <a:spcBef>
                <a:spcPct val="0"/>
              </a:spcBef>
              <a:defRPr/>
            </a:pPr>
            <a:r>
              <a:rPr lang="en-GB" altLang="en-US" sz="2133" dirty="0">
                <a:solidFill>
                  <a:srgbClr val="292929"/>
                </a:solidFill>
                <a:latin typeface="Arial" panose="020B0604020202020204" pitchFamily="34" charset="0"/>
                <a:cs typeface="Arial" panose="020B0604020202020204" pitchFamily="34" charset="0"/>
              </a:rPr>
              <a:t>Can find out more about what flexible options may be available by following this link</a:t>
            </a:r>
          </a:p>
          <a:p>
            <a:pPr marL="0" indent="0" eaLnBrk="1" hangingPunct="1">
              <a:lnSpc>
                <a:spcPct val="100000"/>
              </a:lnSpc>
              <a:spcBef>
                <a:spcPct val="0"/>
              </a:spcBef>
              <a:buNone/>
              <a:defRPr/>
            </a:pPr>
            <a:r>
              <a:rPr lang="en-GB" altLang="en-US" sz="2133" dirty="0">
                <a:solidFill>
                  <a:srgbClr val="292929"/>
                </a:solidFill>
                <a:latin typeface="Arial" panose="020B0604020202020204" pitchFamily="34" charset="0"/>
                <a:cs typeface="Arial" panose="020B0604020202020204" pitchFamily="34" charset="0"/>
              </a:rPr>
              <a:t>        </a:t>
            </a:r>
            <a:r>
              <a:rPr lang="en-GB" altLang="en-US" sz="2133" u="sng" dirty="0">
                <a:solidFill>
                  <a:srgbClr val="0D284D"/>
                </a:solidFill>
                <a:latin typeface="Arial" panose="020B0604020202020204" pitchFamily="34" charset="0"/>
                <a:cs typeface="Arial" panose="020B0604020202020204" pitchFamily="34" charset="0"/>
              </a:rPr>
              <a:t>https://www.ssen.co.uk/AlternativeGenerationConnections/</a:t>
            </a:r>
            <a:r>
              <a:rPr lang="en-GB" altLang="en-US" sz="2133" u="sng" dirty="0">
                <a:solidFill>
                  <a:srgbClr val="292929"/>
                </a:solidFill>
                <a:latin typeface="Arial" panose="020B0604020202020204" pitchFamily="34" charset="0"/>
                <a:cs typeface="Arial" panose="020B0604020202020204" pitchFamily="34" charset="0"/>
              </a:rPr>
              <a:t/>
            </a:r>
            <a:br>
              <a:rPr lang="en-GB" altLang="en-US" sz="2133" u="sng" dirty="0">
                <a:solidFill>
                  <a:srgbClr val="292929"/>
                </a:solidFill>
                <a:latin typeface="Arial" panose="020B0604020202020204" pitchFamily="34" charset="0"/>
                <a:cs typeface="Arial" panose="020B0604020202020204" pitchFamily="34" charset="0"/>
              </a:rPr>
            </a:br>
            <a:endParaRPr lang="en-GB" altLang="en-US" sz="2133" u="sng" dirty="0">
              <a:solidFill>
                <a:srgbClr val="292929"/>
              </a:solidFill>
              <a:latin typeface="Arial" panose="020B0604020202020204" pitchFamily="34" charset="0"/>
              <a:cs typeface="Arial" panose="020B0604020202020204" pitchFamily="34" charset="0"/>
            </a:endParaRPr>
          </a:p>
          <a:p>
            <a:pPr eaLnBrk="1" hangingPunct="1">
              <a:lnSpc>
                <a:spcPct val="100000"/>
              </a:lnSpc>
              <a:spcBef>
                <a:spcPct val="0"/>
              </a:spcBef>
              <a:defRPr/>
            </a:pPr>
            <a:r>
              <a:rPr lang="en-GB" altLang="en-US" sz="2133" dirty="0">
                <a:solidFill>
                  <a:srgbClr val="292929"/>
                </a:solidFill>
                <a:latin typeface="Arial" panose="020B0604020202020204" pitchFamily="34" charset="0"/>
                <a:cs typeface="Arial" panose="020B0604020202020204" pitchFamily="34" charset="0"/>
              </a:rPr>
              <a:t>Thermal constraints only</a:t>
            </a:r>
            <a:br>
              <a:rPr lang="en-GB" altLang="en-US" sz="2133" dirty="0">
                <a:solidFill>
                  <a:srgbClr val="292929"/>
                </a:solidFill>
                <a:latin typeface="Arial" panose="020B0604020202020204" pitchFamily="34" charset="0"/>
                <a:cs typeface="Arial" panose="020B0604020202020204" pitchFamily="34" charset="0"/>
              </a:rPr>
            </a:br>
            <a:endParaRPr lang="en-GB" altLang="en-US" sz="2133" dirty="0">
              <a:solidFill>
                <a:srgbClr val="292929"/>
              </a:solidFill>
              <a:latin typeface="Arial" panose="020B0604020202020204" pitchFamily="34" charset="0"/>
              <a:cs typeface="Arial" panose="020B0604020202020204" pitchFamily="34" charset="0"/>
            </a:endParaRPr>
          </a:p>
          <a:p>
            <a:pPr eaLnBrk="1" hangingPunct="1">
              <a:lnSpc>
                <a:spcPct val="100000"/>
              </a:lnSpc>
              <a:spcBef>
                <a:spcPct val="0"/>
              </a:spcBef>
              <a:defRPr/>
            </a:pPr>
            <a:r>
              <a:rPr lang="en-GB" altLang="en-US" sz="2133" dirty="0">
                <a:solidFill>
                  <a:srgbClr val="292929"/>
                </a:solidFill>
                <a:latin typeface="Arial" panose="020B0604020202020204" pitchFamily="34" charset="0"/>
                <a:cs typeface="Arial" panose="020B0604020202020204" pitchFamily="34" charset="0"/>
              </a:rPr>
              <a:t>Only applicable to generation</a:t>
            </a:r>
          </a:p>
        </p:txBody>
      </p:sp>
    </p:spTree>
    <p:extLst>
      <p:ext uri="{BB962C8B-B14F-4D97-AF65-F5344CB8AC3E}">
        <p14:creationId xmlns:p14="http://schemas.microsoft.com/office/powerpoint/2010/main" val="34082381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a:extLst>
              <a:ext uri="{FF2B5EF4-FFF2-40B4-BE49-F238E27FC236}">
                <a16:creationId xmlns="" xmlns:a16="http://schemas.microsoft.com/office/drawing/2014/main" id="{47464668-95E0-4DC3-9729-620B07AA83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4432"/>
          <a:stretch>
            <a:fillRect/>
          </a:stretch>
        </p:blipFill>
        <p:spPr bwMode="auto">
          <a:xfrm>
            <a:off x="948267" y="1192449"/>
            <a:ext cx="10196124" cy="4939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7">
            <a:extLst>
              <a:ext uri="{FF2B5EF4-FFF2-40B4-BE49-F238E27FC236}">
                <a16:creationId xmlns="" xmlns:a16="http://schemas.microsoft.com/office/drawing/2014/main" id="{8CF3BEA1-DDED-4379-9EE6-E6B80FD76B35}"/>
              </a:ext>
            </a:extLst>
          </p:cNvPr>
          <p:cNvSpPr txBox="1">
            <a:spLocks/>
          </p:cNvSpPr>
          <p:nvPr/>
        </p:nvSpPr>
        <p:spPr>
          <a:xfrm>
            <a:off x="718829" y="760883"/>
            <a:ext cx="10845495" cy="589501"/>
          </a:xfrm>
          <a:prstGeom prst="rect">
            <a:avLst/>
          </a:prstGeom>
        </p:spPr>
        <p:txBody>
          <a:bodyPr lIns="0" tIns="51937" rIns="103876" bIns="51937" rtlCol="0" anchor="ctr" anchorCtr="0"/>
          <a:lstStyle>
            <a:lvl1pPr algn="l" defTabSz="389538" rtl="0" eaLnBrk="0" fontAlgn="base" hangingPunct="0">
              <a:lnSpc>
                <a:spcPts val="1704"/>
              </a:lnSpc>
              <a:spcBef>
                <a:spcPct val="0"/>
              </a:spcBef>
              <a:spcAft>
                <a:spcPct val="0"/>
              </a:spcAft>
              <a:defRPr sz="1500" b="1" kern="1200">
                <a:solidFill>
                  <a:srgbClr val="5C881A"/>
                </a:solidFill>
                <a:latin typeface="Arial" pitchFamily="34" charset="0"/>
                <a:ea typeface="ＭＳ Ｐゴシック" charset="-128"/>
                <a:cs typeface="Arial" pitchFamily="34" charset="0"/>
              </a:defRPr>
            </a:lvl1pPr>
            <a:lvl2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2pPr>
            <a:lvl3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3pPr>
            <a:lvl4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4pPr>
            <a:lvl5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5pPr>
            <a:lvl6pPr marL="389538"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6pPr>
            <a:lvl7pPr marL="779074"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7pPr>
            <a:lvl8pPr marL="1168612"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8pPr>
            <a:lvl9pPr marL="1558149"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9pPr>
          </a:lstStyle>
          <a:p>
            <a:pPr>
              <a:defRPr/>
            </a:pPr>
            <a:r>
              <a:rPr lang="en-GB" sz="2000" dirty="0">
                <a:solidFill>
                  <a:srgbClr val="292929"/>
                </a:solidFill>
              </a:rPr>
              <a:t>Pre-application Consultation Process</a:t>
            </a:r>
          </a:p>
        </p:txBody>
      </p:sp>
    </p:spTree>
    <p:extLst>
      <p:ext uri="{BB962C8B-B14F-4D97-AF65-F5344CB8AC3E}">
        <p14:creationId xmlns:p14="http://schemas.microsoft.com/office/powerpoint/2010/main" val="19395488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4">
            <a:extLst>
              <a:ext uri="{FF2B5EF4-FFF2-40B4-BE49-F238E27FC236}">
                <a16:creationId xmlns="" xmlns:a16="http://schemas.microsoft.com/office/drawing/2014/main" id="{F9B7A9D3-D2C8-4717-985D-25D434D26ADC}"/>
              </a:ext>
            </a:extLst>
          </p:cNvPr>
          <p:cNvSpPr txBox="1">
            <a:spLocks/>
          </p:cNvSpPr>
          <p:nvPr/>
        </p:nvSpPr>
        <p:spPr>
          <a:xfrm>
            <a:off x="542501" y="2279124"/>
            <a:ext cx="5812120" cy="512933"/>
          </a:xfrm>
          <a:prstGeom prst="rect">
            <a:avLst/>
          </a:prstGeom>
        </p:spPr>
        <p:txBody>
          <a:bodyPr/>
          <a:lstStyle>
            <a:lvl1pPr marL="292153" indent="-292153" algn="l" defTabSz="389538" rtl="0" eaLnBrk="0" fontAlgn="base" hangingPunct="0">
              <a:spcBef>
                <a:spcPct val="20000"/>
              </a:spcBef>
              <a:spcAft>
                <a:spcPct val="0"/>
              </a:spcAft>
              <a:buFont typeface="Arial" charset="0"/>
              <a:buChar char="•"/>
              <a:defRPr sz="2700" kern="1200">
                <a:solidFill>
                  <a:schemeClr val="tx1"/>
                </a:solidFill>
                <a:latin typeface="+mn-lt"/>
                <a:ea typeface="ＭＳ Ｐゴシック" charset="-128"/>
                <a:cs typeface="ＭＳ Ｐゴシック" charset="-128"/>
              </a:defRPr>
            </a:lvl1pPr>
            <a:lvl2pPr marL="632998" indent="-243460" algn="l" defTabSz="389538"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2pPr>
            <a:lvl3pPr marL="973843" indent="-194769" algn="l" defTabSz="389538"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3pPr>
            <a:lvl4pPr marL="1363379" indent="-194769" algn="l" defTabSz="389538" rtl="0" eaLnBrk="0" fontAlgn="base" hangingPunct="0">
              <a:spcBef>
                <a:spcPct val="20000"/>
              </a:spcBef>
              <a:spcAft>
                <a:spcPct val="0"/>
              </a:spcAft>
              <a:buFont typeface="Arial" charset="0"/>
              <a:buChar char="–"/>
              <a:defRPr sz="1700" kern="1200">
                <a:solidFill>
                  <a:schemeClr val="tx1"/>
                </a:solidFill>
                <a:latin typeface="+mn-lt"/>
                <a:ea typeface="ＭＳ Ｐゴシック" charset="-128"/>
                <a:cs typeface="+mn-cs"/>
              </a:defRPr>
            </a:lvl4pPr>
            <a:lvl5pPr marL="1752917" indent="-194769" algn="l" defTabSz="389538" rtl="0" eaLnBrk="0" fontAlgn="base" hangingPunct="0">
              <a:spcBef>
                <a:spcPct val="20000"/>
              </a:spcBef>
              <a:spcAft>
                <a:spcPct val="0"/>
              </a:spcAft>
              <a:buFont typeface="Arial" charset="0"/>
              <a:buChar char="»"/>
              <a:defRPr sz="1700" kern="1200">
                <a:solidFill>
                  <a:schemeClr val="tx1"/>
                </a:solidFill>
                <a:latin typeface="+mn-lt"/>
                <a:ea typeface="ＭＳ Ｐゴシック" charset="-128"/>
                <a:cs typeface="+mn-cs"/>
              </a:defRPr>
            </a:lvl5pPr>
            <a:lvl6pPr marL="2142455" indent="-194769" algn="l" defTabSz="389538" rtl="0" eaLnBrk="1" latinLnBrk="0" hangingPunct="1">
              <a:spcBef>
                <a:spcPct val="20000"/>
              </a:spcBef>
              <a:buFont typeface="Arial"/>
              <a:buChar char="•"/>
              <a:defRPr sz="1700" kern="1200">
                <a:solidFill>
                  <a:schemeClr val="tx1"/>
                </a:solidFill>
                <a:latin typeface="+mn-lt"/>
                <a:ea typeface="+mn-ea"/>
                <a:cs typeface="+mn-cs"/>
              </a:defRPr>
            </a:lvl6pPr>
            <a:lvl7pPr marL="2531992" indent="-194769" algn="l" defTabSz="389538" rtl="0" eaLnBrk="1" latinLnBrk="0" hangingPunct="1">
              <a:spcBef>
                <a:spcPct val="20000"/>
              </a:spcBef>
              <a:buFont typeface="Arial"/>
              <a:buChar char="•"/>
              <a:defRPr sz="1700" kern="1200">
                <a:solidFill>
                  <a:schemeClr val="tx1"/>
                </a:solidFill>
                <a:latin typeface="+mn-lt"/>
                <a:ea typeface="+mn-ea"/>
                <a:cs typeface="+mn-cs"/>
              </a:defRPr>
            </a:lvl7pPr>
            <a:lvl8pPr marL="2921529" indent="-194769" algn="l" defTabSz="389538" rtl="0" eaLnBrk="1" latinLnBrk="0" hangingPunct="1">
              <a:spcBef>
                <a:spcPct val="20000"/>
              </a:spcBef>
              <a:buFont typeface="Arial"/>
              <a:buChar char="•"/>
              <a:defRPr sz="1700" kern="1200">
                <a:solidFill>
                  <a:schemeClr val="tx1"/>
                </a:solidFill>
                <a:latin typeface="+mn-lt"/>
                <a:ea typeface="+mn-ea"/>
                <a:cs typeface="+mn-cs"/>
              </a:defRPr>
            </a:lvl8pPr>
            <a:lvl9pPr marL="3311066" indent="-194769" algn="l" defTabSz="389538" rtl="0" eaLnBrk="1" latinLnBrk="0" hangingPunct="1">
              <a:spcBef>
                <a:spcPct val="20000"/>
              </a:spcBef>
              <a:buFont typeface="Arial"/>
              <a:buChar char="•"/>
              <a:defRPr sz="1700" kern="1200">
                <a:solidFill>
                  <a:schemeClr val="tx1"/>
                </a:solidFill>
                <a:latin typeface="+mn-lt"/>
                <a:ea typeface="+mn-ea"/>
                <a:cs typeface="+mn-cs"/>
              </a:defRPr>
            </a:lvl9pPr>
          </a:lstStyle>
          <a:p>
            <a:r>
              <a:rPr lang="en-GB" sz="2133" dirty="0">
                <a:solidFill>
                  <a:srgbClr val="292929"/>
                </a:solidFill>
                <a:latin typeface="Arial" panose="020B0604020202020204" pitchFamily="34" charset="0"/>
                <a:cs typeface="Arial" panose="020B0604020202020204" pitchFamily="34" charset="0"/>
              </a:rPr>
              <a:t>Flexible Connections &amp; Principles of Access Policy Development</a:t>
            </a:r>
          </a:p>
        </p:txBody>
      </p:sp>
      <p:sp>
        <p:nvSpPr>
          <p:cNvPr id="4" name="Rectangle 3">
            <a:extLst>
              <a:ext uri="{FF2B5EF4-FFF2-40B4-BE49-F238E27FC236}">
                <a16:creationId xmlns="" xmlns:a16="http://schemas.microsoft.com/office/drawing/2014/main" id="{F1A3B8DE-09D7-4CC6-B763-888B398958DA}"/>
              </a:ext>
            </a:extLst>
          </p:cNvPr>
          <p:cNvSpPr/>
          <p:nvPr/>
        </p:nvSpPr>
        <p:spPr>
          <a:xfrm>
            <a:off x="542500" y="3397144"/>
            <a:ext cx="5937101" cy="954300"/>
          </a:xfrm>
          <a:prstGeom prst="rect">
            <a:avLst/>
          </a:prstGeom>
        </p:spPr>
        <p:txBody>
          <a:bodyPr wrap="square">
            <a:spAutoFit/>
          </a:bodyPr>
          <a:lstStyle/>
          <a:p>
            <a:pPr marL="237061" indent="-237061" defTabSz="609585">
              <a:buFont typeface="Arial" panose="020B0604020202020204" pitchFamily="34" charset="0"/>
              <a:buChar char="•"/>
              <a:tabLst>
                <a:tab pos="0" algn="l"/>
                <a:tab pos="118530" algn="l"/>
              </a:tabLst>
            </a:pPr>
            <a:r>
              <a:rPr lang="en-GB" altLang="en-US" sz="1867" dirty="0">
                <a:solidFill>
                  <a:srgbClr val="292929"/>
                </a:solidFill>
                <a:latin typeface="Arial" panose="020B0604020202020204" pitchFamily="34" charset="0"/>
                <a:cs typeface="Arial" panose="020B0604020202020204" pitchFamily="34" charset="0"/>
              </a:rPr>
              <a:t>Flexible Connections Design Manual Developed </a:t>
            </a:r>
          </a:p>
          <a:p>
            <a:pPr marL="237061" indent="-237061" defTabSz="609585">
              <a:buFont typeface="Arial" panose="020B0604020202020204" pitchFamily="34" charset="0"/>
              <a:buChar char="•"/>
              <a:tabLst>
                <a:tab pos="0" algn="l"/>
                <a:tab pos="118530" algn="l"/>
              </a:tabLst>
            </a:pPr>
            <a:r>
              <a:rPr lang="en-GB" altLang="en-US" sz="1867" dirty="0">
                <a:solidFill>
                  <a:srgbClr val="292929"/>
                </a:solidFill>
                <a:latin typeface="Arial" panose="020B0604020202020204" pitchFamily="34" charset="0"/>
                <a:cs typeface="Arial" panose="020B0604020202020204" pitchFamily="34" charset="0"/>
              </a:rPr>
              <a:t>Complements Existing Export Limiting Schemes Policy In Place from January 2016</a:t>
            </a:r>
          </a:p>
        </p:txBody>
      </p:sp>
      <p:pic>
        <p:nvPicPr>
          <p:cNvPr id="5" name="Picture 2" descr="d:\users\Z485856\Desktop\Flexible Connections and Principles of Access Policy - Pic 1.JPG">
            <a:extLst>
              <a:ext uri="{FF2B5EF4-FFF2-40B4-BE49-F238E27FC236}">
                <a16:creationId xmlns="" xmlns:a16="http://schemas.microsoft.com/office/drawing/2014/main" id="{17B4367A-9F1F-4889-96B4-6D1488A781F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54620" y="1220645"/>
            <a:ext cx="5156097" cy="47127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93695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1AB0679E-DB12-4AC3-87FB-2018416441CC}"/>
              </a:ext>
            </a:extLst>
          </p:cNvPr>
          <p:cNvSpPr/>
          <p:nvPr/>
        </p:nvSpPr>
        <p:spPr>
          <a:xfrm>
            <a:off x="630771" y="1586088"/>
            <a:ext cx="10718764" cy="4403645"/>
          </a:xfrm>
          <a:prstGeom prst="rect">
            <a:avLst/>
          </a:prstGeom>
        </p:spPr>
        <p:txBody>
          <a:bodyPr lIns="92903" tIns="46452" rIns="92903" bIns="46452">
            <a:spAutoFit/>
          </a:bodyPr>
          <a:lstStyle/>
          <a:p>
            <a:pPr marL="348378" indent="-348378">
              <a:buFont typeface="Arial" panose="020B0604020202020204" pitchFamily="34" charset="0"/>
              <a:buChar char="•"/>
              <a:defRPr/>
            </a:pPr>
            <a:r>
              <a:rPr lang="en-GB" sz="1867" dirty="0">
                <a:solidFill>
                  <a:srgbClr val="292929"/>
                </a:solidFill>
                <a:latin typeface="Arial" panose="020B0604020202020204" pitchFamily="34" charset="0"/>
                <a:cs typeface="Arial" panose="020B0604020202020204" pitchFamily="34" charset="0"/>
              </a:rPr>
              <a:t>We don’t do curtailment assessment ourselves</a:t>
            </a:r>
          </a:p>
          <a:p>
            <a:pPr marL="348378" indent="-348378">
              <a:buFont typeface="Arial" panose="020B0604020202020204" pitchFamily="34" charset="0"/>
              <a:buChar char="•"/>
              <a:defRPr/>
            </a:pPr>
            <a:endParaRPr lang="en-GB" sz="1867" dirty="0">
              <a:solidFill>
                <a:srgbClr val="292929"/>
              </a:solidFill>
              <a:latin typeface="Arial" panose="020B0604020202020204" pitchFamily="34" charset="0"/>
              <a:cs typeface="Arial" panose="020B0604020202020204" pitchFamily="34" charset="0"/>
            </a:endParaRPr>
          </a:p>
          <a:p>
            <a:pPr marL="348378" indent="-348378">
              <a:buFont typeface="Arial" panose="020B0604020202020204" pitchFamily="34" charset="0"/>
              <a:buChar char="•"/>
              <a:defRPr/>
            </a:pPr>
            <a:r>
              <a:rPr lang="en-GB" sz="1867" dirty="0">
                <a:solidFill>
                  <a:srgbClr val="292929"/>
                </a:solidFill>
                <a:latin typeface="Arial" panose="020B0604020202020204" pitchFamily="34" charset="0"/>
                <a:cs typeface="Arial" panose="020B0604020202020204" pitchFamily="34" charset="0"/>
              </a:rPr>
              <a:t>Your ‘queue position’ can be maintained between traditional and flexible if going from one to the other</a:t>
            </a:r>
          </a:p>
          <a:p>
            <a:pPr marL="348378" indent="-348378">
              <a:buFont typeface="Arial" panose="020B0604020202020204" pitchFamily="34" charset="0"/>
              <a:buChar char="•"/>
              <a:defRPr/>
            </a:pPr>
            <a:endParaRPr lang="en-GB" sz="1867" dirty="0">
              <a:solidFill>
                <a:srgbClr val="292929"/>
              </a:solidFill>
              <a:latin typeface="Arial" panose="020B0604020202020204" pitchFamily="34" charset="0"/>
              <a:cs typeface="Arial" panose="020B0604020202020204" pitchFamily="34" charset="0"/>
            </a:endParaRPr>
          </a:p>
          <a:p>
            <a:pPr marL="348378" indent="-348378">
              <a:buFont typeface="Arial" panose="020B0604020202020204" pitchFamily="34" charset="0"/>
              <a:buChar char="•"/>
              <a:defRPr/>
            </a:pPr>
            <a:r>
              <a:rPr lang="en-GB" sz="1867" dirty="0">
                <a:solidFill>
                  <a:srgbClr val="292929"/>
                </a:solidFill>
                <a:latin typeface="Arial" panose="020B0604020202020204" pitchFamily="34" charset="0"/>
                <a:cs typeface="Arial" panose="020B0604020202020204" pitchFamily="34" charset="0"/>
              </a:rPr>
              <a:t>A flexible generation connection offer will provide for an enhanced scheme not a minimum scheme</a:t>
            </a:r>
          </a:p>
          <a:p>
            <a:pPr marL="348378" indent="-348378">
              <a:buFont typeface="Arial" panose="020B0604020202020204" pitchFamily="34" charset="0"/>
              <a:buChar char="•"/>
              <a:defRPr/>
            </a:pPr>
            <a:endParaRPr lang="en-GB" sz="1867" dirty="0">
              <a:solidFill>
                <a:srgbClr val="292929"/>
              </a:solidFill>
              <a:latin typeface="Arial" panose="020B0604020202020204" pitchFamily="34" charset="0"/>
              <a:cs typeface="Arial" panose="020B0604020202020204" pitchFamily="34" charset="0"/>
            </a:endParaRPr>
          </a:p>
          <a:p>
            <a:pPr marL="348378" indent="-348378">
              <a:buFont typeface="Arial" panose="020B0604020202020204" pitchFamily="34" charset="0"/>
              <a:buChar char="•"/>
              <a:defRPr/>
            </a:pPr>
            <a:r>
              <a:rPr lang="en-GB" sz="1867" dirty="0">
                <a:solidFill>
                  <a:srgbClr val="292929"/>
                </a:solidFill>
                <a:latin typeface="Arial" panose="020B0604020202020204" pitchFamily="34" charset="0"/>
                <a:cs typeface="Arial" panose="020B0604020202020204" pitchFamily="34" charset="0"/>
              </a:rPr>
              <a:t>SSEN won’t get involved in 3</a:t>
            </a:r>
            <a:r>
              <a:rPr lang="en-GB" sz="1867" baseline="30000" dirty="0">
                <a:solidFill>
                  <a:srgbClr val="292929"/>
                </a:solidFill>
                <a:latin typeface="Arial" panose="020B0604020202020204" pitchFamily="34" charset="0"/>
                <a:cs typeface="Arial" panose="020B0604020202020204" pitchFamily="34" charset="0"/>
              </a:rPr>
              <a:t>rd</a:t>
            </a:r>
            <a:r>
              <a:rPr lang="en-GB" sz="1867" dirty="0">
                <a:solidFill>
                  <a:srgbClr val="292929"/>
                </a:solidFill>
                <a:latin typeface="Arial" panose="020B0604020202020204" pitchFamily="34" charset="0"/>
                <a:cs typeface="Arial" panose="020B0604020202020204" pitchFamily="34" charset="0"/>
              </a:rPr>
              <a:t> Party commercial agreements between 3</a:t>
            </a:r>
            <a:r>
              <a:rPr lang="en-GB" sz="1867" baseline="30000" dirty="0">
                <a:solidFill>
                  <a:srgbClr val="292929"/>
                </a:solidFill>
                <a:latin typeface="Arial" panose="020B0604020202020204" pitchFamily="34" charset="0"/>
                <a:cs typeface="Arial" panose="020B0604020202020204" pitchFamily="34" charset="0"/>
              </a:rPr>
              <a:t>rd</a:t>
            </a:r>
            <a:r>
              <a:rPr lang="en-GB" sz="1867" dirty="0">
                <a:solidFill>
                  <a:srgbClr val="292929"/>
                </a:solidFill>
                <a:latin typeface="Arial" panose="020B0604020202020204" pitchFamily="34" charset="0"/>
                <a:cs typeface="Arial" panose="020B0604020202020204" pitchFamily="34" charset="0"/>
              </a:rPr>
              <a:t> Party ANM parties</a:t>
            </a:r>
          </a:p>
          <a:p>
            <a:pPr marL="348378" indent="-348378">
              <a:buFont typeface="Arial" panose="020B0604020202020204" pitchFamily="34" charset="0"/>
              <a:buChar char="•"/>
              <a:defRPr/>
            </a:pPr>
            <a:endParaRPr lang="en-GB" sz="1867" dirty="0">
              <a:solidFill>
                <a:srgbClr val="292929"/>
              </a:solidFill>
              <a:latin typeface="Arial" panose="020B0604020202020204" pitchFamily="34" charset="0"/>
              <a:cs typeface="Arial" panose="020B0604020202020204" pitchFamily="34" charset="0"/>
            </a:endParaRPr>
          </a:p>
          <a:p>
            <a:pPr marL="348378" indent="-348378">
              <a:buFont typeface="Arial" panose="020B0604020202020204" pitchFamily="34" charset="0"/>
              <a:buChar char="•"/>
              <a:defRPr/>
            </a:pPr>
            <a:r>
              <a:rPr lang="en-GB" sz="1867" dirty="0">
                <a:solidFill>
                  <a:srgbClr val="292929"/>
                </a:solidFill>
                <a:latin typeface="Arial" panose="020B0604020202020204" pitchFamily="34" charset="0"/>
                <a:cs typeface="Arial" panose="020B0604020202020204" pitchFamily="34" charset="0"/>
              </a:rPr>
              <a:t>In order to operate flexible generation connections we are required to publish and share certain network information</a:t>
            </a:r>
          </a:p>
          <a:p>
            <a:pPr marL="348378" indent="-348378">
              <a:buFont typeface="Arial" panose="020B0604020202020204" pitchFamily="34" charset="0"/>
              <a:buChar char="•"/>
              <a:defRPr/>
            </a:pPr>
            <a:endParaRPr lang="en-GB" sz="1867" dirty="0">
              <a:solidFill>
                <a:srgbClr val="292929"/>
              </a:solidFill>
              <a:latin typeface="Arial" panose="020B0604020202020204" pitchFamily="34" charset="0"/>
              <a:cs typeface="Arial" panose="020B0604020202020204" pitchFamily="34" charset="0"/>
            </a:endParaRPr>
          </a:p>
          <a:p>
            <a:pPr marL="348378" indent="-348378">
              <a:buFont typeface="Arial" panose="020B0604020202020204" pitchFamily="34" charset="0"/>
              <a:buChar char="•"/>
              <a:defRPr/>
            </a:pPr>
            <a:r>
              <a:rPr lang="en-GB" sz="1867" dirty="0">
                <a:solidFill>
                  <a:srgbClr val="292929"/>
                </a:solidFill>
                <a:latin typeface="Arial" panose="020B0604020202020204" pitchFamily="34" charset="0"/>
                <a:cs typeface="Arial" panose="020B0604020202020204" pitchFamily="34" charset="0"/>
              </a:rPr>
              <a:t>We will use your data to help all other applicants who are interested in flexible connections</a:t>
            </a:r>
          </a:p>
          <a:p>
            <a:pPr>
              <a:defRPr/>
            </a:pPr>
            <a:r>
              <a:rPr lang="en-GB" sz="1867" b="1" dirty="0">
                <a:solidFill>
                  <a:srgbClr val="292929"/>
                </a:solidFill>
                <a:latin typeface="Arial" panose="020B0604020202020204" pitchFamily="34" charset="0"/>
                <a:cs typeface="Arial" panose="020B0604020202020204" pitchFamily="34" charset="0"/>
              </a:rPr>
              <a:t> </a:t>
            </a:r>
            <a:endParaRPr lang="en-GB" sz="1867" dirty="0">
              <a:solidFill>
                <a:srgbClr val="292929"/>
              </a:solidFill>
              <a:latin typeface="Arial" panose="020B0604020202020204" pitchFamily="34" charset="0"/>
              <a:cs typeface="Arial" panose="020B0604020202020204" pitchFamily="34" charset="0"/>
            </a:endParaRPr>
          </a:p>
        </p:txBody>
      </p:sp>
      <p:sp>
        <p:nvSpPr>
          <p:cNvPr id="4" name="Title 7">
            <a:extLst>
              <a:ext uri="{FF2B5EF4-FFF2-40B4-BE49-F238E27FC236}">
                <a16:creationId xmlns="" xmlns:a16="http://schemas.microsoft.com/office/drawing/2014/main" id="{FF3BD4E5-0916-4B98-BD5C-EFFDF8F1B469}"/>
              </a:ext>
            </a:extLst>
          </p:cNvPr>
          <p:cNvSpPr txBox="1">
            <a:spLocks/>
          </p:cNvSpPr>
          <p:nvPr/>
        </p:nvSpPr>
        <p:spPr>
          <a:xfrm>
            <a:off x="718829" y="762111"/>
            <a:ext cx="10845495" cy="589501"/>
          </a:xfrm>
          <a:prstGeom prst="rect">
            <a:avLst/>
          </a:prstGeom>
        </p:spPr>
        <p:txBody>
          <a:bodyPr lIns="0" tIns="51937" rIns="103876" bIns="51937" rtlCol="0" anchor="ctr" anchorCtr="0"/>
          <a:lstStyle>
            <a:lvl1pPr algn="l" defTabSz="389538" rtl="0" eaLnBrk="0" fontAlgn="base" hangingPunct="0">
              <a:lnSpc>
                <a:spcPts val="1704"/>
              </a:lnSpc>
              <a:spcBef>
                <a:spcPct val="0"/>
              </a:spcBef>
              <a:spcAft>
                <a:spcPct val="0"/>
              </a:spcAft>
              <a:defRPr sz="1500" b="1" kern="1200">
                <a:solidFill>
                  <a:srgbClr val="5C881A"/>
                </a:solidFill>
                <a:latin typeface="Arial" pitchFamily="34" charset="0"/>
                <a:ea typeface="ＭＳ Ｐゴシック" charset="-128"/>
                <a:cs typeface="Arial" pitchFamily="34" charset="0"/>
              </a:defRPr>
            </a:lvl1pPr>
            <a:lvl2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2pPr>
            <a:lvl3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3pPr>
            <a:lvl4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4pPr>
            <a:lvl5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5pPr>
            <a:lvl6pPr marL="389538"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6pPr>
            <a:lvl7pPr marL="779074"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7pPr>
            <a:lvl8pPr marL="1168612"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8pPr>
            <a:lvl9pPr marL="1558149"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9pPr>
          </a:lstStyle>
          <a:p>
            <a:pPr>
              <a:defRPr/>
            </a:pPr>
            <a:r>
              <a:rPr lang="en-GB" sz="2000" dirty="0">
                <a:solidFill>
                  <a:srgbClr val="292929"/>
                </a:solidFill>
              </a:rPr>
              <a:t>Commercial Aspects</a:t>
            </a:r>
          </a:p>
        </p:txBody>
      </p:sp>
    </p:spTree>
    <p:extLst>
      <p:ext uri="{BB962C8B-B14F-4D97-AF65-F5344CB8AC3E}">
        <p14:creationId xmlns:p14="http://schemas.microsoft.com/office/powerpoint/2010/main" val="1605362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7E58B69A-EEC5-4AE1-91DF-C502680BB86A}"/>
              </a:ext>
            </a:extLst>
          </p:cNvPr>
          <p:cNvSpPr/>
          <p:nvPr/>
        </p:nvSpPr>
        <p:spPr>
          <a:xfrm>
            <a:off x="853662" y="1947333"/>
            <a:ext cx="10718764" cy="2063197"/>
          </a:xfrm>
          <a:prstGeom prst="rect">
            <a:avLst/>
          </a:prstGeom>
        </p:spPr>
        <p:txBody>
          <a:bodyPr lIns="92903" tIns="46452" rIns="92903" bIns="46452">
            <a:spAutoFit/>
          </a:bodyPr>
          <a:lstStyle/>
          <a:p>
            <a:pPr marL="380990" indent="-380990">
              <a:buFont typeface="Arial" panose="020B0604020202020204" pitchFamily="34" charset="0"/>
              <a:buChar char="•"/>
              <a:defRPr/>
            </a:pPr>
            <a:r>
              <a:rPr lang="en-GB" altLang="en-US" sz="2133" dirty="0">
                <a:solidFill>
                  <a:srgbClr val="292929"/>
                </a:solidFill>
                <a:latin typeface="Arial" panose="020B0604020202020204" pitchFamily="34" charset="0"/>
                <a:cs typeface="Arial" panose="020B0604020202020204" pitchFamily="34" charset="0"/>
              </a:rPr>
              <a:t>Described what flexible connections are and why they are used</a:t>
            </a:r>
          </a:p>
          <a:p>
            <a:pPr marL="380990" indent="-380990">
              <a:buFont typeface="Arial" panose="020B0604020202020204" pitchFamily="34" charset="0"/>
              <a:buChar char="•"/>
              <a:defRPr/>
            </a:pPr>
            <a:endParaRPr lang="en-GB" altLang="en-US" sz="2133" dirty="0">
              <a:solidFill>
                <a:srgbClr val="292929"/>
              </a:solidFill>
              <a:latin typeface="Arial" panose="020B0604020202020204" pitchFamily="34" charset="0"/>
              <a:cs typeface="Arial" panose="020B0604020202020204" pitchFamily="34" charset="0"/>
            </a:endParaRPr>
          </a:p>
          <a:p>
            <a:pPr marL="380990" indent="-380990">
              <a:buFont typeface="Arial" panose="020B0604020202020204" pitchFamily="34" charset="0"/>
              <a:buChar char="•"/>
              <a:defRPr/>
            </a:pPr>
            <a:r>
              <a:rPr lang="en-GB" altLang="en-US" sz="2133" dirty="0">
                <a:solidFill>
                  <a:srgbClr val="292929"/>
                </a:solidFill>
                <a:latin typeface="Arial" panose="020B0604020202020204" pitchFamily="34" charset="0"/>
                <a:cs typeface="Arial" panose="020B0604020202020204" pitchFamily="34" charset="0"/>
              </a:rPr>
              <a:t>Went through flexible connection examples– Active Network Management (ANM), SGANM, 3</a:t>
            </a:r>
            <a:r>
              <a:rPr lang="en-GB" altLang="en-US" sz="2133" baseline="30000" dirty="0">
                <a:solidFill>
                  <a:srgbClr val="292929"/>
                </a:solidFill>
                <a:latin typeface="Arial" panose="020B0604020202020204" pitchFamily="34" charset="0"/>
                <a:cs typeface="Arial" panose="020B0604020202020204" pitchFamily="34" charset="0"/>
              </a:rPr>
              <a:t>rd</a:t>
            </a:r>
            <a:r>
              <a:rPr lang="en-GB" altLang="en-US" sz="2133" dirty="0">
                <a:solidFill>
                  <a:srgbClr val="292929"/>
                </a:solidFill>
                <a:latin typeface="Arial" panose="020B0604020202020204" pitchFamily="34" charset="0"/>
                <a:cs typeface="Arial" panose="020B0604020202020204" pitchFamily="34" charset="0"/>
              </a:rPr>
              <a:t> Party ANM, Timed Export Limitation and Export Limitation</a:t>
            </a:r>
          </a:p>
          <a:p>
            <a:pPr marL="380990" indent="-380990">
              <a:buFont typeface="Arial" panose="020B0604020202020204" pitchFamily="34" charset="0"/>
              <a:buChar char="•"/>
              <a:defRPr/>
            </a:pPr>
            <a:endParaRPr lang="en-GB" altLang="en-US" sz="2133" dirty="0">
              <a:solidFill>
                <a:srgbClr val="292929"/>
              </a:solidFill>
              <a:latin typeface="Arial" panose="020B0604020202020204" pitchFamily="34" charset="0"/>
              <a:cs typeface="Arial" panose="020B0604020202020204" pitchFamily="34" charset="0"/>
            </a:endParaRPr>
          </a:p>
          <a:p>
            <a:pPr marL="380990" indent="-380990">
              <a:buFont typeface="Arial" panose="020B0604020202020204" pitchFamily="34" charset="0"/>
              <a:buChar char="•"/>
              <a:defRPr/>
            </a:pPr>
            <a:r>
              <a:rPr lang="en-GB" altLang="en-US" sz="2133" dirty="0">
                <a:solidFill>
                  <a:srgbClr val="292929"/>
                </a:solidFill>
                <a:latin typeface="Arial" panose="020B0604020202020204" pitchFamily="34" charset="0"/>
                <a:cs typeface="Arial" panose="020B0604020202020204" pitchFamily="34" charset="0"/>
              </a:rPr>
              <a:t>Discussed the Application process</a:t>
            </a:r>
            <a:r>
              <a:rPr lang="en-GB" sz="2133" b="1" dirty="0">
                <a:solidFill>
                  <a:srgbClr val="292929"/>
                </a:solidFill>
                <a:latin typeface="Arial" panose="020B0604020202020204" pitchFamily="34" charset="0"/>
                <a:cs typeface="Arial" panose="020B0604020202020204" pitchFamily="34" charset="0"/>
              </a:rPr>
              <a:t> </a:t>
            </a:r>
            <a:endParaRPr lang="en-GB" sz="2133" dirty="0">
              <a:solidFill>
                <a:srgbClr val="292929"/>
              </a:solidFill>
              <a:latin typeface="Arial" panose="020B0604020202020204" pitchFamily="34" charset="0"/>
              <a:cs typeface="Arial" panose="020B0604020202020204" pitchFamily="34" charset="0"/>
            </a:endParaRPr>
          </a:p>
        </p:txBody>
      </p:sp>
      <p:sp>
        <p:nvSpPr>
          <p:cNvPr id="4" name="Title 7">
            <a:extLst>
              <a:ext uri="{FF2B5EF4-FFF2-40B4-BE49-F238E27FC236}">
                <a16:creationId xmlns="" xmlns:a16="http://schemas.microsoft.com/office/drawing/2014/main" id="{655E04E5-1765-4E7B-96DE-3043CD520710}"/>
              </a:ext>
            </a:extLst>
          </p:cNvPr>
          <p:cNvSpPr txBox="1">
            <a:spLocks/>
          </p:cNvSpPr>
          <p:nvPr/>
        </p:nvSpPr>
        <p:spPr>
          <a:xfrm>
            <a:off x="718829" y="730514"/>
            <a:ext cx="10845495" cy="589501"/>
          </a:xfrm>
          <a:prstGeom prst="rect">
            <a:avLst/>
          </a:prstGeom>
        </p:spPr>
        <p:txBody>
          <a:bodyPr lIns="0" tIns="51937" rIns="103876" bIns="51937" rtlCol="0" anchor="ctr" anchorCtr="0"/>
          <a:lstStyle>
            <a:lvl1pPr algn="l" defTabSz="389538" rtl="0" eaLnBrk="0" fontAlgn="base" hangingPunct="0">
              <a:lnSpc>
                <a:spcPts val="1704"/>
              </a:lnSpc>
              <a:spcBef>
                <a:spcPct val="0"/>
              </a:spcBef>
              <a:spcAft>
                <a:spcPct val="0"/>
              </a:spcAft>
              <a:defRPr sz="1500" b="1" kern="1200">
                <a:solidFill>
                  <a:srgbClr val="5C881A"/>
                </a:solidFill>
                <a:latin typeface="Arial" pitchFamily="34" charset="0"/>
                <a:ea typeface="ＭＳ Ｐゴシック" charset="-128"/>
                <a:cs typeface="Arial" pitchFamily="34" charset="0"/>
              </a:defRPr>
            </a:lvl1pPr>
            <a:lvl2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2pPr>
            <a:lvl3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3pPr>
            <a:lvl4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4pPr>
            <a:lvl5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5pPr>
            <a:lvl6pPr marL="389538"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6pPr>
            <a:lvl7pPr marL="779074"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7pPr>
            <a:lvl8pPr marL="1168612"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8pPr>
            <a:lvl9pPr marL="1558149"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9pPr>
          </a:lstStyle>
          <a:p>
            <a:pPr>
              <a:defRPr/>
            </a:pPr>
            <a:r>
              <a:rPr lang="en-GB" sz="2000">
                <a:solidFill>
                  <a:srgbClr val="292929"/>
                </a:solidFill>
              </a:rPr>
              <a:t>Summary</a:t>
            </a:r>
            <a:endParaRPr lang="en-GB" sz="2000" dirty="0">
              <a:solidFill>
                <a:srgbClr val="292929"/>
              </a:solidFill>
            </a:endParaRPr>
          </a:p>
        </p:txBody>
      </p:sp>
    </p:spTree>
    <p:extLst>
      <p:ext uri="{BB962C8B-B14F-4D97-AF65-F5344CB8AC3E}">
        <p14:creationId xmlns:p14="http://schemas.microsoft.com/office/powerpoint/2010/main" val="24151172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C:\Users\GS90213\AppData\Local\Microsoft\Windows\Temporary Internet Files\Content.IE5\00SORVVZ\passe-compose-ou-imparfait-grammaire-bdf-19[1].jpg">
            <a:extLst>
              <a:ext uri="{FF2B5EF4-FFF2-40B4-BE49-F238E27FC236}">
                <a16:creationId xmlns="" xmlns:a16="http://schemas.microsoft.com/office/drawing/2014/main" id="{42A751B5-CDAE-448B-B554-68D1E24A51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452841">
            <a:off x="4387701" y="1966852"/>
            <a:ext cx="3650687" cy="3103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 xmlns:a16="http://schemas.microsoft.com/office/drawing/2014/main" id="{DCBDE0E0-6E21-42C8-8988-62F7832195CD}"/>
              </a:ext>
            </a:extLst>
          </p:cNvPr>
          <p:cNvSpPr txBox="1"/>
          <p:nvPr/>
        </p:nvSpPr>
        <p:spPr>
          <a:xfrm>
            <a:off x="5087521" y="1034474"/>
            <a:ext cx="1688283" cy="461665"/>
          </a:xfrm>
          <a:prstGeom prst="rect">
            <a:avLst/>
          </a:prstGeom>
          <a:noFill/>
        </p:spPr>
        <p:txBody>
          <a:bodyPr wrap="none" rtlCol="0">
            <a:spAutoFit/>
          </a:bodyPr>
          <a:lstStyle/>
          <a:p>
            <a:r>
              <a:rPr lang="en-GB" sz="2400" b="1" dirty="0">
                <a:solidFill>
                  <a:srgbClr val="292929"/>
                </a:solidFill>
                <a:latin typeface="Arial" panose="020B0604020202020204" pitchFamily="34" charset="0"/>
                <a:cs typeface="Arial" panose="020B0604020202020204" pitchFamily="34" charset="0"/>
              </a:rPr>
              <a:t>Questions</a:t>
            </a:r>
          </a:p>
        </p:txBody>
      </p:sp>
    </p:spTree>
    <p:extLst>
      <p:ext uri="{BB962C8B-B14F-4D97-AF65-F5344CB8AC3E}">
        <p14:creationId xmlns:p14="http://schemas.microsoft.com/office/powerpoint/2010/main" val="9106690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 xmlns:a16="http://schemas.microsoft.com/office/drawing/2014/main" id="{63754963-B1F1-4419-A6F3-994EC59C728D}"/>
              </a:ext>
            </a:extLst>
          </p:cNvPr>
          <p:cNvSpPr txBox="1">
            <a:spLocks/>
          </p:cNvSpPr>
          <p:nvPr/>
        </p:nvSpPr>
        <p:spPr>
          <a:xfrm>
            <a:off x="718828" y="856971"/>
            <a:ext cx="10988432" cy="482759"/>
          </a:xfrm>
          <a:prstGeom prst="rect">
            <a:avLst/>
          </a:prstGeom>
        </p:spPr>
        <p:txBody>
          <a:bodyPr lIns="0" tIns="51937" rIns="103876" bIns="51937" anchor="ctr" anchorCtr="0">
            <a:normAutofit/>
          </a:bodyPr>
          <a:lstStyle>
            <a:lvl1pPr algn="l" defTabSz="389538" rtl="0" eaLnBrk="0" fontAlgn="base" hangingPunct="0">
              <a:lnSpc>
                <a:spcPts val="1704"/>
              </a:lnSpc>
              <a:spcBef>
                <a:spcPct val="0"/>
              </a:spcBef>
              <a:spcAft>
                <a:spcPct val="0"/>
              </a:spcAft>
              <a:defRPr sz="1500" b="1" kern="1200">
                <a:solidFill>
                  <a:srgbClr val="5C881A"/>
                </a:solidFill>
                <a:latin typeface="Arial" pitchFamily="34" charset="0"/>
                <a:ea typeface="ＭＳ Ｐゴシック" charset="-128"/>
                <a:cs typeface="Arial" pitchFamily="34" charset="0"/>
              </a:defRPr>
            </a:lvl1pPr>
            <a:lvl2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2pPr>
            <a:lvl3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3pPr>
            <a:lvl4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4pPr>
            <a:lvl5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5pPr>
            <a:lvl6pPr marL="389538"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6pPr>
            <a:lvl7pPr marL="779074"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7pPr>
            <a:lvl8pPr marL="1168612"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8pPr>
            <a:lvl9pPr marL="1558149"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9pPr>
          </a:lstStyle>
          <a:p>
            <a:r>
              <a:rPr lang="en-GB" sz="2133" dirty="0">
                <a:solidFill>
                  <a:srgbClr val="292929"/>
                </a:solidFill>
              </a:rPr>
              <a:t>Flexible Connections: Principles of Access</a:t>
            </a:r>
          </a:p>
        </p:txBody>
      </p:sp>
      <p:sp>
        <p:nvSpPr>
          <p:cNvPr id="5" name="14 Elipse">
            <a:extLst>
              <a:ext uri="{FF2B5EF4-FFF2-40B4-BE49-F238E27FC236}">
                <a16:creationId xmlns="" xmlns:a16="http://schemas.microsoft.com/office/drawing/2014/main" id="{CED3A5A0-0F67-451B-A7D9-6E83910E6E64}"/>
              </a:ext>
            </a:extLst>
          </p:cNvPr>
          <p:cNvSpPr/>
          <p:nvPr/>
        </p:nvSpPr>
        <p:spPr>
          <a:xfrm>
            <a:off x="3067636" y="1824239"/>
            <a:ext cx="343285" cy="275539"/>
          </a:xfrm>
          <a:prstGeom prst="ellipse">
            <a:avLst/>
          </a:prstGeom>
          <a:solidFill>
            <a:schemeClr val="bg1"/>
          </a:solidFill>
          <a:ln w="19050">
            <a:solidFill>
              <a:srgbClr val="568410"/>
            </a:solidFill>
          </a:ln>
          <a:effectLst/>
        </p:spPr>
        <p:style>
          <a:lnRef idx="1">
            <a:schemeClr val="accent1"/>
          </a:lnRef>
          <a:fillRef idx="3">
            <a:schemeClr val="accent1"/>
          </a:fillRef>
          <a:effectRef idx="2">
            <a:schemeClr val="accent1"/>
          </a:effectRef>
          <a:fontRef idx="minor">
            <a:schemeClr val="lt1"/>
          </a:fontRef>
        </p:style>
        <p:txBody>
          <a:bodyPr lIns="0" tIns="51951" rIns="0" bIns="51951" rtlCol="0" anchor="ctr"/>
          <a:lstStyle/>
          <a:p>
            <a:pPr algn="ctr"/>
            <a:r>
              <a:rPr lang="en-GB" sz="1200" b="1" dirty="0">
                <a:solidFill>
                  <a:srgbClr val="5C881A"/>
                </a:solidFill>
                <a:latin typeface="Arial" panose="020B0604020202020204" pitchFamily="34" charset="0"/>
                <a:cs typeface="Arial" panose="020B0604020202020204" pitchFamily="34" charset="0"/>
              </a:rPr>
              <a:t>1</a:t>
            </a:r>
          </a:p>
        </p:txBody>
      </p:sp>
      <p:sp>
        <p:nvSpPr>
          <p:cNvPr id="6" name="15 Rectángulo">
            <a:extLst>
              <a:ext uri="{FF2B5EF4-FFF2-40B4-BE49-F238E27FC236}">
                <a16:creationId xmlns="" xmlns:a16="http://schemas.microsoft.com/office/drawing/2014/main" id="{2892A6EB-669A-4F63-BC36-C09231806C59}"/>
              </a:ext>
            </a:extLst>
          </p:cNvPr>
          <p:cNvSpPr/>
          <p:nvPr/>
        </p:nvSpPr>
        <p:spPr>
          <a:xfrm>
            <a:off x="3808443" y="1745436"/>
            <a:ext cx="5435171" cy="366349"/>
          </a:xfrm>
          <a:prstGeom prst="rect">
            <a:avLst/>
          </a:prstGeom>
          <a:noFill/>
          <a:ln w="19050">
            <a:solidFill>
              <a:srgbClr val="568410"/>
            </a:solidFill>
            <a:miter lim="800000"/>
          </a:ln>
          <a:effectLst/>
        </p:spPr>
        <p:style>
          <a:lnRef idx="1">
            <a:schemeClr val="accent1"/>
          </a:lnRef>
          <a:fillRef idx="3">
            <a:schemeClr val="accent1"/>
          </a:fillRef>
          <a:effectRef idx="2">
            <a:schemeClr val="accent1"/>
          </a:effectRef>
          <a:fontRef idx="minor">
            <a:schemeClr val="lt1"/>
          </a:fontRef>
        </p:style>
        <p:txBody>
          <a:bodyPr lIns="103900" tIns="51951" rIns="103900" bIns="51951" rtlCol="0" anchor="ctr"/>
          <a:lstStyle/>
          <a:p>
            <a:pPr marL="203827" lvl="1"/>
            <a:r>
              <a:rPr lang="en-GB" sz="1200" b="1" dirty="0">
                <a:solidFill>
                  <a:srgbClr val="292929"/>
                </a:solidFill>
                <a:latin typeface="Arial" panose="020B0604020202020204" pitchFamily="34" charset="0"/>
                <a:cs typeface="Arial" panose="020B0604020202020204" pitchFamily="34" charset="0"/>
              </a:rPr>
              <a:t>Facilitates Flexible Connection Solution as BAU</a:t>
            </a:r>
          </a:p>
        </p:txBody>
      </p:sp>
      <p:sp>
        <p:nvSpPr>
          <p:cNvPr id="8" name="17 Elipse">
            <a:extLst>
              <a:ext uri="{FF2B5EF4-FFF2-40B4-BE49-F238E27FC236}">
                <a16:creationId xmlns="" xmlns:a16="http://schemas.microsoft.com/office/drawing/2014/main" id="{D6A8D836-B36E-4195-953D-6FECF25AC7C3}"/>
              </a:ext>
            </a:extLst>
          </p:cNvPr>
          <p:cNvSpPr/>
          <p:nvPr/>
        </p:nvSpPr>
        <p:spPr>
          <a:xfrm>
            <a:off x="3067636" y="2361948"/>
            <a:ext cx="343285" cy="275539"/>
          </a:xfrm>
          <a:prstGeom prst="ellipse">
            <a:avLst/>
          </a:prstGeom>
          <a:solidFill>
            <a:schemeClr val="bg1"/>
          </a:solidFill>
          <a:ln w="19050">
            <a:solidFill>
              <a:srgbClr val="568410"/>
            </a:solidFill>
          </a:ln>
          <a:effectLst/>
        </p:spPr>
        <p:style>
          <a:lnRef idx="1">
            <a:schemeClr val="accent1"/>
          </a:lnRef>
          <a:fillRef idx="3">
            <a:schemeClr val="accent1"/>
          </a:fillRef>
          <a:effectRef idx="2">
            <a:schemeClr val="accent1"/>
          </a:effectRef>
          <a:fontRef idx="minor">
            <a:schemeClr val="lt1"/>
          </a:fontRef>
        </p:style>
        <p:txBody>
          <a:bodyPr lIns="0" tIns="51951" rIns="0" bIns="51951" rtlCol="0" anchor="ctr"/>
          <a:lstStyle/>
          <a:p>
            <a:pPr algn="ctr"/>
            <a:r>
              <a:rPr lang="en-GB" sz="1200" b="1" dirty="0">
                <a:solidFill>
                  <a:srgbClr val="5C881A"/>
                </a:solidFill>
                <a:latin typeface="Arial" panose="020B0604020202020204" pitchFamily="34" charset="0"/>
                <a:cs typeface="Arial" panose="020B0604020202020204" pitchFamily="34" charset="0"/>
              </a:rPr>
              <a:t>2</a:t>
            </a:r>
          </a:p>
        </p:txBody>
      </p:sp>
      <p:sp>
        <p:nvSpPr>
          <p:cNvPr id="9" name="18 Rectángulo">
            <a:extLst>
              <a:ext uri="{FF2B5EF4-FFF2-40B4-BE49-F238E27FC236}">
                <a16:creationId xmlns="" xmlns:a16="http://schemas.microsoft.com/office/drawing/2014/main" id="{B6B31C0D-E751-4EF5-93AB-6A82ABE99552}"/>
              </a:ext>
            </a:extLst>
          </p:cNvPr>
          <p:cNvSpPr/>
          <p:nvPr/>
        </p:nvSpPr>
        <p:spPr>
          <a:xfrm>
            <a:off x="3808445" y="2307881"/>
            <a:ext cx="5435168" cy="458119"/>
          </a:xfrm>
          <a:prstGeom prst="rect">
            <a:avLst/>
          </a:prstGeom>
          <a:noFill/>
          <a:ln w="19050">
            <a:solidFill>
              <a:srgbClr val="568410"/>
            </a:solidFill>
            <a:miter lim="800000"/>
          </a:ln>
          <a:effectLst/>
        </p:spPr>
        <p:style>
          <a:lnRef idx="1">
            <a:schemeClr val="accent1"/>
          </a:lnRef>
          <a:fillRef idx="3">
            <a:schemeClr val="accent1"/>
          </a:fillRef>
          <a:effectRef idx="2">
            <a:schemeClr val="accent1"/>
          </a:effectRef>
          <a:fontRef idx="minor">
            <a:schemeClr val="lt1"/>
          </a:fontRef>
        </p:style>
        <p:txBody>
          <a:bodyPr lIns="103900" tIns="51951" rIns="103900" bIns="51951" rtlCol="0" anchor="ctr"/>
          <a:lstStyle/>
          <a:p>
            <a:pPr marL="204523" defTabSz="519488"/>
            <a:r>
              <a:rPr lang="en-GB" sz="1200" b="1" dirty="0">
                <a:solidFill>
                  <a:srgbClr val="292929"/>
                </a:solidFill>
                <a:latin typeface="Arial" panose="020B0604020202020204" pitchFamily="34" charset="0"/>
                <a:cs typeface="Arial" panose="020B0604020202020204" pitchFamily="34" charset="0"/>
              </a:rPr>
              <a:t>Enables connections into constrained network without reinforcement</a:t>
            </a:r>
          </a:p>
        </p:txBody>
      </p:sp>
      <p:sp>
        <p:nvSpPr>
          <p:cNvPr id="11" name="17 Elipse">
            <a:extLst>
              <a:ext uri="{FF2B5EF4-FFF2-40B4-BE49-F238E27FC236}">
                <a16:creationId xmlns="" xmlns:a16="http://schemas.microsoft.com/office/drawing/2014/main" id="{A130A127-CB9F-4CD7-9BB4-86A8B0F266AF}"/>
              </a:ext>
            </a:extLst>
          </p:cNvPr>
          <p:cNvSpPr/>
          <p:nvPr/>
        </p:nvSpPr>
        <p:spPr>
          <a:xfrm>
            <a:off x="3067636" y="2962108"/>
            <a:ext cx="343285" cy="275539"/>
          </a:xfrm>
          <a:prstGeom prst="ellipse">
            <a:avLst/>
          </a:prstGeom>
          <a:solidFill>
            <a:schemeClr val="bg1"/>
          </a:solidFill>
          <a:ln w="19050">
            <a:solidFill>
              <a:srgbClr val="568410"/>
            </a:solidFill>
          </a:ln>
          <a:effectLst/>
        </p:spPr>
        <p:style>
          <a:lnRef idx="1">
            <a:schemeClr val="accent1"/>
          </a:lnRef>
          <a:fillRef idx="3">
            <a:schemeClr val="accent1"/>
          </a:fillRef>
          <a:effectRef idx="2">
            <a:schemeClr val="accent1"/>
          </a:effectRef>
          <a:fontRef idx="minor">
            <a:schemeClr val="lt1"/>
          </a:fontRef>
        </p:style>
        <p:txBody>
          <a:bodyPr lIns="0" tIns="51951" rIns="0" bIns="51951" rtlCol="0" anchor="ctr"/>
          <a:lstStyle/>
          <a:p>
            <a:pPr algn="ctr"/>
            <a:r>
              <a:rPr lang="en-GB" sz="1200" b="1" dirty="0">
                <a:solidFill>
                  <a:srgbClr val="5C881A"/>
                </a:solidFill>
                <a:latin typeface="Arial" panose="020B0604020202020204" pitchFamily="34" charset="0"/>
                <a:cs typeface="Arial" panose="020B0604020202020204" pitchFamily="34" charset="0"/>
              </a:rPr>
              <a:t>3</a:t>
            </a:r>
          </a:p>
        </p:txBody>
      </p:sp>
      <p:sp>
        <p:nvSpPr>
          <p:cNvPr id="12" name="18 Rectángulo">
            <a:extLst>
              <a:ext uri="{FF2B5EF4-FFF2-40B4-BE49-F238E27FC236}">
                <a16:creationId xmlns="" xmlns:a16="http://schemas.microsoft.com/office/drawing/2014/main" id="{AA69357F-D40D-4DDF-9891-CDADD5823E02}"/>
              </a:ext>
            </a:extLst>
          </p:cNvPr>
          <p:cNvSpPr/>
          <p:nvPr/>
        </p:nvSpPr>
        <p:spPr>
          <a:xfrm>
            <a:off x="3809402" y="2883795"/>
            <a:ext cx="5434212" cy="412072"/>
          </a:xfrm>
          <a:prstGeom prst="rect">
            <a:avLst/>
          </a:prstGeom>
          <a:noFill/>
          <a:ln w="19050">
            <a:solidFill>
              <a:srgbClr val="568410"/>
            </a:solidFill>
            <a:miter lim="800000"/>
          </a:ln>
          <a:effectLst/>
        </p:spPr>
        <p:style>
          <a:lnRef idx="1">
            <a:schemeClr val="accent1"/>
          </a:lnRef>
          <a:fillRef idx="3">
            <a:schemeClr val="accent1"/>
          </a:fillRef>
          <a:effectRef idx="2">
            <a:schemeClr val="accent1"/>
          </a:effectRef>
          <a:fontRef idx="minor">
            <a:schemeClr val="lt1"/>
          </a:fontRef>
        </p:style>
        <p:txBody>
          <a:bodyPr lIns="103900" tIns="51951" rIns="103900" bIns="51951" rtlCol="0" anchor="ctr"/>
          <a:lstStyle/>
          <a:p>
            <a:pPr marL="204523" defTabSz="519488"/>
            <a:r>
              <a:rPr lang="en-GB" sz="1200" b="1" dirty="0">
                <a:solidFill>
                  <a:srgbClr val="292929"/>
                </a:solidFill>
                <a:latin typeface="Arial" panose="020B0604020202020204" pitchFamily="34" charset="0"/>
                <a:cs typeface="Arial" panose="020B0604020202020204" pitchFamily="34" charset="0"/>
              </a:rPr>
              <a:t>Includes a wide range of Flexible Connection Solutions</a:t>
            </a:r>
          </a:p>
        </p:txBody>
      </p:sp>
      <p:sp>
        <p:nvSpPr>
          <p:cNvPr id="14" name="14 Elipse">
            <a:extLst>
              <a:ext uri="{FF2B5EF4-FFF2-40B4-BE49-F238E27FC236}">
                <a16:creationId xmlns="" xmlns:a16="http://schemas.microsoft.com/office/drawing/2014/main" id="{BDBD62B5-5A66-434C-B933-FD1CE83D3C13}"/>
              </a:ext>
            </a:extLst>
          </p:cNvPr>
          <p:cNvSpPr/>
          <p:nvPr/>
        </p:nvSpPr>
        <p:spPr>
          <a:xfrm>
            <a:off x="3067636" y="3562268"/>
            <a:ext cx="343285" cy="275539"/>
          </a:xfrm>
          <a:prstGeom prst="ellipse">
            <a:avLst/>
          </a:prstGeom>
          <a:solidFill>
            <a:schemeClr val="bg1"/>
          </a:solidFill>
          <a:ln w="19050">
            <a:solidFill>
              <a:srgbClr val="568410"/>
            </a:solidFill>
          </a:ln>
          <a:effectLst/>
        </p:spPr>
        <p:style>
          <a:lnRef idx="1">
            <a:schemeClr val="accent1"/>
          </a:lnRef>
          <a:fillRef idx="3">
            <a:schemeClr val="accent1"/>
          </a:fillRef>
          <a:effectRef idx="2">
            <a:schemeClr val="accent1"/>
          </a:effectRef>
          <a:fontRef idx="minor">
            <a:schemeClr val="lt1"/>
          </a:fontRef>
        </p:style>
        <p:txBody>
          <a:bodyPr lIns="0" tIns="51951" rIns="0" bIns="51951" rtlCol="0" anchor="ctr"/>
          <a:lstStyle/>
          <a:p>
            <a:pPr algn="ctr"/>
            <a:r>
              <a:rPr lang="en-GB" sz="1200" b="1" dirty="0">
                <a:solidFill>
                  <a:srgbClr val="5C881A"/>
                </a:solidFill>
                <a:latin typeface="Arial" panose="020B0604020202020204" pitchFamily="34" charset="0"/>
                <a:cs typeface="Arial" panose="020B0604020202020204" pitchFamily="34" charset="0"/>
              </a:rPr>
              <a:t>4</a:t>
            </a:r>
          </a:p>
        </p:txBody>
      </p:sp>
      <p:sp>
        <p:nvSpPr>
          <p:cNvPr id="15" name="15 Rectángulo">
            <a:extLst>
              <a:ext uri="{FF2B5EF4-FFF2-40B4-BE49-F238E27FC236}">
                <a16:creationId xmlns="" xmlns:a16="http://schemas.microsoft.com/office/drawing/2014/main" id="{2AAAED56-3FCB-45C4-A4DF-67B74DC078A2}"/>
              </a:ext>
            </a:extLst>
          </p:cNvPr>
          <p:cNvSpPr/>
          <p:nvPr/>
        </p:nvSpPr>
        <p:spPr>
          <a:xfrm>
            <a:off x="3804187" y="3459760"/>
            <a:ext cx="5439427" cy="406384"/>
          </a:xfrm>
          <a:prstGeom prst="rect">
            <a:avLst/>
          </a:prstGeom>
          <a:noFill/>
          <a:ln w="19050">
            <a:solidFill>
              <a:srgbClr val="568410"/>
            </a:solidFill>
            <a:miter lim="800000"/>
          </a:ln>
          <a:effectLst/>
        </p:spPr>
        <p:style>
          <a:lnRef idx="1">
            <a:schemeClr val="accent1"/>
          </a:lnRef>
          <a:fillRef idx="3">
            <a:schemeClr val="accent1"/>
          </a:fillRef>
          <a:effectRef idx="2">
            <a:schemeClr val="accent1"/>
          </a:effectRef>
          <a:fontRef idx="minor">
            <a:schemeClr val="lt1"/>
          </a:fontRef>
        </p:style>
        <p:txBody>
          <a:bodyPr lIns="103900" tIns="51951" rIns="103900" bIns="51951" rtlCol="0" anchor="ctr"/>
          <a:lstStyle/>
          <a:p>
            <a:pPr marL="204523" defTabSz="519488"/>
            <a:r>
              <a:rPr lang="en-GB" sz="1200" b="1" dirty="0">
                <a:solidFill>
                  <a:srgbClr val="292929"/>
                </a:solidFill>
                <a:latin typeface="Arial" panose="020B0604020202020204" pitchFamily="34" charset="0"/>
                <a:cs typeface="Arial" panose="020B0604020202020204" pitchFamily="34" charset="0"/>
              </a:rPr>
              <a:t>Outlines Commercial Principles of Access and Queue Management</a:t>
            </a:r>
          </a:p>
        </p:txBody>
      </p:sp>
      <p:sp>
        <p:nvSpPr>
          <p:cNvPr id="17" name="14 Elipse">
            <a:extLst>
              <a:ext uri="{FF2B5EF4-FFF2-40B4-BE49-F238E27FC236}">
                <a16:creationId xmlns="" xmlns:a16="http://schemas.microsoft.com/office/drawing/2014/main" id="{E101BD41-9469-49AC-92E1-4084F6D289E1}"/>
              </a:ext>
            </a:extLst>
          </p:cNvPr>
          <p:cNvSpPr/>
          <p:nvPr/>
        </p:nvSpPr>
        <p:spPr>
          <a:xfrm>
            <a:off x="3067636" y="4030036"/>
            <a:ext cx="343285" cy="275539"/>
          </a:xfrm>
          <a:prstGeom prst="ellipse">
            <a:avLst/>
          </a:prstGeom>
          <a:solidFill>
            <a:schemeClr val="bg1"/>
          </a:solidFill>
          <a:ln w="19050">
            <a:solidFill>
              <a:srgbClr val="568410"/>
            </a:solidFill>
          </a:ln>
          <a:effectLst/>
        </p:spPr>
        <p:style>
          <a:lnRef idx="1">
            <a:schemeClr val="accent1"/>
          </a:lnRef>
          <a:fillRef idx="3">
            <a:schemeClr val="accent1"/>
          </a:fillRef>
          <a:effectRef idx="2">
            <a:schemeClr val="accent1"/>
          </a:effectRef>
          <a:fontRef idx="minor">
            <a:schemeClr val="lt1"/>
          </a:fontRef>
        </p:style>
        <p:txBody>
          <a:bodyPr lIns="0" tIns="51951" rIns="0" bIns="51951" rtlCol="0" anchor="ctr"/>
          <a:lstStyle/>
          <a:p>
            <a:pPr algn="ctr"/>
            <a:r>
              <a:rPr lang="en-GB" sz="1200" b="1" dirty="0">
                <a:solidFill>
                  <a:srgbClr val="5C881A"/>
                </a:solidFill>
                <a:latin typeface="Arial" panose="020B0604020202020204" pitchFamily="34" charset="0"/>
                <a:cs typeface="Arial" panose="020B0604020202020204" pitchFamily="34" charset="0"/>
              </a:rPr>
              <a:t>5</a:t>
            </a:r>
          </a:p>
        </p:txBody>
      </p:sp>
      <p:sp>
        <p:nvSpPr>
          <p:cNvPr id="18" name="15 Rectángulo">
            <a:extLst>
              <a:ext uri="{FF2B5EF4-FFF2-40B4-BE49-F238E27FC236}">
                <a16:creationId xmlns="" xmlns:a16="http://schemas.microsoft.com/office/drawing/2014/main" id="{725765B1-152A-4543-8DAE-9ED0456E8CDB}"/>
              </a:ext>
            </a:extLst>
          </p:cNvPr>
          <p:cNvSpPr/>
          <p:nvPr/>
        </p:nvSpPr>
        <p:spPr>
          <a:xfrm>
            <a:off x="3789819" y="4030037"/>
            <a:ext cx="5453795" cy="261676"/>
          </a:xfrm>
          <a:prstGeom prst="rect">
            <a:avLst/>
          </a:prstGeom>
          <a:noFill/>
          <a:ln w="19050">
            <a:solidFill>
              <a:srgbClr val="568410"/>
            </a:solidFill>
            <a:miter lim="800000"/>
          </a:ln>
          <a:effectLst/>
        </p:spPr>
        <p:style>
          <a:lnRef idx="1">
            <a:schemeClr val="accent1"/>
          </a:lnRef>
          <a:fillRef idx="3">
            <a:schemeClr val="accent1"/>
          </a:fillRef>
          <a:effectRef idx="2">
            <a:schemeClr val="accent1"/>
          </a:effectRef>
          <a:fontRef idx="minor">
            <a:schemeClr val="lt1"/>
          </a:fontRef>
        </p:style>
        <p:txBody>
          <a:bodyPr lIns="103900" tIns="51951" rIns="103900" bIns="51951" rtlCol="0" anchor="ctr"/>
          <a:lstStyle/>
          <a:p>
            <a:pPr marL="204523" defTabSz="519488"/>
            <a:r>
              <a:rPr lang="en-GB" sz="1200" b="1" dirty="0">
                <a:solidFill>
                  <a:srgbClr val="292929"/>
                </a:solidFill>
                <a:latin typeface="Arial" panose="020B0604020202020204" pitchFamily="34" charset="0"/>
                <a:cs typeface="Arial" panose="020B0604020202020204" pitchFamily="34" charset="0"/>
              </a:rPr>
              <a:t>Includes key design considerations for each Solution</a:t>
            </a:r>
          </a:p>
        </p:txBody>
      </p:sp>
      <p:pic>
        <p:nvPicPr>
          <p:cNvPr id="19" name="Picture 18">
            <a:extLst>
              <a:ext uri="{FF2B5EF4-FFF2-40B4-BE49-F238E27FC236}">
                <a16:creationId xmlns="" xmlns:a16="http://schemas.microsoft.com/office/drawing/2014/main" id="{98C9BEE3-06A0-4C54-81FD-FEDF5F055653}"/>
              </a:ext>
            </a:extLst>
          </p:cNvPr>
          <p:cNvPicPr/>
          <p:nvPr/>
        </p:nvPicPr>
        <p:blipFill>
          <a:blip r:embed="rId2" cstate="print"/>
          <a:srcRect/>
          <a:stretch>
            <a:fillRect/>
          </a:stretch>
        </p:blipFill>
        <p:spPr bwMode="auto">
          <a:xfrm>
            <a:off x="2800251" y="4411005"/>
            <a:ext cx="6619805" cy="1742979"/>
          </a:xfrm>
          <a:prstGeom prst="rect">
            <a:avLst/>
          </a:prstGeom>
          <a:noFill/>
          <a:ln w="9525">
            <a:noFill/>
            <a:miter lim="800000"/>
            <a:headEnd/>
            <a:tailEnd/>
          </a:ln>
        </p:spPr>
      </p:pic>
      <p:sp>
        <p:nvSpPr>
          <p:cNvPr id="20" name="Rectangle 19">
            <a:extLst>
              <a:ext uri="{FF2B5EF4-FFF2-40B4-BE49-F238E27FC236}">
                <a16:creationId xmlns="" xmlns:a16="http://schemas.microsoft.com/office/drawing/2014/main" id="{ADA53946-27EF-47C1-8F04-15DC538FF9AD}"/>
              </a:ext>
            </a:extLst>
          </p:cNvPr>
          <p:cNvSpPr/>
          <p:nvPr/>
        </p:nvSpPr>
        <p:spPr>
          <a:xfrm>
            <a:off x="637545" y="1253259"/>
            <a:ext cx="10945216" cy="338554"/>
          </a:xfrm>
          <a:prstGeom prst="rect">
            <a:avLst/>
          </a:prstGeom>
        </p:spPr>
        <p:txBody>
          <a:bodyPr wrap="square">
            <a:spAutoFit/>
          </a:bodyPr>
          <a:lstStyle/>
          <a:p>
            <a:pPr marL="237061" indent="-237061" defTabSz="609585">
              <a:buFont typeface="Arial" panose="020B0604020202020204" pitchFamily="34" charset="0"/>
              <a:buChar char="•"/>
              <a:tabLst>
                <a:tab pos="0" algn="l"/>
                <a:tab pos="118530" algn="l"/>
              </a:tabLst>
            </a:pPr>
            <a:r>
              <a:rPr lang="en-GB" altLang="en-US" sz="1600" dirty="0">
                <a:solidFill>
                  <a:srgbClr val="292929"/>
                </a:solidFill>
                <a:latin typeface="Arial" panose="020B0604020202020204" pitchFamily="34" charset="0"/>
                <a:cs typeface="Arial" panose="020B0604020202020204" pitchFamily="34" charset="0"/>
              </a:rPr>
              <a:t>Principles of Access Document Overview</a:t>
            </a:r>
          </a:p>
        </p:txBody>
      </p:sp>
      <p:cxnSp>
        <p:nvCxnSpPr>
          <p:cNvPr id="24" name="Straight Arrow Connector 23">
            <a:extLst>
              <a:ext uri="{FF2B5EF4-FFF2-40B4-BE49-F238E27FC236}">
                <a16:creationId xmlns="" xmlns:a16="http://schemas.microsoft.com/office/drawing/2014/main" id="{74A045AD-9883-419A-8EC8-81A20572416E}"/>
              </a:ext>
            </a:extLst>
          </p:cNvPr>
          <p:cNvCxnSpPr>
            <a:cxnSpLocks/>
          </p:cNvCxnSpPr>
          <p:nvPr/>
        </p:nvCxnSpPr>
        <p:spPr>
          <a:xfrm>
            <a:off x="3410922" y="1966135"/>
            <a:ext cx="375985" cy="0"/>
          </a:xfrm>
          <a:prstGeom prst="straightConnector1">
            <a:avLst/>
          </a:prstGeom>
          <a:ln>
            <a:solidFill>
              <a:srgbClr val="668C2E"/>
            </a:solidFill>
            <a:tailEnd type="triangle"/>
          </a:ln>
        </p:spPr>
        <p:style>
          <a:lnRef idx="2">
            <a:schemeClr val="accent3"/>
          </a:lnRef>
          <a:fillRef idx="0">
            <a:schemeClr val="accent3"/>
          </a:fillRef>
          <a:effectRef idx="1">
            <a:schemeClr val="accent3"/>
          </a:effectRef>
          <a:fontRef idx="minor">
            <a:schemeClr val="tx1"/>
          </a:fontRef>
        </p:style>
      </p:cxnSp>
      <p:cxnSp>
        <p:nvCxnSpPr>
          <p:cNvPr id="26" name="Straight Arrow Connector 25">
            <a:extLst>
              <a:ext uri="{FF2B5EF4-FFF2-40B4-BE49-F238E27FC236}">
                <a16:creationId xmlns="" xmlns:a16="http://schemas.microsoft.com/office/drawing/2014/main" id="{14281648-031A-4352-86A7-40944119B050}"/>
              </a:ext>
            </a:extLst>
          </p:cNvPr>
          <p:cNvCxnSpPr>
            <a:cxnSpLocks/>
          </p:cNvCxnSpPr>
          <p:nvPr/>
        </p:nvCxnSpPr>
        <p:spPr>
          <a:xfrm>
            <a:off x="3410922" y="2501844"/>
            <a:ext cx="375985" cy="0"/>
          </a:xfrm>
          <a:prstGeom prst="straightConnector1">
            <a:avLst/>
          </a:prstGeom>
          <a:ln>
            <a:solidFill>
              <a:srgbClr val="668C2E"/>
            </a:solidFill>
            <a:tailEnd type="triangle"/>
          </a:ln>
        </p:spPr>
        <p:style>
          <a:lnRef idx="2">
            <a:schemeClr val="accent3"/>
          </a:lnRef>
          <a:fillRef idx="0">
            <a:schemeClr val="accent3"/>
          </a:fillRef>
          <a:effectRef idx="1">
            <a:schemeClr val="accent3"/>
          </a:effectRef>
          <a:fontRef idx="minor">
            <a:schemeClr val="tx1"/>
          </a:fontRef>
        </p:style>
      </p:cxnSp>
      <p:cxnSp>
        <p:nvCxnSpPr>
          <p:cNvPr id="27" name="Straight Arrow Connector 26">
            <a:extLst>
              <a:ext uri="{FF2B5EF4-FFF2-40B4-BE49-F238E27FC236}">
                <a16:creationId xmlns="" xmlns:a16="http://schemas.microsoft.com/office/drawing/2014/main" id="{4368FE07-A60D-4DDF-B4A3-0C8417B26972}"/>
              </a:ext>
            </a:extLst>
          </p:cNvPr>
          <p:cNvCxnSpPr>
            <a:cxnSpLocks/>
          </p:cNvCxnSpPr>
          <p:nvPr/>
        </p:nvCxnSpPr>
        <p:spPr>
          <a:xfrm>
            <a:off x="3410922" y="3102207"/>
            <a:ext cx="375985" cy="0"/>
          </a:xfrm>
          <a:prstGeom prst="straightConnector1">
            <a:avLst/>
          </a:prstGeom>
          <a:ln>
            <a:solidFill>
              <a:srgbClr val="668C2E"/>
            </a:solidFill>
            <a:tailEnd type="triangle"/>
          </a:ln>
        </p:spPr>
        <p:style>
          <a:lnRef idx="2">
            <a:schemeClr val="accent3"/>
          </a:lnRef>
          <a:fillRef idx="0">
            <a:schemeClr val="accent3"/>
          </a:fillRef>
          <a:effectRef idx="1">
            <a:schemeClr val="accent3"/>
          </a:effectRef>
          <a:fontRef idx="minor">
            <a:schemeClr val="tx1"/>
          </a:fontRef>
        </p:style>
      </p:cxnSp>
      <p:cxnSp>
        <p:nvCxnSpPr>
          <p:cNvPr id="28" name="Straight Arrow Connector 27">
            <a:extLst>
              <a:ext uri="{FF2B5EF4-FFF2-40B4-BE49-F238E27FC236}">
                <a16:creationId xmlns="" xmlns:a16="http://schemas.microsoft.com/office/drawing/2014/main" id="{A139910F-E9EA-4656-B638-A5EFE2E49364}"/>
              </a:ext>
            </a:extLst>
          </p:cNvPr>
          <p:cNvCxnSpPr>
            <a:cxnSpLocks/>
          </p:cNvCxnSpPr>
          <p:nvPr/>
        </p:nvCxnSpPr>
        <p:spPr>
          <a:xfrm>
            <a:off x="3410922" y="4164388"/>
            <a:ext cx="375985" cy="0"/>
          </a:xfrm>
          <a:prstGeom prst="straightConnector1">
            <a:avLst/>
          </a:prstGeom>
          <a:ln>
            <a:solidFill>
              <a:srgbClr val="668C2E"/>
            </a:solidFill>
            <a:tailEnd type="triangle"/>
          </a:ln>
        </p:spPr>
        <p:style>
          <a:lnRef idx="2">
            <a:schemeClr val="accent3"/>
          </a:lnRef>
          <a:fillRef idx="0">
            <a:schemeClr val="accent3"/>
          </a:fillRef>
          <a:effectRef idx="1">
            <a:schemeClr val="accent3"/>
          </a:effectRef>
          <a:fontRef idx="minor">
            <a:schemeClr val="tx1"/>
          </a:fontRef>
        </p:style>
      </p:cxnSp>
      <p:cxnSp>
        <p:nvCxnSpPr>
          <p:cNvPr id="29" name="Straight Arrow Connector 28">
            <a:extLst>
              <a:ext uri="{FF2B5EF4-FFF2-40B4-BE49-F238E27FC236}">
                <a16:creationId xmlns="" xmlns:a16="http://schemas.microsoft.com/office/drawing/2014/main" id="{8E3B7F17-913F-4D54-9FBC-08CF473A2752}"/>
              </a:ext>
            </a:extLst>
          </p:cNvPr>
          <p:cNvCxnSpPr>
            <a:cxnSpLocks/>
          </p:cNvCxnSpPr>
          <p:nvPr/>
        </p:nvCxnSpPr>
        <p:spPr>
          <a:xfrm>
            <a:off x="3410922" y="3684099"/>
            <a:ext cx="375985" cy="0"/>
          </a:xfrm>
          <a:prstGeom prst="straightConnector1">
            <a:avLst/>
          </a:prstGeom>
          <a:ln>
            <a:solidFill>
              <a:srgbClr val="668C2E"/>
            </a:solidFill>
            <a:tailEnd type="triangle"/>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35198614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4">
            <a:extLst>
              <a:ext uri="{FF2B5EF4-FFF2-40B4-BE49-F238E27FC236}">
                <a16:creationId xmlns="" xmlns:a16="http://schemas.microsoft.com/office/drawing/2014/main" id="{820FAFF1-C4ED-434E-B7D2-E17725983466}"/>
              </a:ext>
            </a:extLst>
          </p:cNvPr>
          <p:cNvSpPr txBox="1">
            <a:spLocks/>
          </p:cNvSpPr>
          <p:nvPr/>
        </p:nvSpPr>
        <p:spPr>
          <a:xfrm>
            <a:off x="718828" y="857134"/>
            <a:ext cx="11196059" cy="512933"/>
          </a:xfrm>
          <a:prstGeom prst="rect">
            <a:avLst/>
          </a:prstGeom>
        </p:spPr>
        <p:txBody>
          <a:bodyPr/>
          <a:lstStyle>
            <a:lvl1pPr marL="292153" indent="-292153" algn="l" defTabSz="389538" rtl="0" eaLnBrk="0" fontAlgn="base" hangingPunct="0">
              <a:spcBef>
                <a:spcPct val="20000"/>
              </a:spcBef>
              <a:spcAft>
                <a:spcPct val="0"/>
              </a:spcAft>
              <a:buFont typeface="Arial" charset="0"/>
              <a:buChar char="•"/>
              <a:defRPr sz="2700" kern="1200">
                <a:solidFill>
                  <a:schemeClr val="tx1"/>
                </a:solidFill>
                <a:latin typeface="+mn-lt"/>
                <a:ea typeface="ＭＳ Ｐゴシック" charset="-128"/>
                <a:cs typeface="ＭＳ Ｐゴシック" charset="-128"/>
              </a:defRPr>
            </a:lvl1pPr>
            <a:lvl2pPr marL="632998" indent="-243460" algn="l" defTabSz="389538"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2pPr>
            <a:lvl3pPr marL="973843" indent="-194769" algn="l" defTabSz="389538"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3pPr>
            <a:lvl4pPr marL="1363379" indent="-194769" algn="l" defTabSz="389538" rtl="0" eaLnBrk="0" fontAlgn="base" hangingPunct="0">
              <a:spcBef>
                <a:spcPct val="20000"/>
              </a:spcBef>
              <a:spcAft>
                <a:spcPct val="0"/>
              </a:spcAft>
              <a:buFont typeface="Arial" charset="0"/>
              <a:buChar char="–"/>
              <a:defRPr sz="1700" kern="1200">
                <a:solidFill>
                  <a:schemeClr val="tx1"/>
                </a:solidFill>
                <a:latin typeface="+mn-lt"/>
                <a:ea typeface="ＭＳ Ｐゴシック" charset="-128"/>
                <a:cs typeface="+mn-cs"/>
              </a:defRPr>
            </a:lvl4pPr>
            <a:lvl5pPr marL="1752917" indent="-194769" algn="l" defTabSz="389538" rtl="0" eaLnBrk="0" fontAlgn="base" hangingPunct="0">
              <a:spcBef>
                <a:spcPct val="20000"/>
              </a:spcBef>
              <a:spcAft>
                <a:spcPct val="0"/>
              </a:spcAft>
              <a:buFont typeface="Arial" charset="0"/>
              <a:buChar char="»"/>
              <a:defRPr sz="1700" kern="1200">
                <a:solidFill>
                  <a:schemeClr val="tx1"/>
                </a:solidFill>
                <a:latin typeface="+mn-lt"/>
                <a:ea typeface="ＭＳ Ｐゴシック" charset="-128"/>
                <a:cs typeface="+mn-cs"/>
              </a:defRPr>
            </a:lvl5pPr>
            <a:lvl6pPr marL="2142455" indent="-194769" algn="l" defTabSz="389538" rtl="0" eaLnBrk="1" latinLnBrk="0" hangingPunct="1">
              <a:spcBef>
                <a:spcPct val="20000"/>
              </a:spcBef>
              <a:buFont typeface="Arial"/>
              <a:buChar char="•"/>
              <a:defRPr sz="1700" kern="1200">
                <a:solidFill>
                  <a:schemeClr val="tx1"/>
                </a:solidFill>
                <a:latin typeface="+mn-lt"/>
                <a:ea typeface="+mn-ea"/>
                <a:cs typeface="+mn-cs"/>
              </a:defRPr>
            </a:lvl6pPr>
            <a:lvl7pPr marL="2531992" indent="-194769" algn="l" defTabSz="389538" rtl="0" eaLnBrk="1" latinLnBrk="0" hangingPunct="1">
              <a:spcBef>
                <a:spcPct val="20000"/>
              </a:spcBef>
              <a:buFont typeface="Arial"/>
              <a:buChar char="•"/>
              <a:defRPr sz="1700" kern="1200">
                <a:solidFill>
                  <a:schemeClr val="tx1"/>
                </a:solidFill>
                <a:latin typeface="+mn-lt"/>
                <a:ea typeface="+mn-ea"/>
                <a:cs typeface="+mn-cs"/>
              </a:defRPr>
            </a:lvl7pPr>
            <a:lvl8pPr marL="2921529" indent="-194769" algn="l" defTabSz="389538" rtl="0" eaLnBrk="1" latinLnBrk="0" hangingPunct="1">
              <a:spcBef>
                <a:spcPct val="20000"/>
              </a:spcBef>
              <a:buFont typeface="Arial"/>
              <a:buChar char="•"/>
              <a:defRPr sz="1700" kern="1200">
                <a:solidFill>
                  <a:schemeClr val="tx1"/>
                </a:solidFill>
                <a:latin typeface="+mn-lt"/>
                <a:ea typeface="+mn-ea"/>
                <a:cs typeface="+mn-cs"/>
              </a:defRPr>
            </a:lvl8pPr>
            <a:lvl9pPr marL="3311066" indent="-194769" algn="l" defTabSz="389538" rtl="0" eaLnBrk="1" latinLnBrk="0" hangingPunct="1">
              <a:spcBef>
                <a:spcPct val="20000"/>
              </a:spcBef>
              <a:buFont typeface="Arial"/>
              <a:buChar char="•"/>
              <a:defRPr sz="1700" kern="1200">
                <a:solidFill>
                  <a:schemeClr val="tx1"/>
                </a:solidFill>
                <a:latin typeface="+mn-lt"/>
                <a:ea typeface="+mn-ea"/>
                <a:cs typeface="+mn-cs"/>
              </a:defRPr>
            </a:lvl9pPr>
          </a:lstStyle>
          <a:p>
            <a:pPr marL="0" indent="0">
              <a:buNone/>
            </a:pPr>
            <a:r>
              <a:rPr lang="en-GB" sz="2133" b="1" dirty="0">
                <a:solidFill>
                  <a:srgbClr val="292929"/>
                </a:solidFill>
                <a:latin typeface="Arial" panose="020B0604020202020204" pitchFamily="34" charset="0"/>
                <a:cs typeface="Arial" panose="020B0604020202020204" pitchFamily="34" charset="0"/>
              </a:rPr>
              <a:t>Flexible Connection Solutions</a:t>
            </a:r>
          </a:p>
        </p:txBody>
      </p:sp>
      <p:sp>
        <p:nvSpPr>
          <p:cNvPr id="4" name="Rectangle 3">
            <a:extLst>
              <a:ext uri="{FF2B5EF4-FFF2-40B4-BE49-F238E27FC236}">
                <a16:creationId xmlns="" xmlns:a16="http://schemas.microsoft.com/office/drawing/2014/main" id="{64767A86-A269-4F8A-B5FC-CC98B197D9AF}"/>
              </a:ext>
            </a:extLst>
          </p:cNvPr>
          <p:cNvSpPr/>
          <p:nvPr/>
        </p:nvSpPr>
        <p:spPr>
          <a:xfrm>
            <a:off x="7959087" y="8604448"/>
            <a:ext cx="3365803" cy="53955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03900" tIns="51951" rIns="103900" bIns="51951" rtlCol="0" anchor="ctr"/>
          <a:lstStyle/>
          <a:p>
            <a:pPr algn="ctr"/>
            <a:endParaRPr lang="en-GB" sz="2400" dirty="0">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 xmlns:a16="http://schemas.microsoft.com/office/drawing/2014/main" id="{2974C59F-B6C9-4A80-BB5F-F946F94D7E45}"/>
              </a:ext>
            </a:extLst>
          </p:cNvPr>
          <p:cNvGraphicFramePr>
            <a:graphicFrameLocks noGrp="1"/>
          </p:cNvGraphicFramePr>
          <p:nvPr>
            <p:extLst/>
          </p:nvPr>
        </p:nvGraphicFramePr>
        <p:xfrm>
          <a:off x="2093499" y="1370067"/>
          <a:ext cx="8446717" cy="4762631"/>
        </p:xfrm>
        <a:graphic>
          <a:graphicData uri="http://schemas.openxmlformats.org/drawingml/2006/table">
            <a:tbl>
              <a:tblPr firstRow="1" bandRow="1">
                <a:tableStyleId>{5C22544A-7EE6-4342-B048-85BDC9FD1C3A}</a:tableStyleId>
              </a:tblPr>
              <a:tblGrid>
                <a:gridCol w="1778256">
                  <a:extLst>
                    <a:ext uri="{9D8B030D-6E8A-4147-A177-3AD203B41FA5}">
                      <a16:colId xmlns="" xmlns:a16="http://schemas.microsoft.com/office/drawing/2014/main" val="20000"/>
                    </a:ext>
                  </a:extLst>
                </a:gridCol>
                <a:gridCol w="6668461">
                  <a:extLst>
                    <a:ext uri="{9D8B030D-6E8A-4147-A177-3AD203B41FA5}">
                      <a16:colId xmlns="" xmlns:a16="http://schemas.microsoft.com/office/drawing/2014/main" val="20001"/>
                    </a:ext>
                  </a:extLst>
                </a:gridCol>
              </a:tblGrid>
              <a:tr h="385895">
                <a:tc>
                  <a:txBody>
                    <a:bodyPr/>
                    <a:lstStyle/>
                    <a:p>
                      <a:pPr algn="ctr"/>
                      <a:r>
                        <a:rPr lang="en-GB" sz="1300" baseline="0" dirty="0">
                          <a:solidFill>
                            <a:srgbClr val="000000"/>
                          </a:solidFill>
                          <a:latin typeface="Arial" panose="020B0604020202020204" pitchFamily="34" charset="0"/>
                          <a:cs typeface="Arial" panose="020B0604020202020204" pitchFamily="34" charset="0"/>
                        </a:rPr>
                        <a:t>Flexible Solution</a:t>
                      </a:r>
                      <a:endParaRPr lang="en-US" sz="1300" baseline="0" dirty="0">
                        <a:solidFill>
                          <a:srgbClr val="000000"/>
                        </a:solidFill>
                        <a:latin typeface="Arial" panose="020B0604020202020204" pitchFamily="34" charset="0"/>
                        <a:cs typeface="Arial" panose="020B0604020202020204" pitchFamily="34" charset="0"/>
                      </a:endParaRPr>
                    </a:p>
                  </a:txBody>
                  <a:tcPr marL="121920" marR="121920" marT="81280" marB="81280">
                    <a:solidFill>
                      <a:srgbClr val="0070C0">
                        <a:alpha val="80000"/>
                      </a:srgbClr>
                    </a:solidFill>
                  </a:tcPr>
                </a:tc>
                <a:tc>
                  <a:txBody>
                    <a:bodyPr/>
                    <a:lstStyle/>
                    <a:p>
                      <a:pPr algn="ctr"/>
                      <a:r>
                        <a:rPr lang="en-GB" sz="1300" baseline="0" dirty="0">
                          <a:solidFill>
                            <a:srgbClr val="000000"/>
                          </a:solidFill>
                          <a:latin typeface="Arial" panose="020B0604020202020204" pitchFamily="34" charset="0"/>
                          <a:cs typeface="Arial" panose="020B0604020202020204" pitchFamily="34" charset="0"/>
                        </a:rPr>
                        <a:t>Description</a:t>
                      </a:r>
                      <a:endParaRPr lang="en-US" sz="1300" baseline="0" dirty="0">
                        <a:solidFill>
                          <a:srgbClr val="000000"/>
                        </a:solidFill>
                        <a:latin typeface="Arial" panose="020B0604020202020204" pitchFamily="34" charset="0"/>
                        <a:cs typeface="Arial" panose="020B0604020202020204" pitchFamily="34" charset="0"/>
                      </a:endParaRPr>
                    </a:p>
                  </a:txBody>
                  <a:tcPr marL="121920" marR="121920" marT="81280" marB="81280">
                    <a:solidFill>
                      <a:srgbClr val="0070C0">
                        <a:alpha val="80000"/>
                      </a:srgbClr>
                    </a:solidFill>
                  </a:tcPr>
                </a:tc>
                <a:extLst>
                  <a:ext uri="{0D108BD9-81ED-4DB2-BD59-A6C34878D82A}">
                    <a16:rowId xmlns="" xmlns:a16="http://schemas.microsoft.com/office/drawing/2014/main" val="10000"/>
                  </a:ext>
                </a:extLst>
              </a:tr>
              <a:tr h="772160">
                <a:tc>
                  <a:txBody>
                    <a:bodyPr/>
                    <a:lstStyle/>
                    <a:p>
                      <a:pPr algn="ctr"/>
                      <a:r>
                        <a:rPr lang="en-GB" sz="1300" b="1" baseline="0" dirty="0">
                          <a:solidFill>
                            <a:srgbClr val="FF0000"/>
                          </a:solidFill>
                          <a:latin typeface="Arial" panose="020B0604020202020204" pitchFamily="34" charset="0"/>
                          <a:cs typeface="Arial" panose="020B0604020202020204" pitchFamily="34" charset="0"/>
                        </a:rPr>
                        <a:t>Timed Capacity Connections</a:t>
                      </a:r>
                      <a:endParaRPr lang="en-US" sz="1300" b="1" baseline="0" dirty="0">
                        <a:solidFill>
                          <a:srgbClr val="FF0000"/>
                        </a:solidFill>
                        <a:latin typeface="Arial" panose="020B0604020202020204" pitchFamily="34" charset="0"/>
                        <a:cs typeface="Arial" panose="020B0604020202020204" pitchFamily="34" charset="0"/>
                      </a:endParaRPr>
                    </a:p>
                  </a:txBody>
                  <a:tcPr marL="121920" marR="121920" marT="81280" marB="81280">
                    <a:solidFill>
                      <a:schemeClr val="accent5">
                        <a:lumMod val="40000"/>
                        <a:lumOff val="60000"/>
                      </a:schemeClr>
                    </a:solidFill>
                  </a:tcPr>
                </a:tc>
                <a:tc>
                  <a:txBody>
                    <a:bodyPr/>
                    <a:lstStyle/>
                    <a:p>
                      <a:r>
                        <a:rPr lang="en-GB" sz="1300" baseline="0" dirty="0">
                          <a:solidFill>
                            <a:srgbClr val="000000"/>
                          </a:solidFill>
                          <a:latin typeface="Arial" panose="020B0604020202020204" pitchFamily="34" charset="0"/>
                          <a:cs typeface="Arial" panose="020B0604020202020204" pitchFamily="34" charset="0"/>
                        </a:rPr>
                        <a:t>This solution offers a connection with a fixed level of Curtailment.  The User manages their import/export level within a prescribed operating schedule agreed within their </a:t>
                      </a:r>
                      <a:r>
                        <a:rPr lang="en-GB" sz="1300" b="1" baseline="0" dirty="0">
                          <a:solidFill>
                            <a:srgbClr val="000000"/>
                          </a:solidFill>
                          <a:latin typeface="Arial" panose="020B0604020202020204" pitchFamily="34" charset="0"/>
                          <a:cs typeface="Arial" panose="020B0604020202020204" pitchFamily="34" charset="0"/>
                        </a:rPr>
                        <a:t>Connection Agreement</a:t>
                      </a:r>
                      <a:endParaRPr lang="en-US" sz="1300" baseline="0" dirty="0">
                        <a:solidFill>
                          <a:srgbClr val="000000"/>
                        </a:solidFill>
                        <a:latin typeface="Arial" panose="020B0604020202020204" pitchFamily="34" charset="0"/>
                        <a:cs typeface="Arial" panose="020B0604020202020204" pitchFamily="34" charset="0"/>
                      </a:endParaRPr>
                    </a:p>
                  </a:txBody>
                  <a:tcPr marL="121920" marR="121920" marT="81280" marB="81280">
                    <a:solidFill>
                      <a:schemeClr val="accent5">
                        <a:lumMod val="40000"/>
                        <a:lumOff val="60000"/>
                      </a:schemeClr>
                    </a:solidFill>
                  </a:tcPr>
                </a:tc>
                <a:extLst>
                  <a:ext uri="{0D108BD9-81ED-4DB2-BD59-A6C34878D82A}">
                    <a16:rowId xmlns="" xmlns:a16="http://schemas.microsoft.com/office/drawing/2014/main" val="10001"/>
                  </a:ext>
                </a:extLst>
              </a:tr>
              <a:tr h="722796">
                <a:tc>
                  <a:txBody>
                    <a:bodyPr/>
                    <a:lstStyle/>
                    <a:p>
                      <a:pPr algn="ctr"/>
                      <a:r>
                        <a:rPr lang="en-GB" sz="1300" b="1" baseline="0" dirty="0">
                          <a:solidFill>
                            <a:srgbClr val="FF0000"/>
                          </a:solidFill>
                          <a:latin typeface="Arial" panose="020B0604020202020204" pitchFamily="34" charset="0"/>
                          <a:cs typeface="Arial" panose="020B0604020202020204" pitchFamily="34" charset="0"/>
                        </a:rPr>
                        <a:t>Export Limiting Devices</a:t>
                      </a:r>
                      <a:endParaRPr lang="en-US" sz="1300" b="1" baseline="0" dirty="0">
                        <a:solidFill>
                          <a:srgbClr val="FF0000"/>
                        </a:solidFill>
                        <a:latin typeface="Arial" panose="020B0604020202020204" pitchFamily="34" charset="0"/>
                        <a:cs typeface="Arial" panose="020B0604020202020204" pitchFamily="34" charset="0"/>
                      </a:endParaRPr>
                    </a:p>
                  </a:txBody>
                  <a:tcPr marL="121920" marR="121920" marT="81280" marB="81280">
                    <a:solidFill>
                      <a:schemeClr val="accent5">
                        <a:lumMod val="20000"/>
                        <a:lumOff val="80000"/>
                      </a:schemeClr>
                    </a:solidFill>
                  </a:tcPr>
                </a:tc>
                <a:tc>
                  <a:txBody>
                    <a:bodyPr/>
                    <a:lstStyle/>
                    <a:p>
                      <a:r>
                        <a:rPr lang="en-GB" sz="1300" baseline="0" dirty="0">
                          <a:solidFill>
                            <a:srgbClr val="000000"/>
                          </a:solidFill>
                          <a:latin typeface="Arial" panose="020B0604020202020204" pitchFamily="34" charset="0"/>
                          <a:cs typeface="Arial" panose="020B0604020202020204" pitchFamily="34" charset="0"/>
                        </a:rPr>
                        <a:t>Automated equipment at the User’s substation which controls the customer’s demand / generation to ensure that the User’s </a:t>
                      </a:r>
                      <a:r>
                        <a:rPr lang="en-GB" sz="1300" b="1" baseline="0" dirty="0">
                          <a:solidFill>
                            <a:srgbClr val="000000"/>
                          </a:solidFill>
                          <a:latin typeface="Arial" panose="020B0604020202020204" pitchFamily="34" charset="0"/>
                          <a:cs typeface="Arial" panose="020B0604020202020204" pitchFamily="34" charset="0"/>
                        </a:rPr>
                        <a:t>Agreed Export Capacity </a:t>
                      </a:r>
                      <a:r>
                        <a:rPr lang="en-GB" sz="1300" baseline="0" dirty="0">
                          <a:solidFill>
                            <a:srgbClr val="000000"/>
                          </a:solidFill>
                          <a:latin typeface="Arial" panose="020B0604020202020204" pitchFamily="34" charset="0"/>
                          <a:cs typeface="Arial" panose="020B0604020202020204" pitchFamily="34" charset="0"/>
                        </a:rPr>
                        <a:t>is not exceeded</a:t>
                      </a:r>
                      <a:endParaRPr lang="en-US" sz="1300" baseline="0" dirty="0">
                        <a:solidFill>
                          <a:srgbClr val="000000"/>
                        </a:solidFill>
                        <a:latin typeface="Arial" panose="020B0604020202020204" pitchFamily="34" charset="0"/>
                        <a:cs typeface="Arial" panose="020B0604020202020204" pitchFamily="34" charset="0"/>
                      </a:endParaRPr>
                    </a:p>
                  </a:txBody>
                  <a:tcPr marL="121920" marR="121920" marT="81280" marB="81280">
                    <a:solidFill>
                      <a:schemeClr val="accent5">
                        <a:lumMod val="20000"/>
                        <a:lumOff val="80000"/>
                      </a:schemeClr>
                    </a:solidFill>
                  </a:tcPr>
                </a:tc>
                <a:extLst>
                  <a:ext uri="{0D108BD9-81ED-4DB2-BD59-A6C34878D82A}">
                    <a16:rowId xmlns="" xmlns:a16="http://schemas.microsoft.com/office/drawing/2014/main" val="10002"/>
                  </a:ext>
                </a:extLst>
              </a:tr>
              <a:tr h="931060">
                <a:tc>
                  <a:txBody>
                    <a:bodyPr/>
                    <a:lstStyle/>
                    <a:p>
                      <a:pPr algn="ctr"/>
                      <a:r>
                        <a:rPr lang="en-GB" sz="1300" b="1" baseline="0" dirty="0">
                          <a:solidFill>
                            <a:srgbClr val="FF0000"/>
                          </a:solidFill>
                          <a:latin typeface="Arial" panose="020B0604020202020204" pitchFamily="34" charset="0"/>
                          <a:cs typeface="Arial" panose="020B0604020202020204" pitchFamily="34" charset="0"/>
                        </a:rPr>
                        <a:t>Local Management Schemes</a:t>
                      </a:r>
                      <a:endParaRPr lang="en-US" sz="1300" b="1" baseline="0" dirty="0">
                        <a:solidFill>
                          <a:srgbClr val="FF0000"/>
                        </a:solidFill>
                        <a:latin typeface="Arial" panose="020B0604020202020204" pitchFamily="34" charset="0"/>
                        <a:cs typeface="Arial" panose="020B0604020202020204" pitchFamily="34" charset="0"/>
                      </a:endParaRPr>
                    </a:p>
                  </a:txBody>
                  <a:tcPr marL="121920" marR="121920" marT="81280" marB="81280">
                    <a:solidFill>
                      <a:schemeClr val="accent5">
                        <a:lumMod val="40000"/>
                        <a:lumOff val="60000"/>
                      </a:schemeClr>
                    </a:solidFill>
                  </a:tcPr>
                </a:tc>
                <a:tc>
                  <a:txBody>
                    <a:bodyPr/>
                    <a:lstStyle/>
                    <a:p>
                      <a:r>
                        <a:rPr lang="en-GB" sz="1300" baseline="0" dirty="0">
                          <a:solidFill>
                            <a:srgbClr val="000000"/>
                          </a:solidFill>
                          <a:latin typeface="Arial" panose="020B0604020202020204" pitchFamily="34" charset="0"/>
                          <a:cs typeface="Arial" panose="020B0604020202020204" pitchFamily="34" charset="0"/>
                        </a:rPr>
                        <a:t>Network feeder monitoring is taken from the protection panels located at the User’s site.  Capacity is temporarily reduced for prescribed feeder outages or monitored voltages / currents exceeding the limits prescribed in the </a:t>
                      </a:r>
                      <a:r>
                        <a:rPr lang="en-GB" sz="1300" b="1" baseline="0" dirty="0">
                          <a:solidFill>
                            <a:srgbClr val="000000"/>
                          </a:solidFill>
                          <a:latin typeface="Arial" panose="020B0604020202020204" pitchFamily="34" charset="0"/>
                          <a:cs typeface="Arial" panose="020B0604020202020204" pitchFamily="34" charset="0"/>
                        </a:rPr>
                        <a:t>Connection Agreement</a:t>
                      </a:r>
                      <a:endParaRPr lang="en-US" sz="1300" baseline="0" dirty="0">
                        <a:solidFill>
                          <a:srgbClr val="000000"/>
                        </a:solidFill>
                        <a:latin typeface="Arial" panose="020B0604020202020204" pitchFamily="34" charset="0"/>
                        <a:cs typeface="Arial" panose="020B0604020202020204" pitchFamily="34" charset="0"/>
                      </a:endParaRPr>
                    </a:p>
                  </a:txBody>
                  <a:tcPr marL="121920" marR="121920" marT="81280" marB="81280">
                    <a:solidFill>
                      <a:schemeClr val="accent5">
                        <a:lumMod val="40000"/>
                        <a:lumOff val="60000"/>
                      </a:schemeClr>
                    </a:solidFill>
                  </a:tcPr>
                </a:tc>
                <a:extLst>
                  <a:ext uri="{0D108BD9-81ED-4DB2-BD59-A6C34878D82A}">
                    <a16:rowId xmlns="" xmlns:a16="http://schemas.microsoft.com/office/drawing/2014/main" val="10003"/>
                  </a:ext>
                </a:extLst>
              </a:tr>
              <a:tr h="772160">
                <a:tc>
                  <a:txBody>
                    <a:bodyPr/>
                    <a:lstStyle/>
                    <a:p>
                      <a:pPr algn="ctr"/>
                      <a:r>
                        <a:rPr lang="en-GB" sz="1300" b="1" baseline="0" dirty="0">
                          <a:solidFill>
                            <a:srgbClr val="FF0000"/>
                          </a:solidFill>
                          <a:latin typeface="Arial" panose="020B0604020202020204" pitchFamily="34" charset="0"/>
                          <a:cs typeface="Arial" panose="020B0604020202020204" pitchFamily="34" charset="0"/>
                        </a:rPr>
                        <a:t>Remote Intertrip Schemes</a:t>
                      </a:r>
                      <a:endParaRPr lang="en-US" sz="1300" b="1" baseline="0" dirty="0">
                        <a:solidFill>
                          <a:srgbClr val="FF0000"/>
                        </a:solidFill>
                        <a:latin typeface="Arial" panose="020B0604020202020204" pitchFamily="34" charset="0"/>
                        <a:cs typeface="Arial" panose="020B0604020202020204" pitchFamily="34" charset="0"/>
                      </a:endParaRPr>
                    </a:p>
                  </a:txBody>
                  <a:tcPr marL="121920" marR="121920" marT="81280" marB="81280">
                    <a:solidFill>
                      <a:schemeClr val="accent5">
                        <a:lumMod val="20000"/>
                        <a:lumOff val="80000"/>
                      </a:schemeClr>
                    </a:solidFill>
                  </a:tcPr>
                </a:tc>
                <a:tc>
                  <a:txBody>
                    <a:bodyPr/>
                    <a:lstStyle/>
                    <a:p>
                      <a:r>
                        <a:rPr lang="en-GB" sz="1300" baseline="0" dirty="0">
                          <a:solidFill>
                            <a:srgbClr val="000000"/>
                          </a:solidFill>
                          <a:latin typeface="Arial" panose="020B0604020202020204" pitchFamily="34" charset="0"/>
                          <a:cs typeface="Arial" panose="020B0604020202020204" pitchFamily="34" charset="0"/>
                        </a:rPr>
                        <a:t>Capacity is temporarily reduced to a pre-defined level (which may be zero) for prescribed system abnormal network conditions. These may be distant from the customer’s site and are monitored in real-time</a:t>
                      </a:r>
                      <a:endParaRPr lang="en-US" sz="1300" baseline="0" dirty="0">
                        <a:solidFill>
                          <a:srgbClr val="000000"/>
                        </a:solidFill>
                        <a:latin typeface="Arial" panose="020B0604020202020204" pitchFamily="34" charset="0"/>
                        <a:cs typeface="Arial" panose="020B0604020202020204" pitchFamily="34" charset="0"/>
                      </a:endParaRPr>
                    </a:p>
                  </a:txBody>
                  <a:tcPr marL="121920" marR="121920" marT="81280" marB="81280">
                    <a:solidFill>
                      <a:schemeClr val="accent5">
                        <a:lumMod val="20000"/>
                        <a:lumOff val="80000"/>
                      </a:schemeClr>
                    </a:solidFill>
                  </a:tcPr>
                </a:tc>
                <a:extLst>
                  <a:ext uri="{0D108BD9-81ED-4DB2-BD59-A6C34878D82A}">
                    <a16:rowId xmlns="" xmlns:a16="http://schemas.microsoft.com/office/drawing/2014/main" val="10004"/>
                  </a:ext>
                </a:extLst>
              </a:tr>
              <a:tr h="1178560">
                <a:tc>
                  <a:txBody>
                    <a:bodyPr/>
                    <a:lstStyle/>
                    <a:p>
                      <a:pPr algn="ctr"/>
                      <a:r>
                        <a:rPr lang="en-GB" sz="1300" b="1" baseline="0" dirty="0">
                          <a:solidFill>
                            <a:srgbClr val="FF0000"/>
                          </a:solidFill>
                          <a:latin typeface="Arial" panose="020B0604020202020204" pitchFamily="34" charset="0"/>
                          <a:cs typeface="Arial" panose="020B0604020202020204" pitchFamily="34" charset="0"/>
                        </a:rPr>
                        <a:t>Active Network Management</a:t>
                      </a:r>
                      <a:endParaRPr lang="en-US" sz="1300" b="1" baseline="0" dirty="0">
                        <a:solidFill>
                          <a:srgbClr val="FF0000"/>
                        </a:solidFill>
                        <a:latin typeface="Arial" panose="020B0604020202020204" pitchFamily="34" charset="0"/>
                        <a:cs typeface="Arial" panose="020B0604020202020204" pitchFamily="34" charset="0"/>
                      </a:endParaRPr>
                    </a:p>
                  </a:txBody>
                  <a:tcPr marL="121920" marR="121920" marT="81280" marB="81280">
                    <a:solidFill>
                      <a:schemeClr val="accent5">
                        <a:lumMod val="40000"/>
                        <a:lumOff val="60000"/>
                      </a:schemeClr>
                    </a:solidFill>
                  </a:tcPr>
                </a:tc>
                <a:tc>
                  <a:txBody>
                    <a:bodyPr/>
                    <a:lstStyle/>
                    <a:p>
                      <a:r>
                        <a:rPr lang="en-GB" sz="1300" baseline="0" dirty="0">
                          <a:solidFill>
                            <a:srgbClr val="000000"/>
                          </a:solidFill>
                          <a:latin typeface="Arial" panose="020B0604020202020204" pitchFamily="34" charset="0"/>
                          <a:cs typeface="Arial" panose="020B0604020202020204" pitchFamily="34" charset="0"/>
                        </a:rPr>
                        <a:t>In areas where there are multiple or complex constraints affecting one or more customers, full wide area </a:t>
                      </a:r>
                      <a:r>
                        <a:rPr lang="en-GB" sz="1300" b="1" baseline="0" dirty="0">
                          <a:solidFill>
                            <a:srgbClr val="000000"/>
                          </a:solidFill>
                          <a:latin typeface="Arial" panose="020B0604020202020204" pitchFamily="34" charset="0"/>
                          <a:cs typeface="Arial" panose="020B0604020202020204" pitchFamily="34" charset="0"/>
                        </a:rPr>
                        <a:t>Active Network Management</a:t>
                      </a:r>
                      <a:r>
                        <a:rPr lang="en-GB" sz="1300" baseline="0" dirty="0">
                          <a:solidFill>
                            <a:srgbClr val="000000"/>
                          </a:solidFill>
                          <a:latin typeface="Arial" panose="020B0604020202020204" pitchFamily="34" charset="0"/>
                          <a:cs typeface="Arial" panose="020B0604020202020204" pitchFamily="34" charset="0"/>
                        </a:rPr>
                        <a:t> systems will be implemented.  Distribution control systems continually monitor the limits of the network and allocate maximum export limits to customers autonomously in line with agreed Principles of Access </a:t>
                      </a:r>
                      <a:endParaRPr lang="en-US" sz="1300" baseline="0" dirty="0">
                        <a:solidFill>
                          <a:srgbClr val="000000"/>
                        </a:solidFill>
                        <a:latin typeface="Arial" panose="020B0604020202020204" pitchFamily="34" charset="0"/>
                        <a:cs typeface="Arial" panose="020B0604020202020204" pitchFamily="34" charset="0"/>
                      </a:endParaRPr>
                    </a:p>
                  </a:txBody>
                  <a:tcPr marL="121920" marR="121920" marT="81280" marB="81280">
                    <a:solidFill>
                      <a:schemeClr val="accent5">
                        <a:lumMod val="40000"/>
                        <a:lumOff val="60000"/>
                      </a:schemeClr>
                    </a:solidFill>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2679254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 xmlns:a16="http://schemas.microsoft.com/office/drawing/2014/main" id="{1BA181CB-6DAD-45FF-ADA9-30869888F74A}"/>
              </a:ext>
            </a:extLst>
          </p:cNvPr>
          <p:cNvSpPr txBox="1">
            <a:spLocks/>
          </p:cNvSpPr>
          <p:nvPr/>
        </p:nvSpPr>
        <p:spPr>
          <a:xfrm>
            <a:off x="733229" y="762904"/>
            <a:ext cx="10988432" cy="902049"/>
          </a:xfrm>
          <a:prstGeom prst="rect">
            <a:avLst/>
          </a:prstGeom>
        </p:spPr>
        <p:txBody>
          <a:bodyPr lIns="0" tIns="51937" rIns="103876" bIns="51937" anchor="ctr" anchorCtr="0">
            <a:noAutofit/>
          </a:bodyPr>
          <a:lstStyle>
            <a:lvl1pPr algn="l" defTabSz="389538" rtl="0" eaLnBrk="0" fontAlgn="base" hangingPunct="0">
              <a:lnSpc>
                <a:spcPts val="1704"/>
              </a:lnSpc>
              <a:spcBef>
                <a:spcPct val="0"/>
              </a:spcBef>
              <a:spcAft>
                <a:spcPct val="0"/>
              </a:spcAft>
              <a:defRPr sz="1500" b="1" kern="1200">
                <a:solidFill>
                  <a:srgbClr val="5C881A"/>
                </a:solidFill>
                <a:latin typeface="Arial" pitchFamily="34" charset="0"/>
                <a:ea typeface="ＭＳ Ｐゴシック" charset="-128"/>
                <a:cs typeface="Arial" pitchFamily="34" charset="0"/>
              </a:defRPr>
            </a:lvl1pPr>
            <a:lvl2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2pPr>
            <a:lvl3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3pPr>
            <a:lvl4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4pPr>
            <a:lvl5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5pPr>
            <a:lvl6pPr marL="389538"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6pPr>
            <a:lvl7pPr marL="779074"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7pPr>
            <a:lvl8pPr marL="1168612"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8pPr>
            <a:lvl9pPr marL="1558149"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9pPr>
          </a:lstStyle>
          <a:p>
            <a:r>
              <a:rPr lang="en-GB" sz="2133" dirty="0">
                <a:solidFill>
                  <a:srgbClr val="292929"/>
                </a:solidFill>
              </a:rPr>
              <a:t>Example of ANM Flexible Connection Offer</a:t>
            </a:r>
          </a:p>
          <a:p>
            <a:r>
              <a:rPr lang="en-GB" sz="2133" dirty="0">
                <a:solidFill>
                  <a:srgbClr val="292929"/>
                </a:solidFill>
              </a:rPr>
              <a:t>Process – Staged Approach</a:t>
            </a:r>
          </a:p>
        </p:txBody>
      </p:sp>
      <p:sp>
        <p:nvSpPr>
          <p:cNvPr id="4" name="Text Placeholder 6">
            <a:extLst>
              <a:ext uri="{FF2B5EF4-FFF2-40B4-BE49-F238E27FC236}">
                <a16:creationId xmlns="" xmlns:a16="http://schemas.microsoft.com/office/drawing/2014/main" id="{7D9D29E5-05B0-4DC5-A9F9-4F74F335E3FB}"/>
              </a:ext>
            </a:extLst>
          </p:cNvPr>
          <p:cNvSpPr txBox="1">
            <a:spLocks/>
          </p:cNvSpPr>
          <p:nvPr/>
        </p:nvSpPr>
        <p:spPr>
          <a:xfrm>
            <a:off x="601233" y="1554535"/>
            <a:ext cx="10988980" cy="6336704"/>
          </a:xfrm>
          <a:prstGeom prst="rect">
            <a:avLst/>
          </a:prstGeom>
        </p:spPr>
        <p:txBody>
          <a:bodyPr/>
          <a:lstStyle>
            <a:lvl1pPr marL="292153" indent="-292153" algn="l" defTabSz="389538" rtl="0" eaLnBrk="0" fontAlgn="base" hangingPunct="0">
              <a:spcBef>
                <a:spcPct val="20000"/>
              </a:spcBef>
              <a:spcAft>
                <a:spcPct val="0"/>
              </a:spcAft>
              <a:buFont typeface="Arial" charset="0"/>
              <a:buChar char="•"/>
              <a:defRPr sz="2700" kern="1200">
                <a:solidFill>
                  <a:schemeClr val="tx1"/>
                </a:solidFill>
                <a:latin typeface="+mn-lt"/>
                <a:ea typeface="ＭＳ Ｐゴシック" charset="-128"/>
                <a:cs typeface="ＭＳ Ｐゴシック" charset="-128"/>
              </a:defRPr>
            </a:lvl1pPr>
            <a:lvl2pPr marL="632998" indent="-243460" algn="l" defTabSz="389538"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2pPr>
            <a:lvl3pPr marL="973843" indent="-194769" algn="l" defTabSz="389538"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3pPr>
            <a:lvl4pPr marL="1363379" indent="-194769" algn="l" defTabSz="389538" rtl="0" eaLnBrk="0" fontAlgn="base" hangingPunct="0">
              <a:spcBef>
                <a:spcPct val="20000"/>
              </a:spcBef>
              <a:spcAft>
                <a:spcPct val="0"/>
              </a:spcAft>
              <a:buFont typeface="Arial" charset="0"/>
              <a:buChar char="–"/>
              <a:defRPr sz="1700" kern="1200">
                <a:solidFill>
                  <a:schemeClr val="tx1"/>
                </a:solidFill>
                <a:latin typeface="+mn-lt"/>
                <a:ea typeface="ＭＳ Ｐゴシック" charset="-128"/>
                <a:cs typeface="+mn-cs"/>
              </a:defRPr>
            </a:lvl4pPr>
            <a:lvl5pPr marL="1752917" indent="-194769" algn="l" defTabSz="389538" rtl="0" eaLnBrk="0" fontAlgn="base" hangingPunct="0">
              <a:spcBef>
                <a:spcPct val="20000"/>
              </a:spcBef>
              <a:spcAft>
                <a:spcPct val="0"/>
              </a:spcAft>
              <a:buFont typeface="Arial" charset="0"/>
              <a:buChar char="»"/>
              <a:defRPr sz="1700" kern="1200">
                <a:solidFill>
                  <a:schemeClr val="tx1"/>
                </a:solidFill>
                <a:latin typeface="+mn-lt"/>
                <a:ea typeface="ＭＳ Ｐゴシック" charset="-128"/>
                <a:cs typeface="+mn-cs"/>
              </a:defRPr>
            </a:lvl5pPr>
            <a:lvl6pPr marL="2142455" indent="-194769" algn="l" defTabSz="389538" rtl="0" eaLnBrk="1" latinLnBrk="0" hangingPunct="1">
              <a:spcBef>
                <a:spcPct val="20000"/>
              </a:spcBef>
              <a:buFont typeface="Arial"/>
              <a:buChar char="•"/>
              <a:defRPr sz="1700" kern="1200">
                <a:solidFill>
                  <a:schemeClr val="tx1"/>
                </a:solidFill>
                <a:latin typeface="+mn-lt"/>
                <a:ea typeface="+mn-ea"/>
                <a:cs typeface="+mn-cs"/>
              </a:defRPr>
            </a:lvl6pPr>
            <a:lvl7pPr marL="2531992" indent="-194769" algn="l" defTabSz="389538" rtl="0" eaLnBrk="1" latinLnBrk="0" hangingPunct="1">
              <a:spcBef>
                <a:spcPct val="20000"/>
              </a:spcBef>
              <a:buFont typeface="Arial"/>
              <a:buChar char="•"/>
              <a:defRPr sz="1700" kern="1200">
                <a:solidFill>
                  <a:schemeClr val="tx1"/>
                </a:solidFill>
                <a:latin typeface="+mn-lt"/>
                <a:ea typeface="+mn-ea"/>
                <a:cs typeface="+mn-cs"/>
              </a:defRPr>
            </a:lvl7pPr>
            <a:lvl8pPr marL="2921529" indent="-194769" algn="l" defTabSz="389538" rtl="0" eaLnBrk="1" latinLnBrk="0" hangingPunct="1">
              <a:spcBef>
                <a:spcPct val="20000"/>
              </a:spcBef>
              <a:buFont typeface="Arial"/>
              <a:buChar char="•"/>
              <a:defRPr sz="1700" kern="1200">
                <a:solidFill>
                  <a:schemeClr val="tx1"/>
                </a:solidFill>
                <a:latin typeface="+mn-lt"/>
                <a:ea typeface="+mn-ea"/>
                <a:cs typeface="+mn-cs"/>
              </a:defRPr>
            </a:lvl8pPr>
            <a:lvl9pPr marL="3311066" indent="-194769" algn="l" defTabSz="389538" rtl="0" eaLnBrk="1" latinLnBrk="0" hangingPunct="1">
              <a:spcBef>
                <a:spcPct val="20000"/>
              </a:spcBef>
              <a:buFont typeface="Arial"/>
              <a:buChar char="•"/>
              <a:defRPr sz="1700" kern="1200">
                <a:solidFill>
                  <a:schemeClr val="tx1"/>
                </a:solidFill>
                <a:latin typeface="+mn-lt"/>
                <a:ea typeface="+mn-ea"/>
                <a:cs typeface="+mn-cs"/>
              </a:defRPr>
            </a:lvl9pPr>
          </a:lstStyle>
          <a:p>
            <a:pPr marL="324680" indent="-324680" algn="just">
              <a:buFont typeface="Arial" panose="020B0604020202020204" pitchFamily="34" charset="0"/>
              <a:buChar char="•"/>
            </a:pPr>
            <a:r>
              <a:rPr lang="en-GB" sz="1600" b="1" dirty="0">
                <a:solidFill>
                  <a:srgbClr val="000000"/>
                </a:solidFill>
                <a:latin typeface="Arial" panose="020B0604020202020204" pitchFamily="34" charset="0"/>
                <a:cs typeface="Arial" panose="020B0604020202020204" pitchFamily="34" charset="0"/>
              </a:rPr>
              <a:t>Stage 1</a:t>
            </a:r>
            <a:r>
              <a:rPr lang="en-GB" sz="1600" dirty="0">
                <a:solidFill>
                  <a:srgbClr val="000000"/>
                </a:solidFill>
                <a:latin typeface="Arial" panose="020B0604020202020204" pitchFamily="34" charset="0"/>
                <a:cs typeface="Arial" panose="020B0604020202020204" pitchFamily="34" charset="0"/>
              </a:rPr>
              <a:t> Flexible Connection Offer will be issued outlining ANM solution and will be explicit on the Principles Of Access.</a:t>
            </a:r>
          </a:p>
          <a:p>
            <a:pPr marL="324680" indent="-324680" algn="just">
              <a:buFont typeface="Arial" panose="020B0604020202020204" pitchFamily="34" charset="0"/>
              <a:buChar char="•"/>
            </a:pPr>
            <a:endParaRPr lang="en-GB" sz="1067" dirty="0">
              <a:solidFill>
                <a:srgbClr val="000000"/>
              </a:solidFill>
              <a:latin typeface="Arial" panose="020B0604020202020204" pitchFamily="34" charset="0"/>
              <a:cs typeface="Arial" panose="020B0604020202020204" pitchFamily="34" charset="0"/>
            </a:endParaRPr>
          </a:p>
          <a:p>
            <a:pPr marL="324680" indent="-324680" algn="just">
              <a:buFont typeface="Arial" panose="020B0604020202020204" pitchFamily="34" charset="0"/>
              <a:buChar char="•"/>
            </a:pPr>
            <a:r>
              <a:rPr lang="en-GB" sz="1600" dirty="0">
                <a:solidFill>
                  <a:srgbClr val="000000"/>
                </a:solidFill>
                <a:latin typeface="Arial" panose="020B0604020202020204" pitchFamily="34" charset="0"/>
                <a:cs typeface="Arial" panose="020B0604020202020204" pitchFamily="34" charset="0"/>
              </a:rPr>
              <a:t>Once an Applicant has accepted a Stage 1 Offer, detailed Curtailment Analysis, design and specification of the ANM scheme and associated communications can be undertaken.  Detailed design forms the basis of a </a:t>
            </a:r>
            <a:r>
              <a:rPr lang="en-GB" sz="1600" b="1" dirty="0">
                <a:solidFill>
                  <a:srgbClr val="000000"/>
                </a:solidFill>
                <a:latin typeface="Arial" panose="020B0604020202020204" pitchFamily="34" charset="0"/>
                <a:cs typeface="Arial" panose="020B0604020202020204" pitchFamily="34" charset="0"/>
              </a:rPr>
              <a:t>Stage 2</a:t>
            </a:r>
            <a:r>
              <a:rPr lang="en-GB" sz="1600" dirty="0">
                <a:solidFill>
                  <a:srgbClr val="000000"/>
                </a:solidFill>
                <a:latin typeface="Arial" panose="020B0604020202020204" pitchFamily="34" charset="0"/>
                <a:cs typeface="Arial" panose="020B0604020202020204" pitchFamily="34" charset="0"/>
              </a:rPr>
              <a:t> Offer</a:t>
            </a:r>
            <a:r>
              <a:rPr lang="en-GB" sz="1600" i="1" dirty="0">
                <a:solidFill>
                  <a:srgbClr val="000000"/>
                </a:solidFill>
                <a:latin typeface="Arial" panose="020B0604020202020204" pitchFamily="34" charset="0"/>
                <a:cs typeface="Arial" panose="020B0604020202020204" pitchFamily="34" charset="0"/>
              </a:rPr>
              <a:t>.</a:t>
            </a:r>
          </a:p>
          <a:p>
            <a:pPr marL="324680" indent="-324680" algn="just">
              <a:buFont typeface="Arial" panose="020B0604020202020204" pitchFamily="34" charset="0"/>
              <a:buChar char="•"/>
            </a:pPr>
            <a:endParaRPr lang="en-GB" sz="1067" dirty="0">
              <a:solidFill>
                <a:srgbClr val="000000"/>
              </a:solidFill>
              <a:latin typeface="Arial" panose="020B0604020202020204" pitchFamily="34" charset="0"/>
              <a:cs typeface="Arial" panose="020B0604020202020204" pitchFamily="34" charset="0"/>
            </a:endParaRPr>
          </a:p>
          <a:p>
            <a:pPr marL="324680" indent="-324680" algn="just">
              <a:buFont typeface="Arial" panose="020B0604020202020204" pitchFamily="34" charset="0"/>
              <a:buChar char="•"/>
            </a:pPr>
            <a:r>
              <a:rPr lang="en-GB" sz="1600" dirty="0">
                <a:solidFill>
                  <a:srgbClr val="000000"/>
                </a:solidFill>
                <a:latin typeface="Arial" panose="020B0604020202020204" pitchFamily="34" charset="0"/>
                <a:cs typeface="Arial" panose="020B0604020202020204" pitchFamily="34" charset="0"/>
              </a:rPr>
              <a:t>The position in the LIFO Stack is governed by the Applicant’s position in the Network Access Queue. Detailed Curtailment Analysis may be reassessed upon any changes to the Applicant’s position in the LIFO Stack</a:t>
            </a:r>
            <a:r>
              <a:rPr lang="en-GB" sz="1600" dirty="0">
                <a:latin typeface="Arial" panose="020B0604020202020204" pitchFamily="34" charset="0"/>
                <a:cs typeface="Arial" panose="020B0604020202020204" pitchFamily="34" charset="0"/>
              </a:rPr>
              <a:t>.</a:t>
            </a:r>
          </a:p>
        </p:txBody>
      </p:sp>
      <p:pic>
        <p:nvPicPr>
          <p:cNvPr id="5" name="Picture 2">
            <a:extLst>
              <a:ext uri="{FF2B5EF4-FFF2-40B4-BE49-F238E27FC236}">
                <a16:creationId xmlns="" xmlns:a16="http://schemas.microsoft.com/office/drawing/2014/main" id="{363CC566-BD8A-4585-8130-49EEF30AACD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1334" y="3620654"/>
            <a:ext cx="5489333" cy="24906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689520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D3ECD6DE-C2DF-499C-AB9F-905B5B779DD9}"/>
              </a:ext>
            </a:extLst>
          </p:cNvPr>
          <p:cNvSpPr txBox="1">
            <a:spLocks/>
          </p:cNvSpPr>
          <p:nvPr/>
        </p:nvSpPr>
        <p:spPr>
          <a:xfrm>
            <a:off x="718828" y="697024"/>
            <a:ext cx="10988432" cy="768085"/>
          </a:xfrm>
          <a:prstGeom prst="rect">
            <a:avLst/>
          </a:prstGeom>
        </p:spPr>
        <p:txBody>
          <a:bodyPr lIns="0" tIns="51937" rIns="103876" bIns="51937" anchor="ctr" anchorCtr="0">
            <a:noAutofit/>
          </a:bodyPr>
          <a:lstStyle>
            <a:lvl1pPr algn="l" defTabSz="389538" rtl="0" eaLnBrk="0" fontAlgn="base" hangingPunct="0">
              <a:lnSpc>
                <a:spcPts val="1704"/>
              </a:lnSpc>
              <a:spcBef>
                <a:spcPct val="0"/>
              </a:spcBef>
              <a:spcAft>
                <a:spcPct val="0"/>
              </a:spcAft>
              <a:defRPr sz="1500" b="1" kern="1200">
                <a:solidFill>
                  <a:srgbClr val="5C881A"/>
                </a:solidFill>
                <a:latin typeface="Arial" pitchFamily="34" charset="0"/>
                <a:ea typeface="ＭＳ Ｐゴシック" charset="-128"/>
                <a:cs typeface="Arial" pitchFamily="34" charset="0"/>
              </a:defRPr>
            </a:lvl1pPr>
            <a:lvl2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2pPr>
            <a:lvl3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3pPr>
            <a:lvl4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4pPr>
            <a:lvl5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5pPr>
            <a:lvl6pPr marL="389538"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6pPr>
            <a:lvl7pPr marL="779074"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7pPr>
            <a:lvl8pPr marL="1168612"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8pPr>
            <a:lvl9pPr marL="1558149"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9pPr>
          </a:lstStyle>
          <a:p>
            <a:r>
              <a:rPr lang="en-GB" sz="2133" dirty="0">
                <a:solidFill>
                  <a:srgbClr val="292929"/>
                </a:solidFill>
              </a:rPr>
              <a:t>Flexible Connection Solutions – A Whole System Approach</a:t>
            </a:r>
          </a:p>
        </p:txBody>
      </p:sp>
      <p:sp>
        <p:nvSpPr>
          <p:cNvPr id="4" name="Rectangle 3">
            <a:extLst>
              <a:ext uri="{FF2B5EF4-FFF2-40B4-BE49-F238E27FC236}">
                <a16:creationId xmlns="" xmlns:a16="http://schemas.microsoft.com/office/drawing/2014/main" id="{ACFE9F97-FE06-459A-954F-669CC56E8CD1}"/>
              </a:ext>
            </a:extLst>
          </p:cNvPr>
          <p:cNvSpPr/>
          <p:nvPr/>
        </p:nvSpPr>
        <p:spPr>
          <a:xfrm>
            <a:off x="512613" y="1371645"/>
            <a:ext cx="11432655" cy="392239"/>
          </a:xfrm>
          <a:prstGeom prst="rect">
            <a:avLst/>
          </a:prstGeom>
        </p:spPr>
        <p:txBody>
          <a:bodyPr wrap="square" lIns="103900" tIns="51951" rIns="103900" bIns="51951">
            <a:spAutoFit/>
          </a:bodyPr>
          <a:lstStyle/>
          <a:p>
            <a:pPr marL="308447" indent="-308447">
              <a:buFont typeface="Arial" panose="020B0604020202020204" pitchFamily="34" charset="0"/>
              <a:buChar char="•"/>
            </a:pPr>
            <a:r>
              <a:rPr lang="en-GB" sz="1867" dirty="0">
                <a:solidFill>
                  <a:srgbClr val="292929"/>
                </a:solidFill>
                <a:latin typeface="Arial" panose="020B0604020202020204" pitchFamily="34" charset="0"/>
                <a:cs typeface="Arial" panose="020B0604020202020204" pitchFamily="34" charset="0"/>
              </a:rPr>
              <a:t>A whole system approach is required to implement Flexible Connection Solutions</a:t>
            </a:r>
          </a:p>
        </p:txBody>
      </p:sp>
      <p:grpSp>
        <p:nvGrpSpPr>
          <p:cNvPr id="11" name="Group 10">
            <a:extLst>
              <a:ext uri="{FF2B5EF4-FFF2-40B4-BE49-F238E27FC236}">
                <a16:creationId xmlns="" xmlns:a16="http://schemas.microsoft.com/office/drawing/2014/main" id="{59E83FAD-94A8-4D90-9304-9720D719A0B5}"/>
              </a:ext>
            </a:extLst>
          </p:cNvPr>
          <p:cNvGrpSpPr/>
          <p:nvPr/>
        </p:nvGrpSpPr>
        <p:grpSpPr>
          <a:xfrm>
            <a:off x="2617316" y="2031180"/>
            <a:ext cx="7163379" cy="3894016"/>
            <a:chOff x="879253" y="1543704"/>
            <a:chExt cx="5372534" cy="2920512"/>
          </a:xfrm>
        </p:grpSpPr>
        <p:sp>
          <p:nvSpPr>
            <p:cNvPr id="5" name="Freeform 6">
              <a:extLst>
                <a:ext uri="{FF2B5EF4-FFF2-40B4-BE49-F238E27FC236}">
                  <a16:creationId xmlns="" xmlns:a16="http://schemas.microsoft.com/office/drawing/2014/main" id="{427D268C-F29D-41CF-AB60-A8301DB5B193}"/>
                </a:ext>
              </a:extLst>
            </p:cNvPr>
            <p:cNvSpPr>
              <a:spLocks/>
            </p:cNvSpPr>
            <p:nvPr/>
          </p:nvSpPr>
          <p:spPr bwMode="auto">
            <a:xfrm>
              <a:off x="4409443" y="1543704"/>
              <a:ext cx="1842344" cy="1587385"/>
            </a:xfrm>
            <a:custGeom>
              <a:avLst/>
              <a:gdLst>
                <a:gd name="T0" fmla="*/ 1085 w 1979"/>
                <a:gd name="T1" fmla="*/ 386 h 2371"/>
                <a:gd name="T2" fmla="*/ 1070 w 1979"/>
                <a:gd name="T3" fmla="*/ 368 h 2371"/>
                <a:gd name="T4" fmla="*/ 1073 w 1979"/>
                <a:gd name="T5" fmla="*/ 345 h 2371"/>
                <a:gd name="T6" fmla="*/ 1094 w 1979"/>
                <a:gd name="T7" fmla="*/ 323 h 2371"/>
                <a:gd name="T8" fmla="*/ 1124 w 1979"/>
                <a:gd name="T9" fmla="*/ 305 h 2371"/>
                <a:gd name="T10" fmla="*/ 1166 w 1979"/>
                <a:gd name="T11" fmla="*/ 265 h 2371"/>
                <a:gd name="T12" fmla="*/ 1188 w 1979"/>
                <a:gd name="T13" fmla="*/ 215 h 2371"/>
                <a:gd name="T14" fmla="*/ 1190 w 1979"/>
                <a:gd name="T15" fmla="*/ 164 h 2371"/>
                <a:gd name="T16" fmla="*/ 1163 w 1979"/>
                <a:gd name="T17" fmla="*/ 96 h 2371"/>
                <a:gd name="T18" fmla="*/ 1108 w 1979"/>
                <a:gd name="T19" fmla="*/ 42 h 2371"/>
                <a:gd name="T20" fmla="*/ 1030 w 1979"/>
                <a:gd name="T21" fmla="*/ 7 h 2371"/>
                <a:gd name="T22" fmla="*/ 963 w 1979"/>
                <a:gd name="T23" fmla="*/ 0 h 2371"/>
                <a:gd name="T24" fmla="*/ 873 w 1979"/>
                <a:gd name="T25" fmla="*/ 13 h 2371"/>
                <a:gd name="T26" fmla="*/ 800 w 1979"/>
                <a:gd name="T27" fmla="*/ 54 h 2371"/>
                <a:gd name="T28" fmla="*/ 750 w 1979"/>
                <a:gd name="T29" fmla="*/ 112 h 2371"/>
                <a:gd name="T30" fmla="*/ 732 w 1979"/>
                <a:gd name="T31" fmla="*/ 184 h 2371"/>
                <a:gd name="T32" fmla="*/ 740 w 1979"/>
                <a:gd name="T33" fmla="*/ 229 h 2371"/>
                <a:gd name="T34" fmla="*/ 765 w 1979"/>
                <a:gd name="T35" fmla="*/ 274 h 2371"/>
                <a:gd name="T36" fmla="*/ 813 w 1979"/>
                <a:gd name="T37" fmla="*/ 312 h 2371"/>
                <a:gd name="T38" fmla="*/ 837 w 1979"/>
                <a:gd name="T39" fmla="*/ 329 h 2371"/>
                <a:gd name="T40" fmla="*/ 852 w 1979"/>
                <a:gd name="T41" fmla="*/ 351 h 2371"/>
                <a:gd name="T42" fmla="*/ 850 w 1979"/>
                <a:gd name="T43" fmla="*/ 374 h 2371"/>
                <a:gd name="T44" fmla="*/ 831 w 1979"/>
                <a:gd name="T45" fmla="*/ 389 h 2371"/>
                <a:gd name="T46" fmla="*/ 0 w 1979"/>
                <a:gd name="T47" fmla="*/ 1233 h 2371"/>
                <a:gd name="T48" fmla="*/ 33 w 1979"/>
                <a:gd name="T49" fmla="*/ 1244 h 2371"/>
                <a:gd name="T50" fmla="*/ 70 w 1979"/>
                <a:gd name="T51" fmla="*/ 1205 h 2371"/>
                <a:gd name="T52" fmla="*/ 102 w 1979"/>
                <a:gd name="T53" fmla="*/ 1165 h 2371"/>
                <a:gd name="T54" fmla="*/ 142 w 1979"/>
                <a:gd name="T55" fmla="*/ 1138 h 2371"/>
                <a:gd name="T56" fmla="*/ 200 w 1979"/>
                <a:gd name="T57" fmla="*/ 1124 h 2371"/>
                <a:gd name="T58" fmla="*/ 254 w 1979"/>
                <a:gd name="T59" fmla="*/ 1135 h 2371"/>
                <a:gd name="T60" fmla="*/ 317 w 1979"/>
                <a:gd name="T61" fmla="*/ 1176 h 2371"/>
                <a:gd name="T62" fmla="*/ 362 w 1979"/>
                <a:gd name="T63" fmla="*/ 1245 h 2371"/>
                <a:gd name="T64" fmla="*/ 383 w 1979"/>
                <a:gd name="T65" fmla="*/ 1330 h 2371"/>
                <a:gd name="T66" fmla="*/ 380 w 1979"/>
                <a:gd name="T67" fmla="*/ 1401 h 2371"/>
                <a:gd name="T68" fmla="*/ 353 w 1979"/>
                <a:gd name="T69" fmla="*/ 1483 h 2371"/>
                <a:gd name="T70" fmla="*/ 303 w 1979"/>
                <a:gd name="T71" fmla="*/ 1544 h 2371"/>
                <a:gd name="T72" fmla="*/ 238 w 1979"/>
                <a:gd name="T73" fmla="*/ 1579 h 2371"/>
                <a:gd name="T74" fmla="*/ 184 w 1979"/>
                <a:gd name="T75" fmla="*/ 1583 h 2371"/>
                <a:gd name="T76" fmla="*/ 130 w 1979"/>
                <a:gd name="T77" fmla="*/ 1565 h 2371"/>
                <a:gd name="T78" fmla="*/ 88 w 1979"/>
                <a:gd name="T79" fmla="*/ 1528 h 2371"/>
                <a:gd name="T80" fmla="*/ 63 w 1979"/>
                <a:gd name="T81" fmla="*/ 1489 h 2371"/>
                <a:gd name="T82" fmla="*/ 24 w 1979"/>
                <a:gd name="T83" fmla="*/ 1462 h 2371"/>
                <a:gd name="T84" fmla="*/ 0 w 1979"/>
                <a:gd name="T85" fmla="*/ 2371 h 2371"/>
                <a:gd name="T86" fmla="*/ 853 w 1979"/>
                <a:gd name="T87" fmla="*/ 2356 h 2371"/>
                <a:gd name="T88" fmla="*/ 836 w 1979"/>
                <a:gd name="T89" fmla="*/ 2322 h 2371"/>
                <a:gd name="T90" fmla="*/ 800 w 1979"/>
                <a:gd name="T91" fmla="*/ 2298 h 2371"/>
                <a:gd name="T92" fmla="*/ 758 w 1979"/>
                <a:gd name="T93" fmla="*/ 2257 h 2371"/>
                <a:gd name="T94" fmla="*/ 735 w 1979"/>
                <a:gd name="T95" fmla="*/ 2208 h 2371"/>
                <a:gd name="T96" fmla="*/ 734 w 1979"/>
                <a:gd name="T97" fmla="*/ 2157 h 2371"/>
                <a:gd name="T98" fmla="*/ 759 w 1979"/>
                <a:gd name="T99" fmla="*/ 2088 h 2371"/>
                <a:gd name="T100" fmla="*/ 816 w 1979"/>
                <a:gd name="T101" fmla="*/ 2035 h 2371"/>
                <a:gd name="T102" fmla="*/ 894 w 1979"/>
                <a:gd name="T103" fmla="*/ 2000 h 2371"/>
                <a:gd name="T104" fmla="*/ 961 w 1979"/>
                <a:gd name="T105" fmla="*/ 1993 h 2371"/>
                <a:gd name="T106" fmla="*/ 1051 w 1979"/>
                <a:gd name="T107" fmla="*/ 2006 h 2371"/>
                <a:gd name="T108" fmla="*/ 1124 w 1979"/>
                <a:gd name="T109" fmla="*/ 2046 h 2371"/>
                <a:gd name="T110" fmla="*/ 1173 w 1979"/>
                <a:gd name="T111" fmla="*/ 2105 h 2371"/>
                <a:gd name="T112" fmla="*/ 1191 w 1979"/>
                <a:gd name="T113" fmla="*/ 2177 h 2371"/>
                <a:gd name="T114" fmla="*/ 1184 w 1979"/>
                <a:gd name="T115" fmla="*/ 2221 h 2371"/>
                <a:gd name="T116" fmla="*/ 1158 w 1979"/>
                <a:gd name="T117" fmla="*/ 2266 h 2371"/>
                <a:gd name="T118" fmla="*/ 1111 w 1979"/>
                <a:gd name="T119" fmla="*/ 2305 h 2371"/>
                <a:gd name="T120" fmla="*/ 1079 w 1979"/>
                <a:gd name="T121" fmla="*/ 2329 h 2371"/>
                <a:gd name="T122" fmla="*/ 1072 w 1979"/>
                <a:gd name="T123" fmla="*/ 2363 h 2371"/>
                <a:gd name="T124" fmla="*/ 1100 w 1979"/>
                <a:gd name="T125" fmla="*/ 392 h 2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979" h="2371">
                  <a:moveTo>
                    <a:pt x="1100" y="392"/>
                  </a:moveTo>
                  <a:lnTo>
                    <a:pt x="1100" y="392"/>
                  </a:lnTo>
                  <a:lnTo>
                    <a:pt x="1093" y="389"/>
                  </a:lnTo>
                  <a:lnTo>
                    <a:pt x="1085" y="386"/>
                  </a:lnTo>
                  <a:lnTo>
                    <a:pt x="1081" y="383"/>
                  </a:lnTo>
                  <a:lnTo>
                    <a:pt x="1076" y="378"/>
                  </a:lnTo>
                  <a:lnTo>
                    <a:pt x="1073" y="374"/>
                  </a:lnTo>
                  <a:lnTo>
                    <a:pt x="1070" y="368"/>
                  </a:lnTo>
                  <a:lnTo>
                    <a:pt x="1070" y="363"/>
                  </a:lnTo>
                  <a:lnTo>
                    <a:pt x="1070" y="357"/>
                  </a:lnTo>
                  <a:lnTo>
                    <a:pt x="1072" y="351"/>
                  </a:lnTo>
                  <a:lnTo>
                    <a:pt x="1073" y="345"/>
                  </a:lnTo>
                  <a:lnTo>
                    <a:pt x="1078" y="339"/>
                  </a:lnTo>
                  <a:lnTo>
                    <a:pt x="1082" y="333"/>
                  </a:lnTo>
                  <a:lnTo>
                    <a:pt x="1087" y="329"/>
                  </a:lnTo>
                  <a:lnTo>
                    <a:pt x="1094" y="323"/>
                  </a:lnTo>
                  <a:lnTo>
                    <a:pt x="1102" y="317"/>
                  </a:lnTo>
                  <a:lnTo>
                    <a:pt x="1111" y="312"/>
                  </a:lnTo>
                  <a:lnTo>
                    <a:pt x="1111" y="312"/>
                  </a:lnTo>
                  <a:lnTo>
                    <a:pt x="1124" y="305"/>
                  </a:lnTo>
                  <a:lnTo>
                    <a:pt x="1136" y="296"/>
                  </a:lnTo>
                  <a:lnTo>
                    <a:pt x="1151" y="283"/>
                  </a:lnTo>
                  <a:lnTo>
                    <a:pt x="1158" y="274"/>
                  </a:lnTo>
                  <a:lnTo>
                    <a:pt x="1166" y="265"/>
                  </a:lnTo>
                  <a:lnTo>
                    <a:pt x="1173" y="254"/>
                  </a:lnTo>
                  <a:lnTo>
                    <a:pt x="1179" y="242"/>
                  </a:lnTo>
                  <a:lnTo>
                    <a:pt x="1184" y="229"/>
                  </a:lnTo>
                  <a:lnTo>
                    <a:pt x="1188" y="215"/>
                  </a:lnTo>
                  <a:lnTo>
                    <a:pt x="1190" y="200"/>
                  </a:lnTo>
                  <a:lnTo>
                    <a:pt x="1191" y="184"/>
                  </a:lnTo>
                  <a:lnTo>
                    <a:pt x="1191" y="184"/>
                  </a:lnTo>
                  <a:lnTo>
                    <a:pt x="1190" y="164"/>
                  </a:lnTo>
                  <a:lnTo>
                    <a:pt x="1187" y="147"/>
                  </a:lnTo>
                  <a:lnTo>
                    <a:pt x="1181" y="129"/>
                  </a:lnTo>
                  <a:lnTo>
                    <a:pt x="1173" y="112"/>
                  </a:lnTo>
                  <a:lnTo>
                    <a:pt x="1163" y="96"/>
                  </a:lnTo>
                  <a:lnTo>
                    <a:pt x="1152" y="81"/>
                  </a:lnTo>
                  <a:lnTo>
                    <a:pt x="1139" y="66"/>
                  </a:lnTo>
                  <a:lnTo>
                    <a:pt x="1124" y="54"/>
                  </a:lnTo>
                  <a:lnTo>
                    <a:pt x="1108" y="42"/>
                  </a:lnTo>
                  <a:lnTo>
                    <a:pt x="1090" y="31"/>
                  </a:lnTo>
                  <a:lnTo>
                    <a:pt x="1072" y="21"/>
                  </a:lnTo>
                  <a:lnTo>
                    <a:pt x="1051" y="13"/>
                  </a:lnTo>
                  <a:lnTo>
                    <a:pt x="1030" y="7"/>
                  </a:lnTo>
                  <a:lnTo>
                    <a:pt x="1007" y="3"/>
                  </a:lnTo>
                  <a:lnTo>
                    <a:pt x="985" y="0"/>
                  </a:lnTo>
                  <a:lnTo>
                    <a:pt x="963" y="0"/>
                  </a:lnTo>
                  <a:lnTo>
                    <a:pt x="963" y="0"/>
                  </a:lnTo>
                  <a:lnTo>
                    <a:pt x="939" y="0"/>
                  </a:lnTo>
                  <a:lnTo>
                    <a:pt x="916" y="3"/>
                  </a:lnTo>
                  <a:lnTo>
                    <a:pt x="894" y="7"/>
                  </a:lnTo>
                  <a:lnTo>
                    <a:pt x="873" y="13"/>
                  </a:lnTo>
                  <a:lnTo>
                    <a:pt x="852" y="21"/>
                  </a:lnTo>
                  <a:lnTo>
                    <a:pt x="834" y="31"/>
                  </a:lnTo>
                  <a:lnTo>
                    <a:pt x="816" y="42"/>
                  </a:lnTo>
                  <a:lnTo>
                    <a:pt x="800" y="54"/>
                  </a:lnTo>
                  <a:lnTo>
                    <a:pt x="785" y="66"/>
                  </a:lnTo>
                  <a:lnTo>
                    <a:pt x="771" y="81"/>
                  </a:lnTo>
                  <a:lnTo>
                    <a:pt x="761" y="96"/>
                  </a:lnTo>
                  <a:lnTo>
                    <a:pt x="750" y="112"/>
                  </a:lnTo>
                  <a:lnTo>
                    <a:pt x="743" y="129"/>
                  </a:lnTo>
                  <a:lnTo>
                    <a:pt x="737" y="147"/>
                  </a:lnTo>
                  <a:lnTo>
                    <a:pt x="734" y="164"/>
                  </a:lnTo>
                  <a:lnTo>
                    <a:pt x="732" y="184"/>
                  </a:lnTo>
                  <a:lnTo>
                    <a:pt x="732" y="184"/>
                  </a:lnTo>
                  <a:lnTo>
                    <a:pt x="734" y="200"/>
                  </a:lnTo>
                  <a:lnTo>
                    <a:pt x="735" y="215"/>
                  </a:lnTo>
                  <a:lnTo>
                    <a:pt x="740" y="229"/>
                  </a:lnTo>
                  <a:lnTo>
                    <a:pt x="744" y="242"/>
                  </a:lnTo>
                  <a:lnTo>
                    <a:pt x="752" y="254"/>
                  </a:lnTo>
                  <a:lnTo>
                    <a:pt x="758" y="265"/>
                  </a:lnTo>
                  <a:lnTo>
                    <a:pt x="765" y="274"/>
                  </a:lnTo>
                  <a:lnTo>
                    <a:pt x="773" y="283"/>
                  </a:lnTo>
                  <a:lnTo>
                    <a:pt x="788" y="296"/>
                  </a:lnTo>
                  <a:lnTo>
                    <a:pt x="800" y="305"/>
                  </a:lnTo>
                  <a:lnTo>
                    <a:pt x="813" y="312"/>
                  </a:lnTo>
                  <a:lnTo>
                    <a:pt x="813" y="312"/>
                  </a:lnTo>
                  <a:lnTo>
                    <a:pt x="822" y="317"/>
                  </a:lnTo>
                  <a:lnTo>
                    <a:pt x="830" y="323"/>
                  </a:lnTo>
                  <a:lnTo>
                    <a:pt x="837" y="329"/>
                  </a:lnTo>
                  <a:lnTo>
                    <a:pt x="843" y="333"/>
                  </a:lnTo>
                  <a:lnTo>
                    <a:pt x="847" y="339"/>
                  </a:lnTo>
                  <a:lnTo>
                    <a:pt x="850" y="345"/>
                  </a:lnTo>
                  <a:lnTo>
                    <a:pt x="852" y="351"/>
                  </a:lnTo>
                  <a:lnTo>
                    <a:pt x="853" y="357"/>
                  </a:lnTo>
                  <a:lnTo>
                    <a:pt x="853" y="363"/>
                  </a:lnTo>
                  <a:lnTo>
                    <a:pt x="853" y="368"/>
                  </a:lnTo>
                  <a:lnTo>
                    <a:pt x="850" y="374"/>
                  </a:lnTo>
                  <a:lnTo>
                    <a:pt x="847" y="378"/>
                  </a:lnTo>
                  <a:lnTo>
                    <a:pt x="843" y="383"/>
                  </a:lnTo>
                  <a:lnTo>
                    <a:pt x="839" y="386"/>
                  </a:lnTo>
                  <a:lnTo>
                    <a:pt x="831" y="389"/>
                  </a:lnTo>
                  <a:lnTo>
                    <a:pt x="824" y="392"/>
                  </a:lnTo>
                  <a:lnTo>
                    <a:pt x="0" y="392"/>
                  </a:lnTo>
                  <a:lnTo>
                    <a:pt x="0" y="1233"/>
                  </a:lnTo>
                  <a:lnTo>
                    <a:pt x="0" y="1233"/>
                  </a:lnTo>
                  <a:lnTo>
                    <a:pt x="6" y="1241"/>
                  </a:lnTo>
                  <a:lnTo>
                    <a:pt x="15" y="1245"/>
                  </a:lnTo>
                  <a:lnTo>
                    <a:pt x="24" y="1245"/>
                  </a:lnTo>
                  <a:lnTo>
                    <a:pt x="33" y="1244"/>
                  </a:lnTo>
                  <a:lnTo>
                    <a:pt x="43" y="1239"/>
                  </a:lnTo>
                  <a:lnTo>
                    <a:pt x="54" y="1230"/>
                  </a:lnTo>
                  <a:lnTo>
                    <a:pt x="63" y="1220"/>
                  </a:lnTo>
                  <a:lnTo>
                    <a:pt x="70" y="1205"/>
                  </a:lnTo>
                  <a:lnTo>
                    <a:pt x="70" y="1205"/>
                  </a:lnTo>
                  <a:lnTo>
                    <a:pt x="78" y="1193"/>
                  </a:lnTo>
                  <a:lnTo>
                    <a:pt x="88" y="1179"/>
                  </a:lnTo>
                  <a:lnTo>
                    <a:pt x="102" y="1165"/>
                  </a:lnTo>
                  <a:lnTo>
                    <a:pt x="109" y="1157"/>
                  </a:lnTo>
                  <a:lnTo>
                    <a:pt x="120" y="1150"/>
                  </a:lnTo>
                  <a:lnTo>
                    <a:pt x="130" y="1144"/>
                  </a:lnTo>
                  <a:lnTo>
                    <a:pt x="142" y="1138"/>
                  </a:lnTo>
                  <a:lnTo>
                    <a:pt x="154" y="1132"/>
                  </a:lnTo>
                  <a:lnTo>
                    <a:pt x="169" y="1129"/>
                  </a:lnTo>
                  <a:lnTo>
                    <a:pt x="184" y="1126"/>
                  </a:lnTo>
                  <a:lnTo>
                    <a:pt x="200" y="1124"/>
                  </a:lnTo>
                  <a:lnTo>
                    <a:pt x="200" y="1124"/>
                  </a:lnTo>
                  <a:lnTo>
                    <a:pt x="218" y="1126"/>
                  </a:lnTo>
                  <a:lnTo>
                    <a:pt x="238" y="1129"/>
                  </a:lnTo>
                  <a:lnTo>
                    <a:pt x="254" y="1135"/>
                  </a:lnTo>
                  <a:lnTo>
                    <a:pt x="272" y="1142"/>
                  </a:lnTo>
                  <a:lnTo>
                    <a:pt x="287" y="1153"/>
                  </a:lnTo>
                  <a:lnTo>
                    <a:pt x="303" y="1163"/>
                  </a:lnTo>
                  <a:lnTo>
                    <a:pt x="317" y="1176"/>
                  </a:lnTo>
                  <a:lnTo>
                    <a:pt x="330" y="1191"/>
                  </a:lnTo>
                  <a:lnTo>
                    <a:pt x="342" y="1208"/>
                  </a:lnTo>
                  <a:lnTo>
                    <a:pt x="353" y="1226"/>
                  </a:lnTo>
                  <a:lnTo>
                    <a:pt x="362" y="1245"/>
                  </a:lnTo>
                  <a:lnTo>
                    <a:pt x="369" y="1265"/>
                  </a:lnTo>
                  <a:lnTo>
                    <a:pt x="375" y="1286"/>
                  </a:lnTo>
                  <a:lnTo>
                    <a:pt x="380" y="1308"/>
                  </a:lnTo>
                  <a:lnTo>
                    <a:pt x="383" y="1330"/>
                  </a:lnTo>
                  <a:lnTo>
                    <a:pt x="384" y="1354"/>
                  </a:lnTo>
                  <a:lnTo>
                    <a:pt x="384" y="1354"/>
                  </a:lnTo>
                  <a:lnTo>
                    <a:pt x="383" y="1377"/>
                  </a:lnTo>
                  <a:lnTo>
                    <a:pt x="380" y="1401"/>
                  </a:lnTo>
                  <a:lnTo>
                    <a:pt x="375" y="1422"/>
                  </a:lnTo>
                  <a:lnTo>
                    <a:pt x="369" y="1443"/>
                  </a:lnTo>
                  <a:lnTo>
                    <a:pt x="362" y="1463"/>
                  </a:lnTo>
                  <a:lnTo>
                    <a:pt x="353" y="1483"/>
                  </a:lnTo>
                  <a:lnTo>
                    <a:pt x="342" y="1499"/>
                  </a:lnTo>
                  <a:lnTo>
                    <a:pt x="330" y="1516"/>
                  </a:lnTo>
                  <a:lnTo>
                    <a:pt x="317" y="1531"/>
                  </a:lnTo>
                  <a:lnTo>
                    <a:pt x="303" y="1544"/>
                  </a:lnTo>
                  <a:lnTo>
                    <a:pt x="287" y="1556"/>
                  </a:lnTo>
                  <a:lnTo>
                    <a:pt x="272" y="1565"/>
                  </a:lnTo>
                  <a:lnTo>
                    <a:pt x="254" y="1573"/>
                  </a:lnTo>
                  <a:lnTo>
                    <a:pt x="238" y="1579"/>
                  </a:lnTo>
                  <a:lnTo>
                    <a:pt x="218" y="1582"/>
                  </a:lnTo>
                  <a:lnTo>
                    <a:pt x="200" y="1583"/>
                  </a:lnTo>
                  <a:lnTo>
                    <a:pt x="200" y="1583"/>
                  </a:lnTo>
                  <a:lnTo>
                    <a:pt x="184" y="1583"/>
                  </a:lnTo>
                  <a:lnTo>
                    <a:pt x="169" y="1580"/>
                  </a:lnTo>
                  <a:lnTo>
                    <a:pt x="154" y="1576"/>
                  </a:lnTo>
                  <a:lnTo>
                    <a:pt x="142" y="1571"/>
                  </a:lnTo>
                  <a:lnTo>
                    <a:pt x="130" y="1565"/>
                  </a:lnTo>
                  <a:lnTo>
                    <a:pt x="120" y="1558"/>
                  </a:lnTo>
                  <a:lnTo>
                    <a:pt x="109" y="1550"/>
                  </a:lnTo>
                  <a:lnTo>
                    <a:pt x="102" y="1543"/>
                  </a:lnTo>
                  <a:lnTo>
                    <a:pt x="88" y="1528"/>
                  </a:lnTo>
                  <a:lnTo>
                    <a:pt x="78" y="1516"/>
                  </a:lnTo>
                  <a:lnTo>
                    <a:pt x="70" y="1502"/>
                  </a:lnTo>
                  <a:lnTo>
                    <a:pt x="70" y="1502"/>
                  </a:lnTo>
                  <a:lnTo>
                    <a:pt x="63" y="1489"/>
                  </a:lnTo>
                  <a:lnTo>
                    <a:pt x="54" y="1477"/>
                  </a:lnTo>
                  <a:lnTo>
                    <a:pt x="43" y="1469"/>
                  </a:lnTo>
                  <a:lnTo>
                    <a:pt x="33" y="1463"/>
                  </a:lnTo>
                  <a:lnTo>
                    <a:pt x="24" y="1462"/>
                  </a:lnTo>
                  <a:lnTo>
                    <a:pt x="15" y="1463"/>
                  </a:lnTo>
                  <a:lnTo>
                    <a:pt x="6" y="1468"/>
                  </a:lnTo>
                  <a:lnTo>
                    <a:pt x="0" y="1474"/>
                  </a:lnTo>
                  <a:lnTo>
                    <a:pt x="0" y="2371"/>
                  </a:lnTo>
                  <a:lnTo>
                    <a:pt x="847" y="2371"/>
                  </a:lnTo>
                  <a:lnTo>
                    <a:pt x="847" y="2371"/>
                  </a:lnTo>
                  <a:lnTo>
                    <a:pt x="852" y="2363"/>
                  </a:lnTo>
                  <a:lnTo>
                    <a:pt x="853" y="2356"/>
                  </a:lnTo>
                  <a:lnTo>
                    <a:pt x="853" y="2347"/>
                  </a:lnTo>
                  <a:lnTo>
                    <a:pt x="850" y="2338"/>
                  </a:lnTo>
                  <a:lnTo>
                    <a:pt x="844" y="2329"/>
                  </a:lnTo>
                  <a:lnTo>
                    <a:pt x="836" y="2322"/>
                  </a:lnTo>
                  <a:lnTo>
                    <a:pt x="825" y="2313"/>
                  </a:lnTo>
                  <a:lnTo>
                    <a:pt x="813" y="2305"/>
                  </a:lnTo>
                  <a:lnTo>
                    <a:pt x="813" y="2305"/>
                  </a:lnTo>
                  <a:lnTo>
                    <a:pt x="800" y="2298"/>
                  </a:lnTo>
                  <a:lnTo>
                    <a:pt x="788" y="2289"/>
                  </a:lnTo>
                  <a:lnTo>
                    <a:pt x="773" y="2275"/>
                  </a:lnTo>
                  <a:lnTo>
                    <a:pt x="765" y="2266"/>
                  </a:lnTo>
                  <a:lnTo>
                    <a:pt x="758" y="2257"/>
                  </a:lnTo>
                  <a:lnTo>
                    <a:pt x="750" y="2247"/>
                  </a:lnTo>
                  <a:lnTo>
                    <a:pt x="744" y="2235"/>
                  </a:lnTo>
                  <a:lnTo>
                    <a:pt x="740" y="2221"/>
                  </a:lnTo>
                  <a:lnTo>
                    <a:pt x="735" y="2208"/>
                  </a:lnTo>
                  <a:lnTo>
                    <a:pt x="732" y="2193"/>
                  </a:lnTo>
                  <a:lnTo>
                    <a:pt x="732" y="2177"/>
                  </a:lnTo>
                  <a:lnTo>
                    <a:pt x="732" y="2177"/>
                  </a:lnTo>
                  <a:lnTo>
                    <a:pt x="734" y="2157"/>
                  </a:lnTo>
                  <a:lnTo>
                    <a:pt x="737" y="2139"/>
                  </a:lnTo>
                  <a:lnTo>
                    <a:pt x="743" y="2121"/>
                  </a:lnTo>
                  <a:lnTo>
                    <a:pt x="750" y="2105"/>
                  </a:lnTo>
                  <a:lnTo>
                    <a:pt x="759" y="2088"/>
                  </a:lnTo>
                  <a:lnTo>
                    <a:pt x="771" y="2073"/>
                  </a:lnTo>
                  <a:lnTo>
                    <a:pt x="785" y="2060"/>
                  </a:lnTo>
                  <a:lnTo>
                    <a:pt x="800" y="2046"/>
                  </a:lnTo>
                  <a:lnTo>
                    <a:pt x="816" y="2035"/>
                  </a:lnTo>
                  <a:lnTo>
                    <a:pt x="833" y="2024"/>
                  </a:lnTo>
                  <a:lnTo>
                    <a:pt x="852" y="2015"/>
                  </a:lnTo>
                  <a:lnTo>
                    <a:pt x="873" y="2006"/>
                  </a:lnTo>
                  <a:lnTo>
                    <a:pt x="894" y="2000"/>
                  </a:lnTo>
                  <a:lnTo>
                    <a:pt x="915" y="1996"/>
                  </a:lnTo>
                  <a:lnTo>
                    <a:pt x="939" y="1993"/>
                  </a:lnTo>
                  <a:lnTo>
                    <a:pt x="961" y="1993"/>
                  </a:lnTo>
                  <a:lnTo>
                    <a:pt x="961" y="1993"/>
                  </a:lnTo>
                  <a:lnTo>
                    <a:pt x="985" y="1993"/>
                  </a:lnTo>
                  <a:lnTo>
                    <a:pt x="1007" y="1996"/>
                  </a:lnTo>
                  <a:lnTo>
                    <a:pt x="1030" y="2000"/>
                  </a:lnTo>
                  <a:lnTo>
                    <a:pt x="1051" y="2006"/>
                  </a:lnTo>
                  <a:lnTo>
                    <a:pt x="1070" y="2015"/>
                  </a:lnTo>
                  <a:lnTo>
                    <a:pt x="1090" y="2024"/>
                  </a:lnTo>
                  <a:lnTo>
                    <a:pt x="1108" y="2035"/>
                  </a:lnTo>
                  <a:lnTo>
                    <a:pt x="1124" y="2046"/>
                  </a:lnTo>
                  <a:lnTo>
                    <a:pt x="1139" y="2060"/>
                  </a:lnTo>
                  <a:lnTo>
                    <a:pt x="1152" y="2073"/>
                  </a:lnTo>
                  <a:lnTo>
                    <a:pt x="1163" y="2088"/>
                  </a:lnTo>
                  <a:lnTo>
                    <a:pt x="1173" y="2105"/>
                  </a:lnTo>
                  <a:lnTo>
                    <a:pt x="1181" y="2121"/>
                  </a:lnTo>
                  <a:lnTo>
                    <a:pt x="1187" y="2139"/>
                  </a:lnTo>
                  <a:lnTo>
                    <a:pt x="1190" y="2157"/>
                  </a:lnTo>
                  <a:lnTo>
                    <a:pt x="1191" y="2177"/>
                  </a:lnTo>
                  <a:lnTo>
                    <a:pt x="1191" y="2177"/>
                  </a:lnTo>
                  <a:lnTo>
                    <a:pt x="1190" y="2193"/>
                  </a:lnTo>
                  <a:lnTo>
                    <a:pt x="1187" y="2208"/>
                  </a:lnTo>
                  <a:lnTo>
                    <a:pt x="1184" y="2221"/>
                  </a:lnTo>
                  <a:lnTo>
                    <a:pt x="1178" y="2235"/>
                  </a:lnTo>
                  <a:lnTo>
                    <a:pt x="1172" y="2247"/>
                  </a:lnTo>
                  <a:lnTo>
                    <a:pt x="1166" y="2257"/>
                  </a:lnTo>
                  <a:lnTo>
                    <a:pt x="1158" y="2266"/>
                  </a:lnTo>
                  <a:lnTo>
                    <a:pt x="1151" y="2275"/>
                  </a:lnTo>
                  <a:lnTo>
                    <a:pt x="1136" y="2289"/>
                  </a:lnTo>
                  <a:lnTo>
                    <a:pt x="1123" y="2298"/>
                  </a:lnTo>
                  <a:lnTo>
                    <a:pt x="1111" y="2305"/>
                  </a:lnTo>
                  <a:lnTo>
                    <a:pt x="1111" y="2305"/>
                  </a:lnTo>
                  <a:lnTo>
                    <a:pt x="1097" y="2313"/>
                  </a:lnTo>
                  <a:lnTo>
                    <a:pt x="1087" y="2322"/>
                  </a:lnTo>
                  <a:lnTo>
                    <a:pt x="1079" y="2329"/>
                  </a:lnTo>
                  <a:lnTo>
                    <a:pt x="1073" y="2338"/>
                  </a:lnTo>
                  <a:lnTo>
                    <a:pt x="1070" y="2347"/>
                  </a:lnTo>
                  <a:lnTo>
                    <a:pt x="1070" y="2356"/>
                  </a:lnTo>
                  <a:lnTo>
                    <a:pt x="1072" y="2363"/>
                  </a:lnTo>
                  <a:lnTo>
                    <a:pt x="1076" y="2371"/>
                  </a:lnTo>
                  <a:lnTo>
                    <a:pt x="1979" y="2371"/>
                  </a:lnTo>
                  <a:lnTo>
                    <a:pt x="1979" y="392"/>
                  </a:lnTo>
                  <a:lnTo>
                    <a:pt x="1100" y="392"/>
                  </a:lnTo>
                  <a:close/>
                </a:path>
              </a:pathLst>
            </a:custGeom>
            <a:solidFill>
              <a:srgbClr val="BADCA2"/>
            </a:solidFill>
            <a:ln w="28575">
              <a:solidFill>
                <a:schemeClr val="bg1">
                  <a:lumMod val="50000"/>
                </a:schemeClr>
              </a:solidFill>
              <a:prstDash val="solid"/>
              <a:round/>
              <a:headEnd/>
              <a:tailEnd/>
            </a:ln>
          </p:spPr>
          <p:txBody>
            <a:bodyPr lIns="327245" tIns="327245" rIns="103900" bIns="51951" anchor="ctr"/>
            <a:lstStyle/>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Development of New </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Commercial </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Mechanisms to </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Support Flexible  </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Connection Solutions</a:t>
              </a:r>
            </a:p>
          </p:txBody>
        </p:sp>
        <p:sp>
          <p:nvSpPr>
            <p:cNvPr id="6" name="Freeform 5">
              <a:extLst>
                <a:ext uri="{FF2B5EF4-FFF2-40B4-BE49-F238E27FC236}">
                  <a16:creationId xmlns="" xmlns:a16="http://schemas.microsoft.com/office/drawing/2014/main" id="{C87595C1-4377-4E45-9E22-6189A2E0E516}"/>
                </a:ext>
              </a:extLst>
            </p:cNvPr>
            <p:cNvSpPr>
              <a:spLocks/>
            </p:cNvSpPr>
            <p:nvPr/>
          </p:nvSpPr>
          <p:spPr bwMode="auto">
            <a:xfrm>
              <a:off x="879253" y="1793380"/>
              <a:ext cx="1789440" cy="1618385"/>
            </a:xfrm>
            <a:custGeom>
              <a:avLst/>
              <a:gdLst>
                <a:gd name="T0" fmla="*/ 1810 w 1979"/>
                <a:gd name="T1" fmla="*/ 795 h 2378"/>
                <a:gd name="T2" fmla="*/ 1859 w 1979"/>
                <a:gd name="T3" fmla="*/ 816 h 2378"/>
                <a:gd name="T4" fmla="*/ 1901 w 1979"/>
                <a:gd name="T5" fmla="*/ 859 h 2378"/>
                <a:gd name="T6" fmla="*/ 1925 w 1979"/>
                <a:gd name="T7" fmla="*/ 897 h 2378"/>
                <a:gd name="T8" fmla="*/ 1964 w 1979"/>
                <a:gd name="T9" fmla="*/ 912 h 2378"/>
                <a:gd name="T10" fmla="*/ 1131 w 1979"/>
                <a:gd name="T11" fmla="*/ 0 h 2378"/>
                <a:gd name="T12" fmla="*/ 1125 w 1979"/>
                <a:gd name="T13" fmla="*/ 24 h 2378"/>
                <a:gd name="T14" fmla="*/ 1152 w 1979"/>
                <a:gd name="T15" fmla="*/ 58 h 2378"/>
                <a:gd name="T16" fmla="*/ 1191 w 1979"/>
                <a:gd name="T17" fmla="*/ 82 h 2378"/>
                <a:gd name="T18" fmla="*/ 1229 w 1979"/>
                <a:gd name="T19" fmla="*/ 125 h 2378"/>
                <a:gd name="T20" fmla="*/ 1245 w 1979"/>
                <a:gd name="T21" fmla="*/ 178 h 2378"/>
                <a:gd name="T22" fmla="*/ 1242 w 1979"/>
                <a:gd name="T23" fmla="*/ 231 h 2378"/>
                <a:gd name="T24" fmla="*/ 1208 w 1979"/>
                <a:gd name="T25" fmla="*/ 297 h 2378"/>
                <a:gd name="T26" fmla="*/ 1145 w 1979"/>
                <a:gd name="T27" fmla="*/ 348 h 2378"/>
                <a:gd name="T28" fmla="*/ 1063 w 1979"/>
                <a:gd name="T29" fmla="*/ 375 h 2378"/>
                <a:gd name="T30" fmla="*/ 994 w 1979"/>
                <a:gd name="T31" fmla="*/ 378 h 2378"/>
                <a:gd name="T32" fmla="*/ 907 w 1979"/>
                <a:gd name="T33" fmla="*/ 357 h 2378"/>
                <a:gd name="T34" fmla="*/ 840 w 1979"/>
                <a:gd name="T35" fmla="*/ 312 h 2378"/>
                <a:gd name="T36" fmla="*/ 798 w 1979"/>
                <a:gd name="T37" fmla="*/ 249 h 2378"/>
                <a:gd name="T38" fmla="*/ 788 w 1979"/>
                <a:gd name="T39" fmla="*/ 194 h 2378"/>
                <a:gd name="T40" fmla="*/ 800 w 1979"/>
                <a:gd name="T41" fmla="*/ 136 h 2378"/>
                <a:gd name="T42" fmla="*/ 828 w 1979"/>
                <a:gd name="T43" fmla="*/ 95 h 2378"/>
                <a:gd name="T44" fmla="*/ 868 w 1979"/>
                <a:gd name="T45" fmla="*/ 65 h 2378"/>
                <a:gd name="T46" fmla="*/ 906 w 1979"/>
                <a:gd name="T47" fmla="*/ 33 h 2378"/>
                <a:gd name="T48" fmla="*/ 903 w 1979"/>
                <a:gd name="T49" fmla="*/ 0 h 2378"/>
                <a:gd name="T50" fmla="*/ 856 w 1979"/>
                <a:gd name="T51" fmla="*/ 1982 h 2378"/>
                <a:gd name="T52" fmla="*/ 894 w 1979"/>
                <a:gd name="T53" fmla="*/ 1991 h 2378"/>
                <a:gd name="T54" fmla="*/ 909 w 1979"/>
                <a:gd name="T55" fmla="*/ 2013 h 2378"/>
                <a:gd name="T56" fmla="*/ 900 w 1979"/>
                <a:gd name="T57" fmla="*/ 2039 h 2378"/>
                <a:gd name="T58" fmla="*/ 868 w 1979"/>
                <a:gd name="T59" fmla="*/ 2064 h 2378"/>
                <a:gd name="T60" fmla="*/ 828 w 1979"/>
                <a:gd name="T61" fmla="*/ 2095 h 2378"/>
                <a:gd name="T62" fmla="*/ 800 w 1979"/>
                <a:gd name="T63" fmla="*/ 2134 h 2378"/>
                <a:gd name="T64" fmla="*/ 788 w 1979"/>
                <a:gd name="T65" fmla="*/ 2193 h 2378"/>
                <a:gd name="T66" fmla="*/ 798 w 1979"/>
                <a:gd name="T67" fmla="*/ 2248 h 2378"/>
                <a:gd name="T68" fmla="*/ 840 w 1979"/>
                <a:gd name="T69" fmla="*/ 2311 h 2378"/>
                <a:gd name="T70" fmla="*/ 907 w 1979"/>
                <a:gd name="T71" fmla="*/ 2356 h 2378"/>
                <a:gd name="T72" fmla="*/ 994 w 1979"/>
                <a:gd name="T73" fmla="*/ 2376 h 2378"/>
                <a:gd name="T74" fmla="*/ 1063 w 1979"/>
                <a:gd name="T75" fmla="*/ 2374 h 2378"/>
                <a:gd name="T76" fmla="*/ 1145 w 1979"/>
                <a:gd name="T77" fmla="*/ 2347 h 2378"/>
                <a:gd name="T78" fmla="*/ 1206 w 1979"/>
                <a:gd name="T79" fmla="*/ 2296 h 2378"/>
                <a:gd name="T80" fmla="*/ 1242 w 1979"/>
                <a:gd name="T81" fmla="*/ 2230 h 2378"/>
                <a:gd name="T82" fmla="*/ 1245 w 1979"/>
                <a:gd name="T83" fmla="*/ 2178 h 2378"/>
                <a:gd name="T84" fmla="*/ 1227 w 1979"/>
                <a:gd name="T85" fmla="*/ 2124 h 2378"/>
                <a:gd name="T86" fmla="*/ 1191 w 1979"/>
                <a:gd name="T87" fmla="*/ 2081 h 2378"/>
                <a:gd name="T88" fmla="*/ 1155 w 1979"/>
                <a:gd name="T89" fmla="*/ 2058 h 2378"/>
                <a:gd name="T90" fmla="*/ 1128 w 1979"/>
                <a:gd name="T91" fmla="*/ 2033 h 2378"/>
                <a:gd name="T92" fmla="*/ 1127 w 1979"/>
                <a:gd name="T93" fmla="*/ 2006 h 2378"/>
                <a:gd name="T94" fmla="*/ 1146 w 1979"/>
                <a:gd name="T95" fmla="*/ 1988 h 2378"/>
                <a:gd name="T96" fmla="*/ 1979 w 1979"/>
                <a:gd name="T97" fmla="*/ 1982 h 2378"/>
                <a:gd name="T98" fmla="*/ 1964 w 1979"/>
                <a:gd name="T99" fmla="*/ 1130 h 2378"/>
                <a:gd name="T100" fmla="*/ 1925 w 1979"/>
                <a:gd name="T101" fmla="*/ 1143 h 2378"/>
                <a:gd name="T102" fmla="*/ 1901 w 1979"/>
                <a:gd name="T103" fmla="*/ 1182 h 2378"/>
                <a:gd name="T104" fmla="*/ 1859 w 1979"/>
                <a:gd name="T105" fmla="*/ 1224 h 2378"/>
                <a:gd name="T106" fmla="*/ 1810 w 1979"/>
                <a:gd name="T107" fmla="*/ 1246 h 2378"/>
                <a:gd name="T108" fmla="*/ 1759 w 1979"/>
                <a:gd name="T109" fmla="*/ 1248 h 2378"/>
                <a:gd name="T110" fmla="*/ 1690 w 1979"/>
                <a:gd name="T111" fmla="*/ 1222 h 2378"/>
                <a:gd name="T112" fmla="*/ 1637 w 1979"/>
                <a:gd name="T113" fmla="*/ 1166 h 2378"/>
                <a:gd name="T114" fmla="*/ 1602 w 1979"/>
                <a:gd name="T115" fmla="*/ 1088 h 2378"/>
                <a:gd name="T116" fmla="*/ 1595 w 1979"/>
                <a:gd name="T117" fmla="*/ 1021 h 2378"/>
                <a:gd name="T118" fmla="*/ 1610 w 1979"/>
                <a:gd name="T119" fmla="*/ 931 h 2378"/>
                <a:gd name="T120" fmla="*/ 1649 w 1979"/>
                <a:gd name="T121" fmla="*/ 858 h 2378"/>
                <a:gd name="T122" fmla="*/ 1707 w 1979"/>
                <a:gd name="T123" fmla="*/ 808 h 2378"/>
                <a:gd name="T124" fmla="*/ 1779 w 1979"/>
                <a:gd name="T125" fmla="*/ 790 h 2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979" h="2378">
                  <a:moveTo>
                    <a:pt x="1779" y="790"/>
                  </a:moveTo>
                  <a:lnTo>
                    <a:pt x="1779" y="790"/>
                  </a:lnTo>
                  <a:lnTo>
                    <a:pt x="1795" y="792"/>
                  </a:lnTo>
                  <a:lnTo>
                    <a:pt x="1810" y="795"/>
                  </a:lnTo>
                  <a:lnTo>
                    <a:pt x="1825" y="798"/>
                  </a:lnTo>
                  <a:lnTo>
                    <a:pt x="1837" y="804"/>
                  </a:lnTo>
                  <a:lnTo>
                    <a:pt x="1849" y="810"/>
                  </a:lnTo>
                  <a:lnTo>
                    <a:pt x="1859" y="816"/>
                  </a:lnTo>
                  <a:lnTo>
                    <a:pt x="1868" y="823"/>
                  </a:lnTo>
                  <a:lnTo>
                    <a:pt x="1877" y="831"/>
                  </a:lnTo>
                  <a:lnTo>
                    <a:pt x="1891" y="846"/>
                  </a:lnTo>
                  <a:lnTo>
                    <a:pt x="1901" y="859"/>
                  </a:lnTo>
                  <a:lnTo>
                    <a:pt x="1909" y="871"/>
                  </a:lnTo>
                  <a:lnTo>
                    <a:pt x="1909" y="871"/>
                  </a:lnTo>
                  <a:lnTo>
                    <a:pt x="1916" y="886"/>
                  </a:lnTo>
                  <a:lnTo>
                    <a:pt x="1925" y="897"/>
                  </a:lnTo>
                  <a:lnTo>
                    <a:pt x="1936" y="906"/>
                  </a:lnTo>
                  <a:lnTo>
                    <a:pt x="1945" y="910"/>
                  </a:lnTo>
                  <a:lnTo>
                    <a:pt x="1955" y="913"/>
                  </a:lnTo>
                  <a:lnTo>
                    <a:pt x="1964" y="912"/>
                  </a:lnTo>
                  <a:lnTo>
                    <a:pt x="1972" y="907"/>
                  </a:lnTo>
                  <a:lnTo>
                    <a:pt x="1979" y="900"/>
                  </a:lnTo>
                  <a:lnTo>
                    <a:pt x="1979" y="0"/>
                  </a:lnTo>
                  <a:lnTo>
                    <a:pt x="1131" y="0"/>
                  </a:lnTo>
                  <a:lnTo>
                    <a:pt x="1131" y="0"/>
                  </a:lnTo>
                  <a:lnTo>
                    <a:pt x="1127" y="7"/>
                  </a:lnTo>
                  <a:lnTo>
                    <a:pt x="1125" y="15"/>
                  </a:lnTo>
                  <a:lnTo>
                    <a:pt x="1125" y="24"/>
                  </a:lnTo>
                  <a:lnTo>
                    <a:pt x="1128" y="33"/>
                  </a:lnTo>
                  <a:lnTo>
                    <a:pt x="1134" y="42"/>
                  </a:lnTo>
                  <a:lnTo>
                    <a:pt x="1142" y="50"/>
                  </a:lnTo>
                  <a:lnTo>
                    <a:pt x="1152" y="58"/>
                  </a:lnTo>
                  <a:lnTo>
                    <a:pt x="1166" y="65"/>
                  </a:lnTo>
                  <a:lnTo>
                    <a:pt x="1166" y="65"/>
                  </a:lnTo>
                  <a:lnTo>
                    <a:pt x="1179" y="73"/>
                  </a:lnTo>
                  <a:lnTo>
                    <a:pt x="1191" y="82"/>
                  </a:lnTo>
                  <a:lnTo>
                    <a:pt x="1206" y="95"/>
                  </a:lnTo>
                  <a:lnTo>
                    <a:pt x="1214" y="104"/>
                  </a:lnTo>
                  <a:lnTo>
                    <a:pt x="1221" y="113"/>
                  </a:lnTo>
                  <a:lnTo>
                    <a:pt x="1229" y="125"/>
                  </a:lnTo>
                  <a:lnTo>
                    <a:pt x="1235" y="136"/>
                  </a:lnTo>
                  <a:lnTo>
                    <a:pt x="1239" y="149"/>
                  </a:lnTo>
                  <a:lnTo>
                    <a:pt x="1244" y="163"/>
                  </a:lnTo>
                  <a:lnTo>
                    <a:pt x="1245" y="178"/>
                  </a:lnTo>
                  <a:lnTo>
                    <a:pt x="1247" y="194"/>
                  </a:lnTo>
                  <a:lnTo>
                    <a:pt x="1247" y="194"/>
                  </a:lnTo>
                  <a:lnTo>
                    <a:pt x="1245" y="213"/>
                  </a:lnTo>
                  <a:lnTo>
                    <a:pt x="1242" y="231"/>
                  </a:lnTo>
                  <a:lnTo>
                    <a:pt x="1236" y="249"/>
                  </a:lnTo>
                  <a:lnTo>
                    <a:pt x="1229" y="266"/>
                  </a:lnTo>
                  <a:lnTo>
                    <a:pt x="1218" y="282"/>
                  </a:lnTo>
                  <a:lnTo>
                    <a:pt x="1208" y="297"/>
                  </a:lnTo>
                  <a:lnTo>
                    <a:pt x="1194" y="312"/>
                  </a:lnTo>
                  <a:lnTo>
                    <a:pt x="1179" y="326"/>
                  </a:lnTo>
                  <a:lnTo>
                    <a:pt x="1163" y="336"/>
                  </a:lnTo>
                  <a:lnTo>
                    <a:pt x="1145" y="348"/>
                  </a:lnTo>
                  <a:lnTo>
                    <a:pt x="1127" y="357"/>
                  </a:lnTo>
                  <a:lnTo>
                    <a:pt x="1106" y="364"/>
                  </a:lnTo>
                  <a:lnTo>
                    <a:pt x="1085" y="370"/>
                  </a:lnTo>
                  <a:lnTo>
                    <a:pt x="1063" y="375"/>
                  </a:lnTo>
                  <a:lnTo>
                    <a:pt x="1040" y="378"/>
                  </a:lnTo>
                  <a:lnTo>
                    <a:pt x="1018" y="379"/>
                  </a:lnTo>
                  <a:lnTo>
                    <a:pt x="1018" y="379"/>
                  </a:lnTo>
                  <a:lnTo>
                    <a:pt x="994" y="378"/>
                  </a:lnTo>
                  <a:lnTo>
                    <a:pt x="972" y="375"/>
                  </a:lnTo>
                  <a:lnTo>
                    <a:pt x="949" y="370"/>
                  </a:lnTo>
                  <a:lnTo>
                    <a:pt x="928" y="364"/>
                  </a:lnTo>
                  <a:lnTo>
                    <a:pt x="907" y="357"/>
                  </a:lnTo>
                  <a:lnTo>
                    <a:pt x="889" y="348"/>
                  </a:lnTo>
                  <a:lnTo>
                    <a:pt x="871" y="336"/>
                  </a:lnTo>
                  <a:lnTo>
                    <a:pt x="855" y="326"/>
                  </a:lnTo>
                  <a:lnTo>
                    <a:pt x="840" y="312"/>
                  </a:lnTo>
                  <a:lnTo>
                    <a:pt x="827" y="297"/>
                  </a:lnTo>
                  <a:lnTo>
                    <a:pt x="816" y="282"/>
                  </a:lnTo>
                  <a:lnTo>
                    <a:pt x="806" y="266"/>
                  </a:lnTo>
                  <a:lnTo>
                    <a:pt x="798" y="249"/>
                  </a:lnTo>
                  <a:lnTo>
                    <a:pt x="792" y="231"/>
                  </a:lnTo>
                  <a:lnTo>
                    <a:pt x="789" y="213"/>
                  </a:lnTo>
                  <a:lnTo>
                    <a:pt x="788" y="194"/>
                  </a:lnTo>
                  <a:lnTo>
                    <a:pt x="788" y="194"/>
                  </a:lnTo>
                  <a:lnTo>
                    <a:pt x="789" y="178"/>
                  </a:lnTo>
                  <a:lnTo>
                    <a:pt x="791" y="163"/>
                  </a:lnTo>
                  <a:lnTo>
                    <a:pt x="795" y="149"/>
                  </a:lnTo>
                  <a:lnTo>
                    <a:pt x="800" y="136"/>
                  </a:lnTo>
                  <a:lnTo>
                    <a:pt x="807" y="125"/>
                  </a:lnTo>
                  <a:lnTo>
                    <a:pt x="813" y="113"/>
                  </a:lnTo>
                  <a:lnTo>
                    <a:pt x="821" y="104"/>
                  </a:lnTo>
                  <a:lnTo>
                    <a:pt x="828" y="95"/>
                  </a:lnTo>
                  <a:lnTo>
                    <a:pt x="843" y="82"/>
                  </a:lnTo>
                  <a:lnTo>
                    <a:pt x="855" y="73"/>
                  </a:lnTo>
                  <a:lnTo>
                    <a:pt x="868" y="65"/>
                  </a:lnTo>
                  <a:lnTo>
                    <a:pt x="868" y="65"/>
                  </a:lnTo>
                  <a:lnTo>
                    <a:pt x="882" y="58"/>
                  </a:lnTo>
                  <a:lnTo>
                    <a:pt x="892" y="50"/>
                  </a:lnTo>
                  <a:lnTo>
                    <a:pt x="900" y="42"/>
                  </a:lnTo>
                  <a:lnTo>
                    <a:pt x="906" y="33"/>
                  </a:lnTo>
                  <a:lnTo>
                    <a:pt x="909" y="24"/>
                  </a:lnTo>
                  <a:lnTo>
                    <a:pt x="909" y="15"/>
                  </a:lnTo>
                  <a:lnTo>
                    <a:pt x="907" y="7"/>
                  </a:lnTo>
                  <a:lnTo>
                    <a:pt x="903" y="0"/>
                  </a:lnTo>
                  <a:lnTo>
                    <a:pt x="0" y="0"/>
                  </a:lnTo>
                  <a:lnTo>
                    <a:pt x="0" y="1982"/>
                  </a:lnTo>
                  <a:lnTo>
                    <a:pt x="856" y="1982"/>
                  </a:lnTo>
                  <a:lnTo>
                    <a:pt x="856" y="1982"/>
                  </a:lnTo>
                  <a:lnTo>
                    <a:pt x="867" y="1983"/>
                  </a:lnTo>
                  <a:lnTo>
                    <a:pt x="877" y="1985"/>
                  </a:lnTo>
                  <a:lnTo>
                    <a:pt x="886" y="1988"/>
                  </a:lnTo>
                  <a:lnTo>
                    <a:pt x="894" y="1991"/>
                  </a:lnTo>
                  <a:lnTo>
                    <a:pt x="900" y="1995"/>
                  </a:lnTo>
                  <a:lnTo>
                    <a:pt x="904" y="2001"/>
                  </a:lnTo>
                  <a:lnTo>
                    <a:pt x="907" y="2006"/>
                  </a:lnTo>
                  <a:lnTo>
                    <a:pt x="909" y="2013"/>
                  </a:lnTo>
                  <a:lnTo>
                    <a:pt x="909" y="2019"/>
                  </a:lnTo>
                  <a:lnTo>
                    <a:pt x="907" y="2025"/>
                  </a:lnTo>
                  <a:lnTo>
                    <a:pt x="904" y="2033"/>
                  </a:lnTo>
                  <a:lnTo>
                    <a:pt x="900" y="2039"/>
                  </a:lnTo>
                  <a:lnTo>
                    <a:pt x="894" y="2046"/>
                  </a:lnTo>
                  <a:lnTo>
                    <a:pt x="886" y="2052"/>
                  </a:lnTo>
                  <a:lnTo>
                    <a:pt x="877" y="2058"/>
                  </a:lnTo>
                  <a:lnTo>
                    <a:pt x="868" y="2064"/>
                  </a:lnTo>
                  <a:lnTo>
                    <a:pt x="868" y="2064"/>
                  </a:lnTo>
                  <a:lnTo>
                    <a:pt x="855" y="2072"/>
                  </a:lnTo>
                  <a:lnTo>
                    <a:pt x="843" y="2081"/>
                  </a:lnTo>
                  <a:lnTo>
                    <a:pt x="828" y="2095"/>
                  </a:lnTo>
                  <a:lnTo>
                    <a:pt x="821" y="2103"/>
                  </a:lnTo>
                  <a:lnTo>
                    <a:pt x="813" y="2113"/>
                  </a:lnTo>
                  <a:lnTo>
                    <a:pt x="806" y="2124"/>
                  </a:lnTo>
                  <a:lnTo>
                    <a:pt x="800" y="2134"/>
                  </a:lnTo>
                  <a:lnTo>
                    <a:pt x="795" y="2148"/>
                  </a:lnTo>
                  <a:lnTo>
                    <a:pt x="791" y="2161"/>
                  </a:lnTo>
                  <a:lnTo>
                    <a:pt x="788" y="2178"/>
                  </a:lnTo>
                  <a:lnTo>
                    <a:pt x="788" y="2193"/>
                  </a:lnTo>
                  <a:lnTo>
                    <a:pt x="788" y="2193"/>
                  </a:lnTo>
                  <a:lnTo>
                    <a:pt x="789" y="2212"/>
                  </a:lnTo>
                  <a:lnTo>
                    <a:pt x="792" y="2230"/>
                  </a:lnTo>
                  <a:lnTo>
                    <a:pt x="798" y="2248"/>
                  </a:lnTo>
                  <a:lnTo>
                    <a:pt x="806" y="2264"/>
                  </a:lnTo>
                  <a:lnTo>
                    <a:pt x="815" y="2281"/>
                  </a:lnTo>
                  <a:lnTo>
                    <a:pt x="827" y="2296"/>
                  </a:lnTo>
                  <a:lnTo>
                    <a:pt x="840" y="2311"/>
                  </a:lnTo>
                  <a:lnTo>
                    <a:pt x="855" y="2324"/>
                  </a:lnTo>
                  <a:lnTo>
                    <a:pt x="871" y="2336"/>
                  </a:lnTo>
                  <a:lnTo>
                    <a:pt x="888" y="2347"/>
                  </a:lnTo>
                  <a:lnTo>
                    <a:pt x="907" y="2356"/>
                  </a:lnTo>
                  <a:lnTo>
                    <a:pt x="928" y="2363"/>
                  </a:lnTo>
                  <a:lnTo>
                    <a:pt x="949" y="2369"/>
                  </a:lnTo>
                  <a:lnTo>
                    <a:pt x="970" y="2374"/>
                  </a:lnTo>
                  <a:lnTo>
                    <a:pt x="994" y="2376"/>
                  </a:lnTo>
                  <a:lnTo>
                    <a:pt x="1016" y="2378"/>
                  </a:lnTo>
                  <a:lnTo>
                    <a:pt x="1016" y="2378"/>
                  </a:lnTo>
                  <a:lnTo>
                    <a:pt x="1040" y="2376"/>
                  </a:lnTo>
                  <a:lnTo>
                    <a:pt x="1063" y="2374"/>
                  </a:lnTo>
                  <a:lnTo>
                    <a:pt x="1085" y="2369"/>
                  </a:lnTo>
                  <a:lnTo>
                    <a:pt x="1106" y="2363"/>
                  </a:lnTo>
                  <a:lnTo>
                    <a:pt x="1125" y="2356"/>
                  </a:lnTo>
                  <a:lnTo>
                    <a:pt x="1145" y="2347"/>
                  </a:lnTo>
                  <a:lnTo>
                    <a:pt x="1163" y="2336"/>
                  </a:lnTo>
                  <a:lnTo>
                    <a:pt x="1179" y="2324"/>
                  </a:lnTo>
                  <a:lnTo>
                    <a:pt x="1194" y="2311"/>
                  </a:lnTo>
                  <a:lnTo>
                    <a:pt x="1206" y="2296"/>
                  </a:lnTo>
                  <a:lnTo>
                    <a:pt x="1218" y="2281"/>
                  </a:lnTo>
                  <a:lnTo>
                    <a:pt x="1229" y="2264"/>
                  </a:lnTo>
                  <a:lnTo>
                    <a:pt x="1236" y="2248"/>
                  </a:lnTo>
                  <a:lnTo>
                    <a:pt x="1242" y="2230"/>
                  </a:lnTo>
                  <a:lnTo>
                    <a:pt x="1245" y="2212"/>
                  </a:lnTo>
                  <a:lnTo>
                    <a:pt x="1247" y="2193"/>
                  </a:lnTo>
                  <a:lnTo>
                    <a:pt x="1247" y="2193"/>
                  </a:lnTo>
                  <a:lnTo>
                    <a:pt x="1245" y="2178"/>
                  </a:lnTo>
                  <a:lnTo>
                    <a:pt x="1242" y="2161"/>
                  </a:lnTo>
                  <a:lnTo>
                    <a:pt x="1239" y="2148"/>
                  </a:lnTo>
                  <a:lnTo>
                    <a:pt x="1233" y="2134"/>
                  </a:lnTo>
                  <a:lnTo>
                    <a:pt x="1227" y="2124"/>
                  </a:lnTo>
                  <a:lnTo>
                    <a:pt x="1221" y="2113"/>
                  </a:lnTo>
                  <a:lnTo>
                    <a:pt x="1214" y="2103"/>
                  </a:lnTo>
                  <a:lnTo>
                    <a:pt x="1206" y="2095"/>
                  </a:lnTo>
                  <a:lnTo>
                    <a:pt x="1191" y="2081"/>
                  </a:lnTo>
                  <a:lnTo>
                    <a:pt x="1178" y="2072"/>
                  </a:lnTo>
                  <a:lnTo>
                    <a:pt x="1166" y="2064"/>
                  </a:lnTo>
                  <a:lnTo>
                    <a:pt x="1166" y="2064"/>
                  </a:lnTo>
                  <a:lnTo>
                    <a:pt x="1155" y="2058"/>
                  </a:lnTo>
                  <a:lnTo>
                    <a:pt x="1146" y="2052"/>
                  </a:lnTo>
                  <a:lnTo>
                    <a:pt x="1139" y="2046"/>
                  </a:lnTo>
                  <a:lnTo>
                    <a:pt x="1133" y="2039"/>
                  </a:lnTo>
                  <a:lnTo>
                    <a:pt x="1128" y="2033"/>
                  </a:lnTo>
                  <a:lnTo>
                    <a:pt x="1125" y="2025"/>
                  </a:lnTo>
                  <a:lnTo>
                    <a:pt x="1125" y="2019"/>
                  </a:lnTo>
                  <a:lnTo>
                    <a:pt x="1125" y="2013"/>
                  </a:lnTo>
                  <a:lnTo>
                    <a:pt x="1127" y="2006"/>
                  </a:lnTo>
                  <a:lnTo>
                    <a:pt x="1130" y="2001"/>
                  </a:lnTo>
                  <a:lnTo>
                    <a:pt x="1134" y="1995"/>
                  </a:lnTo>
                  <a:lnTo>
                    <a:pt x="1140" y="1991"/>
                  </a:lnTo>
                  <a:lnTo>
                    <a:pt x="1146" y="1988"/>
                  </a:lnTo>
                  <a:lnTo>
                    <a:pt x="1155" y="1985"/>
                  </a:lnTo>
                  <a:lnTo>
                    <a:pt x="1166" y="1983"/>
                  </a:lnTo>
                  <a:lnTo>
                    <a:pt x="1178" y="1982"/>
                  </a:lnTo>
                  <a:lnTo>
                    <a:pt x="1979" y="1982"/>
                  </a:lnTo>
                  <a:lnTo>
                    <a:pt x="1979" y="1142"/>
                  </a:lnTo>
                  <a:lnTo>
                    <a:pt x="1979" y="1142"/>
                  </a:lnTo>
                  <a:lnTo>
                    <a:pt x="1972" y="1134"/>
                  </a:lnTo>
                  <a:lnTo>
                    <a:pt x="1964" y="1130"/>
                  </a:lnTo>
                  <a:lnTo>
                    <a:pt x="1955" y="1128"/>
                  </a:lnTo>
                  <a:lnTo>
                    <a:pt x="1945" y="1130"/>
                  </a:lnTo>
                  <a:lnTo>
                    <a:pt x="1936" y="1136"/>
                  </a:lnTo>
                  <a:lnTo>
                    <a:pt x="1925" y="1143"/>
                  </a:lnTo>
                  <a:lnTo>
                    <a:pt x="1916" y="1155"/>
                  </a:lnTo>
                  <a:lnTo>
                    <a:pt x="1909" y="1170"/>
                  </a:lnTo>
                  <a:lnTo>
                    <a:pt x="1909" y="1170"/>
                  </a:lnTo>
                  <a:lnTo>
                    <a:pt x="1901" y="1182"/>
                  </a:lnTo>
                  <a:lnTo>
                    <a:pt x="1891" y="1196"/>
                  </a:lnTo>
                  <a:lnTo>
                    <a:pt x="1877" y="1209"/>
                  </a:lnTo>
                  <a:lnTo>
                    <a:pt x="1868" y="1216"/>
                  </a:lnTo>
                  <a:lnTo>
                    <a:pt x="1859" y="1224"/>
                  </a:lnTo>
                  <a:lnTo>
                    <a:pt x="1849" y="1231"/>
                  </a:lnTo>
                  <a:lnTo>
                    <a:pt x="1837" y="1237"/>
                  </a:lnTo>
                  <a:lnTo>
                    <a:pt x="1825" y="1242"/>
                  </a:lnTo>
                  <a:lnTo>
                    <a:pt x="1810" y="1246"/>
                  </a:lnTo>
                  <a:lnTo>
                    <a:pt x="1795" y="1249"/>
                  </a:lnTo>
                  <a:lnTo>
                    <a:pt x="1779" y="1249"/>
                  </a:lnTo>
                  <a:lnTo>
                    <a:pt x="1779" y="1249"/>
                  </a:lnTo>
                  <a:lnTo>
                    <a:pt x="1759" y="1248"/>
                  </a:lnTo>
                  <a:lnTo>
                    <a:pt x="1741" y="1245"/>
                  </a:lnTo>
                  <a:lnTo>
                    <a:pt x="1723" y="1239"/>
                  </a:lnTo>
                  <a:lnTo>
                    <a:pt x="1707" y="1231"/>
                  </a:lnTo>
                  <a:lnTo>
                    <a:pt x="1690" y="1222"/>
                  </a:lnTo>
                  <a:lnTo>
                    <a:pt x="1676" y="1211"/>
                  </a:lnTo>
                  <a:lnTo>
                    <a:pt x="1662" y="1197"/>
                  </a:lnTo>
                  <a:lnTo>
                    <a:pt x="1649" y="1182"/>
                  </a:lnTo>
                  <a:lnTo>
                    <a:pt x="1637" y="1166"/>
                  </a:lnTo>
                  <a:lnTo>
                    <a:pt x="1626" y="1149"/>
                  </a:lnTo>
                  <a:lnTo>
                    <a:pt x="1617" y="1130"/>
                  </a:lnTo>
                  <a:lnTo>
                    <a:pt x="1610" y="1110"/>
                  </a:lnTo>
                  <a:lnTo>
                    <a:pt x="1602" y="1088"/>
                  </a:lnTo>
                  <a:lnTo>
                    <a:pt x="1598" y="1067"/>
                  </a:lnTo>
                  <a:lnTo>
                    <a:pt x="1595" y="1043"/>
                  </a:lnTo>
                  <a:lnTo>
                    <a:pt x="1595" y="1021"/>
                  </a:lnTo>
                  <a:lnTo>
                    <a:pt x="1595" y="1021"/>
                  </a:lnTo>
                  <a:lnTo>
                    <a:pt x="1595" y="997"/>
                  </a:lnTo>
                  <a:lnTo>
                    <a:pt x="1598" y="974"/>
                  </a:lnTo>
                  <a:lnTo>
                    <a:pt x="1602" y="952"/>
                  </a:lnTo>
                  <a:lnTo>
                    <a:pt x="1610" y="931"/>
                  </a:lnTo>
                  <a:lnTo>
                    <a:pt x="1617" y="912"/>
                  </a:lnTo>
                  <a:lnTo>
                    <a:pt x="1626" y="892"/>
                  </a:lnTo>
                  <a:lnTo>
                    <a:pt x="1637" y="874"/>
                  </a:lnTo>
                  <a:lnTo>
                    <a:pt x="1649" y="858"/>
                  </a:lnTo>
                  <a:lnTo>
                    <a:pt x="1662" y="843"/>
                  </a:lnTo>
                  <a:lnTo>
                    <a:pt x="1676" y="831"/>
                  </a:lnTo>
                  <a:lnTo>
                    <a:pt x="1690" y="819"/>
                  </a:lnTo>
                  <a:lnTo>
                    <a:pt x="1707" y="808"/>
                  </a:lnTo>
                  <a:lnTo>
                    <a:pt x="1723" y="801"/>
                  </a:lnTo>
                  <a:lnTo>
                    <a:pt x="1741" y="795"/>
                  </a:lnTo>
                  <a:lnTo>
                    <a:pt x="1759" y="792"/>
                  </a:lnTo>
                  <a:lnTo>
                    <a:pt x="1779" y="790"/>
                  </a:lnTo>
                  <a:lnTo>
                    <a:pt x="1779" y="790"/>
                  </a:lnTo>
                  <a:close/>
                </a:path>
              </a:pathLst>
            </a:custGeom>
            <a:solidFill>
              <a:srgbClr val="BADCA2"/>
            </a:solidFill>
            <a:ln w="28575">
              <a:solidFill>
                <a:schemeClr val="bg1">
                  <a:lumMod val="50000"/>
                </a:schemeClr>
              </a:solidFill>
              <a:prstDash val="solid"/>
              <a:round/>
              <a:headEnd/>
              <a:tailEnd/>
            </a:ln>
          </p:spPr>
          <p:txBody>
            <a:bodyPr lIns="103900" tIns="51951" rIns="103900" bIns="409056" anchor="ctr"/>
            <a:lstStyle/>
            <a:p>
              <a:pPr algn="ctr" fontAlgn="base">
                <a:spcBef>
                  <a:spcPct val="0"/>
                </a:spcBef>
                <a:spcAft>
                  <a:spcPct val="0"/>
                </a:spcAft>
                <a:defRPr/>
              </a:pPr>
              <a:endParaRPr lang="en-GB" sz="1067" dirty="0">
                <a:solidFill>
                  <a:srgbClr val="292929"/>
                </a:solidFill>
                <a:latin typeface="Arial" panose="020B0604020202020204" pitchFamily="34" charset="0"/>
                <a:cs typeface="Arial" panose="020B0604020202020204" pitchFamily="34" charset="0"/>
              </a:endParaRPr>
            </a:p>
            <a:p>
              <a:pPr algn="ctr" fontAlgn="base">
                <a:spcBef>
                  <a:spcPct val="0"/>
                </a:spcBef>
                <a:spcAft>
                  <a:spcPct val="0"/>
                </a:spcAft>
                <a:defRPr/>
              </a:pPr>
              <a:endParaRPr lang="en-GB" sz="1067" dirty="0">
                <a:solidFill>
                  <a:srgbClr val="292929"/>
                </a:solidFill>
                <a:latin typeface="Arial" panose="020B0604020202020204" pitchFamily="34" charset="0"/>
                <a:cs typeface="Arial" panose="020B0604020202020204" pitchFamily="34" charset="0"/>
              </a:endParaRPr>
            </a:p>
            <a:p>
              <a:pPr algn="ctr" fontAlgn="base">
                <a:spcBef>
                  <a:spcPct val="0"/>
                </a:spcBef>
                <a:spcAft>
                  <a:spcPct val="0"/>
                </a:spcAft>
                <a:defRPr/>
              </a:pPr>
              <a:endParaRPr lang="en-GB" sz="1067" dirty="0">
                <a:solidFill>
                  <a:srgbClr val="292929"/>
                </a:solidFill>
                <a:latin typeface="Arial" panose="020B0604020202020204" pitchFamily="34" charset="0"/>
                <a:cs typeface="Arial" panose="020B0604020202020204" pitchFamily="34" charset="0"/>
              </a:endParaRP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Improved Network </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Visibility Developed </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Through </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Implementation of </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Enhanced Network</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Monitoring</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 </a:t>
              </a:r>
            </a:p>
            <a:p>
              <a:pPr algn="ctr" fontAlgn="base">
                <a:spcBef>
                  <a:spcPct val="0"/>
                </a:spcBef>
                <a:spcAft>
                  <a:spcPct val="0"/>
                </a:spcAft>
                <a:defRPr/>
              </a:pPr>
              <a:endParaRPr lang="en-GB" sz="1067" dirty="0">
                <a:solidFill>
                  <a:srgbClr val="292929"/>
                </a:solidFill>
                <a:latin typeface="Arial" panose="020B0604020202020204" pitchFamily="34" charset="0"/>
                <a:cs typeface="Arial" panose="020B0604020202020204" pitchFamily="34" charset="0"/>
              </a:endParaRPr>
            </a:p>
          </p:txBody>
        </p:sp>
        <p:sp>
          <p:nvSpPr>
            <p:cNvPr id="7" name="Freeform 7">
              <a:extLst>
                <a:ext uri="{FF2B5EF4-FFF2-40B4-BE49-F238E27FC236}">
                  <a16:creationId xmlns="" xmlns:a16="http://schemas.microsoft.com/office/drawing/2014/main" id="{960CEA0E-367D-408B-BFC7-38B649B082B8}"/>
                </a:ext>
              </a:extLst>
            </p:cNvPr>
            <p:cNvSpPr>
              <a:spLocks/>
            </p:cNvSpPr>
            <p:nvPr/>
          </p:nvSpPr>
          <p:spPr bwMode="auto">
            <a:xfrm>
              <a:off x="2682239" y="2877447"/>
              <a:ext cx="2086522" cy="1586768"/>
            </a:xfrm>
            <a:custGeom>
              <a:avLst/>
              <a:gdLst>
                <a:gd name="T0" fmla="*/ 2145 w 2376"/>
                <a:gd name="T1" fmla="*/ 1136 h 2374"/>
                <a:gd name="T2" fmla="*/ 2092 w 2376"/>
                <a:gd name="T3" fmla="*/ 1169 h 2374"/>
                <a:gd name="T4" fmla="*/ 2056 w 2376"/>
                <a:gd name="T5" fmla="*/ 1218 h 2374"/>
                <a:gd name="T6" fmla="*/ 2023 w 2376"/>
                <a:gd name="T7" fmla="*/ 1248 h 2374"/>
                <a:gd name="T8" fmla="*/ 1993 w 2376"/>
                <a:gd name="T9" fmla="*/ 1241 h 2374"/>
                <a:gd name="T10" fmla="*/ 1979 w 2376"/>
                <a:gd name="T11" fmla="*/ 1198 h 2374"/>
                <a:gd name="T12" fmla="*/ 1102 w 2376"/>
                <a:gd name="T13" fmla="*/ 393 h 2374"/>
                <a:gd name="T14" fmla="*/ 1072 w 2376"/>
                <a:gd name="T15" fmla="*/ 371 h 2374"/>
                <a:gd name="T16" fmla="*/ 1080 w 2376"/>
                <a:gd name="T17" fmla="*/ 338 h 2374"/>
                <a:gd name="T18" fmla="*/ 1113 w 2376"/>
                <a:gd name="T19" fmla="*/ 314 h 2374"/>
                <a:gd name="T20" fmla="*/ 1168 w 2376"/>
                <a:gd name="T21" fmla="*/ 265 h 2374"/>
                <a:gd name="T22" fmla="*/ 1192 w 2376"/>
                <a:gd name="T23" fmla="*/ 200 h 2374"/>
                <a:gd name="T24" fmla="*/ 1183 w 2376"/>
                <a:gd name="T25" fmla="*/ 130 h 2374"/>
                <a:gd name="T26" fmla="*/ 1126 w 2376"/>
                <a:gd name="T27" fmla="*/ 54 h 2374"/>
                <a:gd name="T28" fmla="*/ 1032 w 2376"/>
                <a:gd name="T29" fmla="*/ 9 h 2374"/>
                <a:gd name="T30" fmla="*/ 939 w 2376"/>
                <a:gd name="T31" fmla="*/ 2 h 2374"/>
                <a:gd name="T32" fmla="*/ 835 w 2376"/>
                <a:gd name="T33" fmla="*/ 32 h 2374"/>
                <a:gd name="T34" fmla="*/ 761 w 2376"/>
                <a:gd name="T35" fmla="*/ 97 h 2374"/>
                <a:gd name="T36" fmla="*/ 734 w 2376"/>
                <a:gd name="T37" fmla="*/ 184 h 2374"/>
                <a:gd name="T38" fmla="*/ 746 w 2376"/>
                <a:gd name="T39" fmla="*/ 242 h 2374"/>
                <a:gd name="T40" fmla="*/ 788 w 2376"/>
                <a:gd name="T41" fmla="*/ 296 h 2374"/>
                <a:gd name="T42" fmla="*/ 833 w 2376"/>
                <a:gd name="T43" fmla="*/ 326 h 2374"/>
                <a:gd name="T44" fmla="*/ 855 w 2376"/>
                <a:gd name="T45" fmla="*/ 359 h 2374"/>
                <a:gd name="T46" fmla="*/ 840 w 2376"/>
                <a:gd name="T47" fmla="*/ 386 h 2374"/>
                <a:gd name="T48" fmla="*/ 0 w 2376"/>
                <a:gd name="T49" fmla="*/ 395 h 2374"/>
                <a:gd name="T50" fmla="*/ 24 w 2376"/>
                <a:gd name="T51" fmla="*/ 1250 h 2374"/>
                <a:gd name="T52" fmla="*/ 72 w 2376"/>
                <a:gd name="T53" fmla="*/ 1208 h 2374"/>
                <a:gd name="T54" fmla="*/ 111 w 2376"/>
                <a:gd name="T55" fmla="*/ 1160 h 2374"/>
                <a:gd name="T56" fmla="*/ 169 w 2376"/>
                <a:gd name="T57" fmla="*/ 1132 h 2374"/>
                <a:gd name="T58" fmla="*/ 238 w 2376"/>
                <a:gd name="T59" fmla="*/ 1133 h 2374"/>
                <a:gd name="T60" fmla="*/ 319 w 2376"/>
                <a:gd name="T61" fmla="*/ 1181 h 2374"/>
                <a:gd name="T62" fmla="*/ 371 w 2376"/>
                <a:gd name="T63" fmla="*/ 1268 h 2374"/>
                <a:gd name="T64" fmla="*/ 386 w 2376"/>
                <a:gd name="T65" fmla="*/ 1358 h 2374"/>
                <a:gd name="T66" fmla="*/ 364 w 2376"/>
                <a:gd name="T67" fmla="*/ 1467 h 2374"/>
                <a:gd name="T68" fmla="*/ 304 w 2376"/>
                <a:gd name="T69" fmla="*/ 1547 h 2374"/>
                <a:gd name="T70" fmla="*/ 220 w 2376"/>
                <a:gd name="T71" fmla="*/ 1586 h 2374"/>
                <a:gd name="T72" fmla="*/ 156 w 2376"/>
                <a:gd name="T73" fmla="*/ 1579 h 2374"/>
                <a:gd name="T74" fmla="*/ 102 w 2376"/>
                <a:gd name="T75" fmla="*/ 1547 h 2374"/>
                <a:gd name="T76" fmla="*/ 63 w 2376"/>
                <a:gd name="T77" fmla="*/ 1492 h 2374"/>
                <a:gd name="T78" fmla="*/ 15 w 2376"/>
                <a:gd name="T79" fmla="*/ 1467 h 2374"/>
                <a:gd name="T80" fmla="*/ 1979 w 2376"/>
                <a:gd name="T81" fmla="*/ 1519 h 2374"/>
                <a:gd name="T82" fmla="*/ 1988 w 2376"/>
                <a:gd name="T83" fmla="*/ 1482 h 2374"/>
                <a:gd name="T84" fmla="*/ 2017 w 2376"/>
                <a:gd name="T85" fmla="*/ 1467 h 2374"/>
                <a:gd name="T86" fmla="*/ 2050 w 2376"/>
                <a:gd name="T87" fmla="*/ 1488 h 2374"/>
                <a:gd name="T88" fmla="*/ 2078 w 2376"/>
                <a:gd name="T89" fmla="*/ 1532 h 2374"/>
                <a:gd name="T90" fmla="*/ 2132 w 2376"/>
                <a:gd name="T91" fmla="*/ 1574 h 2374"/>
                <a:gd name="T92" fmla="*/ 2190 w 2376"/>
                <a:gd name="T93" fmla="*/ 1588 h 2374"/>
                <a:gd name="T94" fmla="*/ 2278 w 2376"/>
                <a:gd name="T95" fmla="*/ 1559 h 2374"/>
                <a:gd name="T96" fmla="*/ 2344 w 2376"/>
                <a:gd name="T97" fmla="*/ 1486 h 2374"/>
                <a:gd name="T98" fmla="*/ 2374 w 2376"/>
                <a:gd name="T99" fmla="*/ 1381 h 2374"/>
                <a:gd name="T100" fmla="*/ 2367 w 2376"/>
                <a:gd name="T101" fmla="*/ 1290 h 2374"/>
                <a:gd name="T102" fmla="*/ 2322 w 2376"/>
                <a:gd name="T103" fmla="*/ 1196 h 2374"/>
                <a:gd name="T104" fmla="*/ 2246 w 2376"/>
                <a:gd name="T105" fmla="*/ 1139 h 2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6" h="2374">
                  <a:moveTo>
                    <a:pt x="2190" y="1129"/>
                  </a:moveTo>
                  <a:lnTo>
                    <a:pt x="2190" y="1129"/>
                  </a:lnTo>
                  <a:lnTo>
                    <a:pt x="2174" y="1129"/>
                  </a:lnTo>
                  <a:lnTo>
                    <a:pt x="2159" y="1132"/>
                  </a:lnTo>
                  <a:lnTo>
                    <a:pt x="2145" y="1136"/>
                  </a:lnTo>
                  <a:lnTo>
                    <a:pt x="2132" y="1141"/>
                  </a:lnTo>
                  <a:lnTo>
                    <a:pt x="2121" y="1147"/>
                  </a:lnTo>
                  <a:lnTo>
                    <a:pt x="2110" y="1154"/>
                  </a:lnTo>
                  <a:lnTo>
                    <a:pt x="2101" y="1162"/>
                  </a:lnTo>
                  <a:lnTo>
                    <a:pt x="2092" y="1169"/>
                  </a:lnTo>
                  <a:lnTo>
                    <a:pt x="2078" y="1184"/>
                  </a:lnTo>
                  <a:lnTo>
                    <a:pt x="2069" y="1196"/>
                  </a:lnTo>
                  <a:lnTo>
                    <a:pt x="2062" y="1210"/>
                  </a:lnTo>
                  <a:lnTo>
                    <a:pt x="2062" y="1210"/>
                  </a:lnTo>
                  <a:lnTo>
                    <a:pt x="2056" y="1218"/>
                  </a:lnTo>
                  <a:lnTo>
                    <a:pt x="2050" y="1227"/>
                  </a:lnTo>
                  <a:lnTo>
                    <a:pt x="2044" y="1235"/>
                  </a:lnTo>
                  <a:lnTo>
                    <a:pt x="2036" y="1241"/>
                  </a:lnTo>
                  <a:lnTo>
                    <a:pt x="2030" y="1245"/>
                  </a:lnTo>
                  <a:lnTo>
                    <a:pt x="2023" y="1248"/>
                  </a:lnTo>
                  <a:lnTo>
                    <a:pt x="2017" y="1250"/>
                  </a:lnTo>
                  <a:lnTo>
                    <a:pt x="2009" y="1250"/>
                  </a:lnTo>
                  <a:lnTo>
                    <a:pt x="2003" y="1248"/>
                  </a:lnTo>
                  <a:lnTo>
                    <a:pt x="1999" y="1245"/>
                  </a:lnTo>
                  <a:lnTo>
                    <a:pt x="1993" y="1241"/>
                  </a:lnTo>
                  <a:lnTo>
                    <a:pt x="1988" y="1235"/>
                  </a:lnTo>
                  <a:lnTo>
                    <a:pt x="1985" y="1227"/>
                  </a:lnTo>
                  <a:lnTo>
                    <a:pt x="1982" y="1218"/>
                  </a:lnTo>
                  <a:lnTo>
                    <a:pt x="1981" y="1208"/>
                  </a:lnTo>
                  <a:lnTo>
                    <a:pt x="1979" y="1198"/>
                  </a:lnTo>
                  <a:lnTo>
                    <a:pt x="1979" y="395"/>
                  </a:lnTo>
                  <a:lnTo>
                    <a:pt x="1125" y="395"/>
                  </a:lnTo>
                  <a:lnTo>
                    <a:pt x="1125" y="395"/>
                  </a:lnTo>
                  <a:lnTo>
                    <a:pt x="1113" y="395"/>
                  </a:lnTo>
                  <a:lnTo>
                    <a:pt x="1102" y="393"/>
                  </a:lnTo>
                  <a:lnTo>
                    <a:pt x="1093" y="390"/>
                  </a:lnTo>
                  <a:lnTo>
                    <a:pt x="1086" y="386"/>
                  </a:lnTo>
                  <a:lnTo>
                    <a:pt x="1080" y="381"/>
                  </a:lnTo>
                  <a:lnTo>
                    <a:pt x="1075" y="377"/>
                  </a:lnTo>
                  <a:lnTo>
                    <a:pt x="1072" y="371"/>
                  </a:lnTo>
                  <a:lnTo>
                    <a:pt x="1071" y="365"/>
                  </a:lnTo>
                  <a:lnTo>
                    <a:pt x="1071" y="359"/>
                  </a:lnTo>
                  <a:lnTo>
                    <a:pt x="1072" y="351"/>
                  </a:lnTo>
                  <a:lnTo>
                    <a:pt x="1075" y="345"/>
                  </a:lnTo>
                  <a:lnTo>
                    <a:pt x="1080" y="338"/>
                  </a:lnTo>
                  <a:lnTo>
                    <a:pt x="1086" y="332"/>
                  </a:lnTo>
                  <a:lnTo>
                    <a:pt x="1093" y="326"/>
                  </a:lnTo>
                  <a:lnTo>
                    <a:pt x="1102" y="319"/>
                  </a:lnTo>
                  <a:lnTo>
                    <a:pt x="1113" y="314"/>
                  </a:lnTo>
                  <a:lnTo>
                    <a:pt x="1113" y="314"/>
                  </a:lnTo>
                  <a:lnTo>
                    <a:pt x="1125" y="307"/>
                  </a:lnTo>
                  <a:lnTo>
                    <a:pt x="1138" y="296"/>
                  </a:lnTo>
                  <a:lnTo>
                    <a:pt x="1153" y="283"/>
                  </a:lnTo>
                  <a:lnTo>
                    <a:pt x="1160" y="275"/>
                  </a:lnTo>
                  <a:lnTo>
                    <a:pt x="1168" y="265"/>
                  </a:lnTo>
                  <a:lnTo>
                    <a:pt x="1174" y="254"/>
                  </a:lnTo>
                  <a:lnTo>
                    <a:pt x="1180" y="242"/>
                  </a:lnTo>
                  <a:lnTo>
                    <a:pt x="1186" y="230"/>
                  </a:lnTo>
                  <a:lnTo>
                    <a:pt x="1189" y="215"/>
                  </a:lnTo>
                  <a:lnTo>
                    <a:pt x="1192" y="200"/>
                  </a:lnTo>
                  <a:lnTo>
                    <a:pt x="1193" y="184"/>
                  </a:lnTo>
                  <a:lnTo>
                    <a:pt x="1193" y="184"/>
                  </a:lnTo>
                  <a:lnTo>
                    <a:pt x="1192" y="166"/>
                  </a:lnTo>
                  <a:lnTo>
                    <a:pt x="1187" y="147"/>
                  </a:lnTo>
                  <a:lnTo>
                    <a:pt x="1183" y="130"/>
                  </a:lnTo>
                  <a:lnTo>
                    <a:pt x="1174" y="112"/>
                  </a:lnTo>
                  <a:lnTo>
                    <a:pt x="1165" y="97"/>
                  </a:lnTo>
                  <a:lnTo>
                    <a:pt x="1153" y="81"/>
                  </a:lnTo>
                  <a:lnTo>
                    <a:pt x="1141" y="67"/>
                  </a:lnTo>
                  <a:lnTo>
                    <a:pt x="1126" y="54"/>
                  </a:lnTo>
                  <a:lnTo>
                    <a:pt x="1110" y="42"/>
                  </a:lnTo>
                  <a:lnTo>
                    <a:pt x="1092" y="32"/>
                  </a:lnTo>
                  <a:lnTo>
                    <a:pt x="1072" y="23"/>
                  </a:lnTo>
                  <a:lnTo>
                    <a:pt x="1053" y="15"/>
                  </a:lnTo>
                  <a:lnTo>
                    <a:pt x="1032" y="9"/>
                  </a:lnTo>
                  <a:lnTo>
                    <a:pt x="1009" y="3"/>
                  </a:lnTo>
                  <a:lnTo>
                    <a:pt x="987" y="2"/>
                  </a:lnTo>
                  <a:lnTo>
                    <a:pt x="963" y="0"/>
                  </a:lnTo>
                  <a:lnTo>
                    <a:pt x="963" y="0"/>
                  </a:lnTo>
                  <a:lnTo>
                    <a:pt x="939" y="2"/>
                  </a:lnTo>
                  <a:lnTo>
                    <a:pt x="917" y="3"/>
                  </a:lnTo>
                  <a:lnTo>
                    <a:pt x="894" y="9"/>
                  </a:lnTo>
                  <a:lnTo>
                    <a:pt x="873" y="15"/>
                  </a:lnTo>
                  <a:lnTo>
                    <a:pt x="854" y="23"/>
                  </a:lnTo>
                  <a:lnTo>
                    <a:pt x="835" y="32"/>
                  </a:lnTo>
                  <a:lnTo>
                    <a:pt x="817" y="42"/>
                  </a:lnTo>
                  <a:lnTo>
                    <a:pt x="802" y="54"/>
                  </a:lnTo>
                  <a:lnTo>
                    <a:pt x="787" y="67"/>
                  </a:lnTo>
                  <a:lnTo>
                    <a:pt x="773" y="81"/>
                  </a:lnTo>
                  <a:lnTo>
                    <a:pt x="761" y="97"/>
                  </a:lnTo>
                  <a:lnTo>
                    <a:pt x="752" y="112"/>
                  </a:lnTo>
                  <a:lnTo>
                    <a:pt x="745" y="130"/>
                  </a:lnTo>
                  <a:lnTo>
                    <a:pt x="739" y="147"/>
                  </a:lnTo>
                  <a:lnTo>
                    <a:pt x="734" y="166"/>
                  </a:lnTo>
                  <a:lnTo>
                    <a:pt x="734" y="184"/>
                  </a:lnTo>
                  <a:lnTo>
                    <a:pt x="734" y="184"/>
                  </a:lnTo>
                  <a:lnTo>
                    <a:pt x="734" y="200"/>
                  </a:lnTo>
                  <a:lnTo>
                    <a:pt x="737" y="215"/>
                  </a:lnTo>
                  <a:lnTo>
                    <a:pt x="742" y="230"/>
                  </a:lnTo>
                  <a:lnTo>
                    <a:pt x="746" y="242"/>
                  </a:lnTo>
                  <a:lnTo>
                    <a:pt x="752" y="254"/>
                  </a:lnTo>
                  <a:lnTo>
                    <a:pt x="760" y="265"/>
                  </a:lnTo>
                  <a:lnTo>
                    <a:pt x="766" y="275"/>
                  </a:lnTo>
                  <a:lnTo>
                    <a:pt x="775" y="283"/>
                  </a:lnTo>
                  <a:lnTo>
                    <a:pt x="788" y="296"/>
                  </a:lnTo>
                  <a:lnTo>
                    <a:pt x="802" y="307"/>
                  </a:lnTo>
                  <a:lnTo>
                    <a:pt x="814" y="314"/>
                  </a:lnTo>
                  <a:lnTo>
                    <a:pt x="814" y="314"/>
                  </a:lnTo>
                  <a:lnTo>
                    <a:pt x="824" y="319"/>
                  </a:lnTo>
                  <a:lnTo>
                    <a:pt x="833" y="326"/>
                  </a:lnTo>
                  <a:lnTo>
                    <a:pt x="840" y="332"/>
                  </a:lnTo>
                  <a:lnTo>
                    <a:pt x="846" y="338"/>
                  </a:lnTo>
                  <a:lnTo>
                    <a:pt x="851" y="345"/>
                  </a:lnTo>
                  <a:lnTo>
                    <a:pt x="854" y="351"/>
                  </a:lnTo>
                  <a:lnTo>
                    <a:pt x="855" y="359"/>
                  </a:lnTo>
                  <a:lnTo>
                    <a:pt x="855" y="365"/>
                  </a:lnTo>
                  <a:lnTo>
                    <a:pt x="854" y="371"/>
                  </a:lnTo>
                  <a:lnTo>
                    <a:pt x="851" y="377"/>
                  </a:lnTo>
                  <a:lnTo>
                    <a:pt x="846" y="381"/>
                  </a:lnTo>
                  <a:lnTo>
                    <a:pt x="840" y="386"/>
                  </a:lnTo>
                  <a:lnTo>
                    <a:pt x="833" y="390"/>
                  </a:lnTo>
                  <a:lnTo>
                    <a:pt x="824" y="393"/>
                  </a:lnTo>
                  <a:lnTo>
                    <a:pt x="814" y="395"/>
                  </a:lnTo>
                  <a:lnTo>
                    <a:pt x="802" y="395"/>
                  </a:lnTo>
                  <a:lnTo>
                    <a:pt x="0" y="395"/>
                  </a:lnTo>
                  <a:lnTo>
                    <a:pt x="0" y="1236"/>
                  </a:lnTo>
                  <a:lnTo>
                    <a:pt x="0" y="1236"/>
                  </a:lnTo>
                  <a:lnTo>
                    <a:pt x="8" y="1244"/>
                  </a:lnTo>
                  <a:lnTo>
                    <a:pt x="15" y="1248"/>
                  </a:lnTo>
                  <a:lnTo>
                    <a:pt x="24" y="1250"/>
                  </a:lnTo>
                  <a:lnTo>
                    <a:pt x="35" y="1247"/>
                  </a:lnTo>
                  <a:lnTo>
                    <a:pt x="45" y="1242"/>
                  </a:lnTo>
                  <a:lnTo>
                    <a:pt x="54" y="1235"/>
                  </a:lnTo>
                  <a:lnTo>
                    <a:pt x="63" y="1223"/>
                  </a:lnTo>
                  <a:lnTo>
                    <a:pt x="72" y="1208"/>
                  </a:lnTo>
                  <a:lnTo>
                    <a:pt x="72" y="1208"/>
                  </a:lnTo>
                  <a:lnTo>
                    <a:pt x="80" y="1196"/>
                  </a:lnTo>
                  <a:lnTo>
                    <a:pt x="89" y="1183"/>
                  </a:lnTo>
                  <a:lnTo>
                    <a:pt x="102" y="1168"/>
                  </a:lnTo>
                  <a:lnTo>
                    <a:pt x="111" y="1160"/>
                  </a:lnTo>
                  <a:lnTo>
                    <a:pt x="120" y="1153"/>
                  </a:lnTo>
                  <a:lnTo>
                    <a:pt x="130" y="1147"/>
                  </a:lnTo>
                  <a:lnTo>
                    <a:pt x="142" y="1141"/>
                  </a:lnTo>
                  <a:lnTo>
                    <a:pt x="156" y="1135"/>
                  </a:lnTo>
                  <a:lnTo>
                    <a:pt x="169" y="1132"/>
                  </a:lnTo>
                  <a:lnTo>
                    <a:pt x="184" y="1129"/>
                  </a:lnTo>
                  <a:lnTo>
                    <a:pt x="201" y="1127"/>
                  </a:lnTo>
                  <a:lnTo>
                    <a:pt x="201" y="1127"/>
                  </a:lnTo>
                  <a:lnTo>
                    <a:pt x="220" y="1129"/>
                  </a:lnTo>
                  <a:lnTo>
                    <a:pt x="238" y="1133"/>
                  </a:lnTo>
                  <a:lnTo>
                    <a:pt x="256" y="1138"/>
                  </a:lnTo>
                  <a:lnTo>
                    <a:pt x="272" y="1147"/>
                  </a:lnTo>
                  <a:lnTo>
                    <a:pt x="289" y="1156"/>
                  </a:lnTo>
                  <a:lnTo>
                    <a:pt x="304" y="1168"/>
                  </a:lnTo>
                  <a:lnTo>
                    <a:pt x="319" y="1181"/>
                  </a:lnTo>
                  <a:lnTo>
                    <a:pt x="331" y="1195"/>
                  </a:lnTo>
                  <a:lnTo>
                    <a:pt x="343" y="1211"/>
                  </a:lnTo>
                  <a:lnTo>
                    <a:pt x="353" y="1229"/>
                  </a:lnTo>
                  <a:lnTo>
                    <a:pt x="364" y="1248"/>
                  </a:lnTo>
                  <a:lnTo>
                    <a:pt x="371" y="1268"/>
                  </a:lnTo>
                  <a:lnTo>
                    <a:pt x="377" y="1289"/>
                  </a:lnTo>
                  <a:lnTo>
                    <a:pt x="382" y="1311"/>
                  </a:lnTo>
                  <a:lnTo>
                    <a:pt x="385" y="1334"/>
                  </a:lnTo>
                  <a:lnTo>
                    <a:pt x="386" y="1358"/>
                  </a:lnTo>
                  <a:lnTo>
                    <a:pt x="386" y="1358"/>
                  </a:lnTo>
                  <a:lnTo>
                    <a:pt x="385" y="1381"/>
                  </a:lnTo>
                  <a:lnTo>
                    <a:pt x="382" y="1404"/>
                  </a:lnTo>
                  <a:lnTo>
                    <a:pt x="377" y="1426"/>
                  </a:lnTo>
                  <a:lnTo>
                    <a:pt x="371" y="1447"/>
                  </a:lnTo>
                  <a:lnTo>
                    <a:pt x="364" y="1467"/>
                  </a:lnTo>
                  <a:lnTo>
                    <a:pt x="353" y="1486"/>
                  </a:lnTo>
                  <a:lnTo>
                    <a:pt x="343" y="1504"/>
                  </a:lnTo>
                  <a:lnTo>
                    <a:pt x="331" y="1519"/>
                  </a:lnTo>
                  <a:lnTo>
                    <a:pt x="319" y="1534"/>
                  </a:lnTo>
                  <a:lnTo>
                    <a:pt x="304" y="1547"/>
                  </a:lnTo>
                  <a:lnTo>
                    <a:pt x="289" y="1559"/>
                  </a:lnTo>
                  <a:lnTo>
                    <a:pt x="272" y="1568"/>
                  </a:lnTo>
                  <a:lnTo>
                    <a:pt x="256" y="1577"/>
                  </a:lnTo>
                  <a:lnTo>
                    <a:pt x="238" y="1582"/>
                  </a:lnTo>
                  <a:lnTo>
                    <a:pt x="220" y="1586"/>
                  </a:lnTo>
                  <a:lnTo>
                    <a:pt x="201" y="1586"/>
                  </a:lnTo>
                  <a:lnTo>
                    <a:pt x="201" y="1586"/>
                  </a:lnTo>
                  <a:lnTo>
                    <a:pt x="184" y="1586"/>
                  </a:lnTo>
                  <a:lnTo>
                    <a:pt x="169" y="1583"/>
                  </a:lnTo>
                  <a:lnTo>
                    <a:pt x="156" y="1579"/>
                  </a:lnTo>
                  <a:lnTo>
                    <a:pt x="142" y="1574"/>
                  </a:lnTo>
                  <a:lnTo>
                    <a:pt x="130" y="1568"/>
                  </a:lnTo>
                  <a:lnTo>
                    <a:pt x="120" y="1561"/>
                  </a:lnTo>
                  <a:lnTo>
                    <a:pt x="111" y="1555"/>
                  </a:lnTo>
                  <a:lnTo>
                    <a:pt x="102" y="1547"/>
                  </a:lnTo>
                  <a:lnTo>
                    <a:pt x="89" y="1532"/>
                  </a:lnTo>
                  <a:lnTo>
                    <a:pt x="80" y="1519"/>
                  </a:lnTo>
                  <a:lnTo>
                    <a:pt x="72" y="1507"/>
                  </a:lnTo>
                  <a:lnTo>
                    <a:pt x="72" y="1507"/>
                  </a:lnTo>
                  <a:lnTo>
                    <a:pt x="63" y="1492"/>
                  </a:lnTo>
                  <a:lnTo>
                    <a:pt x="54" y="1480"/>
                  </a:lnTo>
                  <a:lnTo>
                    <a:pt x="45" y="1473"/>
                  </a:lnTo>
                  <a:lnTo>
                    <a:pt x="35" y="1467"/>
                  </a:lnTo>
                  <a:lnTo>
                    <a:pt x="24" y="1465"/>
                  </a:lnTo>
                  <a:lnTo>
                    <a:pt x="15" y="1467"/>
                  </a:lnTo>
                  <a:lnTo>
                    <a:pt x="8" y="1471"/>
                  </a:lnTo>
                  <a:lnTo>
                    <a:pt x="0" y="1479"/>
                  </a:lnTo>
                  <a:lnTo>
                    <a:pt x="0" y="2374"/>
                  </a:lnTo>
                  <a:lnTo>
                    <a:pt x="1979" y="2374"/>
                  </a:lnTo>
                  <a:lnTo>
                    <a:pt x="1979" y="1519"/>
                  </a:lnTo>
                  <a:lnTo>
                    <a:pt x="1979" y="1519"/>
                  </a:lnTo>
                  <a:lnTo>
                    <a:pt x="1981" y="1507"/>
                  </a:lnTo>
                  <a:lnTo>
                    <a:pt x="1982" y="1497"/>
                  </a:lnTo>
                  <a:lnTo>
                    <a:pt x="1985" y="1488"/>
                  </a:lnTo>
                  <a:lnTo>
                    <a:pt x="1988" y="1482"/>
                  </a:lnTo>
                  <a:lnTo>
                    <a:pt x="1993" y="1476"/>
                  </a:lnTo>
                  <a:lnTo>
                    <a:pt x="1999" y="1471"/>
                  </a:lnTo>
                  <a:lnTo>
                    <a:pt x="2003" y="1468"/>
                  </a:lnTo>
                  <a:lnTo>
                    <a:pt x="2009" y="1467"/>
                  </a:lnTo>
                  <a:lnTo>
                    <a:pt x="2017" y="1467"/>
                  </a:lnTo>
                  <a:lnTo>
                    <a:pt x="2023" y="1467"/>
                  </a:lnTo>
                  <a:lnTo>
                    <a:pt x="2030" y="1470"/>
                  </a:lnTo>
                  <a:lnTo>
                    <a:pt x="2036" y="1474"/>
                  </a:lnTo>
                  <a:lnTo>
                    <a:pt x="2044" y="1480"/>
                  </a:lnTo>
                  <a:lnTo>
                    <a:pt x="2050" y="1488"/>
                  </a:lnTo>
                  <a:lnTo>
                    <a:pt x="2056" y="1497"/>
                  </a:lnTo>
                  <a:lnTo>
                    <a:pt x="2062" y="1507"/>
                  </a:lnTo>
                  <a:lnTo>
                    <a:pt x="2062" y="1507"/>
                  </a:lnTo>
                  <a:lnTo>
                    <a:pt x="2069" y="1519"/>
                  </a:lnTo>
                  <a:lnTo>
                    <a:pt x="2078" y="1532"/>
                  </a:lnTo>
                  <a:lnTo>
                    <a:pt x="2092" y="1547"/>
                  </a:lnTo>
                  <a:lnTo>
                    <a:pt x="2101" y="1555"/>
                  </a:lnTo>
                  <a:lnTo>
                    <a:pt x="2110" y="1562"/>
                  </a:lnTo>
                  <a:lnTo>
                    <a:pt x="2121" y="1568"/>
                  </a:lnTo>
                  <a:lnTo>
                    <a:pt x="2132" y="1574"/>
                  </a:lnTo>
                  <a:lnTo>
                    <a:pt x="2145" y="1580"/>
                  </a:lnTo>
                  <a:lnTo>
                    <a:pt x="2159" y="1583"/>
                  </a:lnTo>
                  <a:lnTo>
                    <a:pt x="2174" y="1586"/>
                  </a:lnTo>
                  <a:lnTo>
                    <a:pt x="2190" y="1588"/>
                  </a:lnTo>
                  <a:lnTo>
                    <a:pt x="2190" y="1588"/>
                  </a:lnTo>
                  <a:lnTo>
                    <a:pt x="2210" y="1586"/>
                  </a:lnTo>
                  <a:lnTo>
                    <a:pt x="2228" y="1583"/>
                  </a:lnTo>
                  <a:lnTo>
                    <a:pt x="2246" y="1577"/>
                  </a:lnTo>
                  <a:lnTo>
                    <a:pt x="2262" y="1570"/>
                  </a:lnTo>
                  <a:lnTo>
                    <a:pt x="2278" y="1559"/>
                  </a:lnTo>
                  <a:lnTo>
                    <a:pt x="2293" y="1547"/>
                  </a:lnTo>
                  <a:lnTo>
                    <a:pt x="2308" y="1535"/>
                  </a:lnTo>
                  <a:lnTo>
                    <a:pt x="2322" y="1520"/>
                  </a:lnTo>
                  <a:lnTo>
                    <a:pt x="2332" y="1504"/>
                  </a:lnTo>
                  <a:lnTo>
                    <a:pt x="2344" y="1486"/>
                  </a:lnTo>
                  <a:lnTo>
                    <a:pt x="2353" y="1467"/>
                  </a:lnTo>
                  <a:lnTo>
                    <a:pt x="2361" y="1447"/>
                  </a:lnTo>
                  <a:lnTo>
                    <a:pt x="2367" y="1426"/>
                  </a:lnTo>
                  <a:lnTo>
                    <a:pt x="2371" y="1404"/>
                  </a:lnTo>
                  <a:lnTo>
                    <a:pt x="2374" y="1381"/>
                  </a:lnTo>
                  <a:lnTo>
                    <a:pt x="2376" y="1358"/>
                  </a:lnTo>
                  <a:lnTo>
                    <a:pt x="2376" y="1358"/>
                  </a:lnTo>
                  <a:lnTo>
                    <a:pt x="2374" y="1335"/>
                  </a:lnTo>
                  <a:lnTo>
                    <a:pt x="2371" y="1311"/>
                  </a:lnTo>
                  <a:lnTo>
                    <a:pt x="2367" y="1290"/>
                  </a:lnTo>
                  <a:lnTo>
                    <a:pt x="2361" y="1269"/>
                  </a:lnTo>
                  <a:lnTo>
                    <a:pt x="2353" y="1248"/>
                  </a:lnTo>
                  <a:lnTo>
                    <a:pt x="2344" y="1229"/>
                  </a:lnTo>
                  <a:lnTo>
                    <a:pt x="2332" y="1213"/>
                  </a:lnTo>
                  <a:lnTo>
                    <a:pt x="2322" y="1196"/>
                  </a:lnTo>
                  <a:lnTo>
                    <a:pt x="2308" y="1181"/>
                  </a:lnTo>
                  <a:lnTo>
                    <a:pt x="2293" y="1168"/>
                  </a:lnTo>
                  <a:lnTo>
                    <a:pt x="2278" y="1156"/>
                  </a:lnTo>
                  <a:lnTo>
                    <a:pt x="2262" y="1147"/>
                  </a:lnTo>
                  <a:lnTo>
                    <a:pt x="2246" y="1139"/>
                  </a:lnTo>
                  <a:lnTo>
                    <a:pt x="2228" y="1133"/>
                  </a:lnTo>
                  <a:lnTo>
                    <a:pt x="2210" y="1130"/>
                  </a:lnTo>
                  <a:lnTo>
                    <a:pt x="2190" y="1129"/>
                  </a:lnTo>
                  <a:lnTo>
                    <a:pt x="2190" y="1129"/>
                  </a:lnTo>
                  <a:close/>
                </a:path>
              </a:pathLst>
            </a:custGeom>
            <a:solidFill>
              <a:srgbClr val="BADCA2"/>
            </a:solidFill>
            <a:ln w="28575">
              <a:solidFill>
                <a:schemeClr val="bg1">
                  <a:lumMod val="50000"/>
                </a:schemeClr>
              </a:solidFill>
              <a:prstDash val="solid"/>
              <a:round/>
              <a:headEnd/>
              <a:tailEnd/>
            </a:ln>
          </p:spPr>
          <p:txBody>
            <a:bodyPr lIns="40905" tIns="368151" rIns="103900" bIns="51951" anchor="ctr"/>
            <a:lstStyle/>
            <a:p>
              <a:pPr algn="ctr" fontAlgn="base">
                <a:spcBef>
                  <a:spcPct val="0"/>
                </a:spcBef>
                <a:spcAft>
                  <a:spcPct val="0"/>
                </a:spcAft>
                <a:defRPr/>
              </a:pPr>
              <a:endParaRPr lang="en-GB" sz="1067" b="1" dirty="0">
                <a:solidFill>
                  <a:srgbClr val="292929"/>
                </a:solidFill>
                <a:latin typeface="Arial" panose="020B0604020202020204" pitchFamily="34" charset="0"/>
                <a:cs typeface="Arial" panose="020B0604020202020204" pitchFamily="34" charset="0"/>
              </a:endParaRP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Interoperability with </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Third Party Assets </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in order to</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Exercise Real-Time, </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Autonomous Control</a:t>
              </a:r>
              <a:endParaRPr lang="en-US" sz="1067" dirty="0">
                <a:solidFill>
                  <a:srgbClr val="292929"/>
                </a:solidFill>
                <a:latin typeface="Arial" panose="020B0604020202020204" pitchFamily="34" charset="0"/>
                <a:cs typeface="Arial" panose="020B0604020202020204" pitchFamily="34" charset="0"/>
              </a:endParaRPr>
            </a:p>
            <a:p>
              <a:pPr algn="ctr" fontAlgn="base">
                <a:spcBef>
                  <a:spcPct val="0"/>
                </a:spcBef>
                <a:spcAft>
                  <a:spcPct val="0"/>
                </a:spcAft>
                <a:defRPr/>
              </a:pPr>
              <a:endParaRPr lang="en-US" sz="1067" dirty="0">
                <a:solidFill>
                  <a:srgbClr val="292929"/>
                </a:solidFill>
                <a:latin typeface="Arial" panose="020B0604020202020204" pitchFamily="34" charset="0"/>
                <a:cs typeface="Arial" panose="020B0604020202020204" pitchFamily="34" charset="0"/>
              </a:endParaRPr>
            </a:p>
          </p:txBody>
        </p:sp>
        <p:sp>
          <p:nvSpPr>
            <p:cNvPr id="8" name="Freeform 22">
              <a:extLst>
                <a:ext uri="{FF2B5EF4-FFF2-40B4-BE49-F238E27FC236}">
                  <a16:creationId xmlns="" xmlns:a16="http://schemas.microsoft.com/office/drawing/2014/main" id="{873AEF78-B129-4274-9558-AE090DA7EEC3}"/>
                </a:ext>
              </a:extLst>
            </p:cNvPr>
            <p:cNvSpPr>
              <a:spLocks/>
            </p:cNvSpPr>
            <p:nvPr/>
          </p:nvSpPr>
          <p:spPr bwMode="auto">
            <a:xfrm>
              <a:off x="879253" y="3141839"/>
              <a:ext cx="2155200" cy="1322376"/>
            </a:xfrm>
            <a:custGeom>
              <a:avLst/>
              <a:gdLst>
                <a:gd name="T0" fmla="*/ 791 w 2377"/>
                <a:gd name="T1" fmla="*/ 179 h 1976"/>
                <a:gd name="T2" fmla="*/ 813 w 2377"/>
                <a:gd name="T3" fmla="*/ 131 h 1976"/>
                <a:gd name="T4" fmla="*/ 855 w 2377"/>
                <a:gd name="T5" fmla="*/ 89 h 1976"/>
                <a:gd name="T6" fmla="*/ 886 w 2377"/>
                <a:gd name="T7" fmla="*/ 70 h 1976"/>
                <a:gd name="T8" fmla="*/ 907 w 2377"/>
                <a:gd name="T9" fmla="*/ 43 h 1976"/>
                <a:gd name="T10" fmla="*/ 904 w 2377"/>
                <a:gd name="T11" fmla="*/ 19 h 1976"/>
                <a:gd name="T12" fmla="*/ 877 w 2377"/>
                <a:gd name="T13" fmla="*/ 3 h 1976"/>
                <a:gd name="T14" fmla="*/ 0 w 2377"/>
                <a:gd name="T15" fmla="*/ 1976 h 1976"/>
                <a:gd name="T16" fmla="*/ 1980 w 2377"/>
                <a:gd name="T17" fmla="*/ 1121 h 1976"/>
                <a:gd name="T18" fmla="*/ 1986 w 2377"/>
                <a:gd name="T19" fmla="*/ 1090 h 1976"/>
                <a:gd name="T20" fmla="*/ 2004 w 2377"/>
                <a:gd name="T21" fmla="*/ 1069 h 1976"/>
                <a:gd name="T22" fmla="*/ 2031 w 2377"/>
                <a:gd name="T23" fmla="*/ 1072 h 1976"/>
                <a:gd name="T24" fmla="*/ 2057 w 2377"/>
                <a:gd name="T25" fmla="*/ 1099 h 1976"/>
                <a:gd name="T26" fmla="*/ 2079 w 2377"/>
                <a:gd name="T27" fmla="*/ 1134 h 1976"/>
                <a:gd name="T28" fmla="*/ 2121 w 2377"/>
                <a:gd name="T29" fmla="*/ 1170 h 1976"/>
                <a:gd name="T30" fmla="*/ 2175 w 2377"/>
                <a:gd name="T31" fmla="*/ 1188 h 1976"/>
                <a:gd name="T32" fmla="*/ 2229 w 2377"/>
                <a:gd name="T33" fmla="*/ 1184 h 1976"/>
                <a:gd name="T34" fmla="*/ 2294 w 2377"/>
                <a:gd name="T35" fmla="*/ 1149 h 1976"/>
                <a:gd name="T36" fmla="*/ 2345 w 2377"/>
                <a:gd name="T37" fmla="*/ 1088 h 1976"/>
                <a:gd name="T38" fmla="*/ 2372 w 2377"/>
                <a:gd name="T39" fmla="*/ 1006 h 1976"/>
                <a:gd name="T40" fmla="*/ 2375 w 2377"/>
                <a:gd name="T41" fmla="*/ 936 h 1976"/>
                <a:gd name="T42" fmla="*/ 2354 w 2377"/>
                <a:gd name="T43" fmla="*/ 850 h 1976"/>
                <a:gd name="T44" fmla="*/ 2309 w 2377"/>
                <a:gd name="T45" fmla="*/ 783 h 1976"/>
                <a:gd name="T46" fmla="*/ 2247 w 2377"/>
                <a:gd name="T47" fmla="*/ 740 h 1976"/>
                <a:gd name="T48" fmla="*/ 2191 w 2377"/>
                <a:gd name="T49" fmla="*/ 729 h 1976"/>
                <a:gd name="T50" fmla="*/ 2133 w 2377"/>
                <a:gd name="T51" fmla="*/ 743 h 1976"/>
                <a:gd name="T52" fmla="*/ 2093 w 2377"/>
                <a:gd name="T53" fmla="*/ 770 h 1976"/>
                <a:gd name="T54" fmla="*/ 2063 w 2377"/>
                <a:gd name="T55" fmla="*/ 810 h 1976"/>
                <a:gd name="T56" fmla="*/ 2037 w 2377"/>
                <a:gd name="T57" fmla="*/ 843 h 1976"/>
                <a:gd name="T58" fmla="*/ 2010 w 2377"/>
                <a:gd name="T59" fmla="*/ 852 h 1976"/>
                <a:gd name="T60" fmla="*/ 1989 w 2377"/>
                <a:gd name="T61" fmla="*/ 837 h 1976"/>
                <a:gd name="T62" fmla="*/ 1980 w 2377"/>
                <a:gd name="T63" fmla="*/ 798 h 1976"/>
                <a:gd name="T64" fmla="*/ 1178 w 2377"/>
                <a:gd name="T65" fmla="*/ 0 h 1976"/>
                <a:gd name="T66" fmla="*/ 1146 w 2377"/>
                <a:gd name="T67" fmla="*/ 6 h 1976"/>
                <a:gd name="T68" fmla="*/ 1127 w 2377"/>
                <a:gd name="T69" fmla="*/ 25 h 1976"/>
                <a:gd name="T70" fmla="*/ 1128 w 2377"/>
                <a:gd name="T71" fmla="*/ 51 h 1976"/>
                <a:gd name="T72" fmla="*/ 1155 w 2377"/>
                <a:gd name="T73" fmla="*/ 76 h 1976"/>
                <a:gd name="T74" fmla="*/ 1191 w 2377"/>
                <a:gd name="T75" fmla="*/ 98 h 1976"/>
                <a:gd name="T76" fmla="*/ 1227 w 2377"/>
                <a:gd name="T77" fmla="*/ 142 h 1976"/>
                <a:gd name="T78" fmla="*/ 1245 w 2377"/>
                <a:gd name="T79" fmla="*/ 196 h 1976"/>
                <a:gd name="T80" fmla="*/ 1242 w 2377"/>
                <a:gd name="T81" fmla="*/ 248 h 1976"/>
                <a:gd name="T82" fmla="*/ 1206 w 2377"/>
                <a:gd name="T83" fmla="*/ 314 h 1976"/>
                <a:gd name="T84" fmla="*/ 1145 w 2377"/>
                <a:gd name="T85" fmla="*/ 365 h 1976"/>
                <a:gd name="T86" fmla="*/ 1063 w 2377"/>
                <a:gd name="T87" fmla="*/ 391 h 1976"/>
                <a:gd name="T88" fmla="*/ 994 w 2377"/>
                <a:gd name="T89" fmla="*/ 394 h 1976"/>
                <a:gd name="T90" fmla="*/ 907 w 2377"/>
                <a:gd name="T91" fmla="*/ 374 h 1976"/>
                <a:gd name="T92" fmla="*/ 840 w 2377"/>
                <a:gd name="T93" fmla="*/ 329 h 1976"/>
                <a:gd name="T94" fmla="*/ 798 w 2377"/>
                <a:gd name="T95" fmla="*/ 266 h 1976"/>
                <a:gd name="T96" fmla="*/ 788 w 2377"/>
                <a:gd name="T97" fmla="*/ 212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77" h="1976">
                  <a:moveTo>
                    <a:pt x="788" y="212"/>
                  </a:moveTo>
                  <a:lnTo>
                    <a:pt x="788" y="212"/>
                  </a:lnTo>
                  <a:lnTo>
                    <a:pt x="788" y="196"/>
                  </a:lnTo>
                  <a:lnTo>
                    <a:pt x="791" y="179"/>
                  </a:lnTo>
                  <a:lnTo>
                    <a:pt x="795" y="166"/>
                  </a:lnTo>
                  <a:lnTo>
                    <a:pt x="800" y="152"/>
                  </a:lnTo>
                  <a:lnTo>
                    <a:pt x="806" y="142"/>
                  </a:lnTo>
                  <a:lnTo>
                    <a:pt x="813" y="131"/>
                  </a:lnTo>
                  <a:lnTo>
                    <a:pt x="821" y="121"/>
                  </a:lnTo>
                  <a:lnTo>
                    <a:pt x="828" y="113"/>
                  </a:lnTo>
                  <a:lnTo>
                    <a:pt x="843" y="98"/>
                  </a:lnTo>
                  <a:lnTo>
                    <a:pt x="855" y="89"/>
                  </a:lnTo>
                  <a:lnTo>
                    <a:pt x="868" y="82"/>
                  </a:lnTo>
                  <a:lnTo>
                    <a:pt x="868" y="82"/>
                  </a:lnTo>
                  <a:lnTo>
                    <a:pt x="877" y="76"/>
                  </a:lnTo>
                  <a:lnTo>
                    <a:pt x="886" y="70"/>
                  </a:lnTo>
                  <a:lnTo>
                    <a:pt x="894" y="64"/>
                  </a:lnTo>
                  <a:lnTo>
                    <a:pt x="900" y="57"/>
                  </a:lnTo>
                  <a:lnTo>
                    <a:pt x="904" y="51"/>
                  </a:lnTo>
                  <a:lnTo>
                    <a:pt x="907" y="43"/>
                  </a:lnTo>
                  <a:lnTo>
                    <a:pt x="909" y="37"/>
                  </a:lnTo>
                  <a:lnTo>
                    <a:pt x="909" y="31"/>
                  </a:lnTo>
                  <a:lnTo>
                    <a:pt x="907" y="25"/>
                  </a:lnTo>
                  <a:lnTo>
                    <a:pt x="904" y="19"/>
                  </a:lnTo>
                  <a:lnTo>
                    <a:pt x="900" y="13"/>
                  </a:lnTo>
                  <a:lnTo>
                    <a:pt x="894" y="9"/>
                  </a:lnTo>
                  <a:lnTo>
                    <a:pt x="886" y="6"/>
                  </a:lnTo>
                  <a:lnTo>
                    <a:pt x="877" y="3"/>
                  </a:lnTo>
                  <a:lnTo>
                    <a:pt x="867" y="1"/>
                  </a:lnTo>
                  <a:lnTo>
                    <a:pt x="856" y="0"/>
                  </a:lnTo>
                  <a:lnTo>
                    <a:pt x="0" y="0"/>
                  </a:lnTo>
                  <a:lnTo>
                    <a:pt x="0" y="1976"/>
                  </a:lnTo>
                  <a:lnTo>
                    <a:pt x="1979" y="1976"/>
                  </a:lnTo>
                  <a:lnTo>
                    <a:pt x="1979" y="1522"/>
                  </a:lnTo>
                  <a:lnTo>
                    <a:pt x="1980" y="1522"/>
                  </a:lnTo>
                  <a:lnTo>
                    <a:pt x="1980" y="1121"/>
                  </a:lnTo>
                  <a:lnTo>
                    <a:pt x="1980" y="1121"/>
                  </a:lnTo>
                  <a:lnTo>
                    <a:pt x="1982" y="1109"/>
                  </a:lnTo>
                  <a:lnTo>
                    <a:pt x="1983" y="1099"/>
                  </a:lnTo>
                  <a:lnTo>
                    <a:pt x="1986" y="1090"/>
                  </a:lnTo>
                  <a:lnTo>
                    <a:pt x="1989" y="1082"/>
                  </a:lnTo>
                  <a:lnTo>
                    <a:pt x="1994" y="1076"/>
                  </a:lnTo>
                  <a:lnTo>
                    <a:pt x="2000" y="1072"/>
                  </a:lnTo>
                  <a:lnTo>
                    <a:pt x="2004" y="1069"/>
                  </a:lnTo>
                  <a:lnTo>
                    <a:pt x="2010" y="1067"/>
                  </a:lnTo>
                  <a:lnTo>
                    <a:pt x="2018" y="1067"/>
                  </a:lnTo>
                  <a:lnTo>
                    <a:pt x="2024" y="1069"/>
                  </a:lnTo>
                  <a:lnTo>
                    <a:pt x="2031" y="1072"/>
                  </a:lnTo>
                  <a:lnTo>
                    <a:pt x="2037" y="1076"/>
                  </a:lnTo>
                  <a:lnTo>
                    <a:pt x="2045" y="1082"/>
                  </a:lnTo>
                  <a:lnTo>
                    <a:pt x="2051" y="1090"/>
                  </a:lnTo>
                  <a:lnTo>
                    <a:pt x="2057" y="1099"/>
                  </a:lnTo>
                  <a:lnTo>
                    <a:pt x="2063" y="1109"/>
                  </a:lnTo>
                  <a:lnTo>
                    <a:pt x="2063" y="1109"/>
                  </a:lnTo>
                  <a:lnTo>
                    <a:pt x="2070" y="1121"/>
                  </a:lnTo>
                  <a:lnTo>
                    <a:pt x="2079" y="1134"/>
                  </a:lnTo>
                  <a:lnTo>
                    <a:pt x="2093" y="1149"/>
                  </a:lnTo>
                  <a:lnTo>
                    <a:pt x="2102" y="1157"/>
                  </a:lnTo>
                  <a:lnTo>
                    <a:pt x="2111" y="1163"/>
                  </a:lnTo>
                  <a:lnTo>
                    <a:pt x="2121" y="1170"/>
                  </a:lnTo>
                  <a:lnTo>
                    <a:pt x="2133" y="1176"/>
                  </a:lnTo>
                  <a:lnTo>
                    <a:pt x="2146" y="1181"/>
                  </a:lnTo>
                  <a:lnTo>
                    <a:pt x="2160" y="1185"/>
                  </a:lnTo>
                  <a:lnTo>
                    <a:pt x="2175" y="1188"/>
                  </a:lnTo>
                  <a:lnTo>
                    <a:pt x="2191" y="1188"/>
                  </a:lnTo>
                  <a:lnTo>
                    <a:pt x="2191" y="1188"/>
                  </a:lnTo>
                  <a:lnTo>
                    <a:pt x="2211" y="1188"/>
                  </a:lnTo>
                  <a:lnTo>
                    <a:pt x="2229" y="1184"/>
                  </a:lnTo>
                  <a:lnTo>
                    <a:pt x="2247" y="1179"/>
                  </a:lnTo>
                  <a:lnTo>
                    <a:pt x="2263" y="1170"/>
                  </a:lnTo>
                  <a:lnTo>
                    <a:pt x="2279" y="1161"/>
                  </a:lnTo>
                  <a:lnTo>
                    <a:pt x="2294" y="1149"/>
                  </a:lnTo>
                  <a:lnTo>
                    <a:pt x="2309" y="1136"/>
                  </a:lnTo>
                  <a:lnTo>
                    <a:pt x="2321" y="1121"/>
                  </a:lnTo>
                  <a:lnTo>
                    <a:pt x="2333" y="1106"/>
                  </a:lnTo>
                  <a:lnTo>
                    <a:pt x="2345" y="1088"/>
                  </a:lnTo>
                  <a:lnTo>
                    <a:pt x="2354" y="1069"/>
                  </a:lnTo>
                  <a:lnTo>
                    <a:pt x="2362" y="1049"/>
                  </a:lnTo>
                  <a:lnTo>
                    <a:pt x="2368" y="1028"/>
                  </a:lnTo>
                  <a:lnTo>
                    <a:pt x="2372" y="1006"/>
                  </a:lnTo>
                  <a:lnTo>
                    <a:pt x="2375" y="983"/>
                  </a:lnTo>
                  <a:lnTo>
                    <a:pt x="2377" y="960"/>
                  </a:lnTo>
                  <a:lnTo>
                    <a:pt x="2377" y="960"/>
                  </a:lnTo>
                  <a:lnTo>
                    <a:pt x="2375" y="936"/>
                  </a:lnTo>
                  <a:lnTo>
                    <a:pt x="2372" y="913"/>
                  </a:lnTo>
                  <a:lnTo>
                    <a:pt x="2368" y="891"/>
                  </a:lnTo>
                  <a:lnTo>
                    <a:pt x="2362" y="870"/>
                  </a:lnTo>
                  <a:lnTo>
                    <a:pt x="2354" y="850"/>
                  </a:lnTo>
                  <a:lnTo>
                    <a:pt x="2345" y="831"/>
                  </a:lnTo>
                  <a:lnTo>
                    <a:pt x="2333" y="813"/>
                  </a:lnTo>
                  <a:lnTo>
                    <a:pt x="2321" y="797"/>
                  </a:lnTo>
                  <a:lnTo>
                    <a:pt x="2309" y="783"/>
                  </a:lnTo>
                  <a:lnTo>
                    <a:pt x="2294" y="770"/>
                  </a:lnTo>
                  <a:lnTo>
                    <a:pt x="2279" y="758"/>
                  </a:lnTo>
                  <a:lnTo>
                    <a:pt x="2263" y="749"/>
                  </a:lnTo>
                  <a:lnTo>
                    <a:pt x="2247" y="740"/>
                  </a:lnTo>
                  <a:lnTo>
                    <a:pt x="2229" y="735"/>
                  </a:lnTo>
                  <a:lnTo>
                    <a:pt x="2211" y="731"/>
                  </a:lnTo>
                  <a:lnTo>
                    <a:pt x="2191" y="729"/>
                  </a:lnTo>
                  <a:lnTo>
                    <a:pt x="2191" y="729"/>
                  </a:lnTo>
                  <a:lnTo>
                    <a:pt x="2175" y="731"/>
                  </a:lnTo>
                  <a:lnTo>
                    <a:pt x="2160" y="734"/>
                  </a:lnTo>
                  <a:lnTo>
                    <a:pt x="2146" y="737"/>
                  </a:lnTo>
                  <a:lnTo>
                    <a:pt x="2133" y="743"/>
                  </a:lnTo>
                  <a:lnTo>
                    <a:pt x="2121" y="749"/>
                  </a:lnTo>
                  <a:lnTo>
                    <a:pt x="2111" y="755"/>
                  </a:lnTo>
                  <a:lnTo>
                    <a:pt x="2102" y="762"/>
                  </a:lnTo>
                  <a:lnTo>
                    <a:pt x="2093" y="770"/>
                  </a:lnTo>
                  <a:lnTo>
                    <a:pt x="2079" y="785"/>
                  </a:lnTo>
                  <a:lnTo>
                    <a:pt x="2070" y="798"/>
                  </a:lnTo>
                  <a:lnTo>
                    <a:pt x="2063" y="810"/>
                  </a:lnTo>
                  <a:lnTo>
                    <a:pt x="2063" y="810"/>
                  </a:lnTo>
                  <a:lnTo>
                    <a:pt x="2057" y="820"/>
                  </a:lnTo>
                  <a:lnTo>
                    <a:pt x="2051" y="829"/>
                  </a:lnTo>
                  <a:lnTo>
                    <a:pt x="2045" y="837"/>
                  </a:lnTo>
                  <a:lnTo>
                    <a:pt x="2037" y="843"/>
                  </a:lnTo>
                  <a:lnTo>
                    <a:pt x="2031" y="847"/>
                  </a:lnTo>
                  <a:lnTo>
                    <a:pt x="2024" y="850"/>
                  </a:lnTo>
                  <a:lnTo>
                    <a:pt x="2018" y="852"/>
                  </a:lnTo>
                  <a:lnTo>
                    <a:pt x="2010" y="852"/>
                  </a:lnTo>
                  <a:lnTo>
                    <a:pt x="2004" y="850"/>
                  </a:lnTo>
                  <a:lnTo>
                    <a:pt x="2000" y="847"/>
                  </a:lnTo>
                  <a:lnTo>
                    <a:pt x="1994" y="843"/>
                  </a:lnTo>
                  <a:lnTo>
                    <a:pt x="1989" y="837"/>
                  </a:lnTo>
                  <a:lnTo>
                    <a:pt x="1986" y="829"/>
                  </a:lnTo>
                  <a:lnTo>
                    <a:pt x="1983" y="820"/>
                  </a:lnTo>
                  <a:lnTo>
                    <a:pt x="1982" y="810"/>
                  </a:lnTo>
                  <a:lnTo>
                    <a:pt x="1980" y="798"/>
                  </a:lnTo>
                  <a:lnTo>
                    <a:pt x="1980" y="547"/>
                  </a:lnTo>
                  <a:lnTo>
                    <a:pt x="1979" y="547"/>
                  </a:lnTo>
                  <a:lnTo>
                    <a:pt x="1979" y="0"/>
                  </a:lnTo>
                  <a:lnTo>
                    <a:pt x="1178" y="0"/>
                  </a:lnTo>
                  <a:lnTo>
                    <a:pt x="1178" y="0"/>
                  </a:lnTo>
                  <a:lnTo>
                    <a:pt x="1166" y="1"/>
                  </a:lnTo>
                  <a:lnTo>
                    <a:pt x="1155" y="3"/>
                  </a:lnTo>
                  <a:lnTo>
                    <a:pt x="1146" y="6"/>
                  </a:lnTo>
                  <a:lnTo>
                    <a:pt x="1140" y="9"/>
                  </a:lnTo>
                  <a:lnTo>
                    <a:pt x="1134" y="13"/>
                  </a:lnTo>
                  <a:lnTo>
                    <a:pt x="1130" y="19"/>
                  </a:lnTo>
                  <a:lnTo>
                    <a:pt x="1127" y="25"/>
                  </a:lnTo>
                  <a:lnTo>
                    <a:pt x="1125" y="31"/>
                  </a:lnTo>
                  <a:lnTo>
                    <a:pt x="1125" y="37"/>
                  </a:lnTo>
                  <a:lnTo>
                    <a:pt x="1125" y="43"/>
                  </a:lnTo>
                  <a:lnTo>
                    <a:pt x="1128" y="51"/>
                  </a:lnTo>
                  <a:lnTo>
                    <a:pt x="1133" y="57"/>
                  </a:lnTo>
                  <a:lnTo>
                    <a:pt x="1139" y="64"/>
                  </a:lnTo>
                  <a:lnTo>
                    <a:pt x="1146" y="70"/>
                  </a:lnTo>
                  <a:lnTo>
                    <a:pt x="1155" y="76"/>
                  </a:lnTo>
                  <a:lnTo>
                    <a:pt x="1166" y="82"/>
                  </a:lnTo>
                  <a:lnTo>
                    <a:pt x="1166" y="82"/>
                  </a:lnTo>
                  <a:lnTo>
                    <a:pt x="1178" y="89"/>
                  </a:lnTo>
                  <a:lnTo>
                    <a:pt x="1191" y="98"/>
                  </a:lnTo>
                  <a:lnTo>
                    <a:pt x="1206" y="113"/>
                  </a:lnTo>
                  <a:lnTo>
                    <a:pt x="1214" y="121"/>
                  </a:lnTo>
                  <a:lnTo>
                    <a:pt x="1221" y="131"/>
                  </a:lnTo>
                  <a:lnTo>
                    <a:pt x="1227" y="142"/>
                  </a:lnTo>
                  <a:lnTo>
                    <a:pt x="1233" y="152"/>
                  </a:lnTo>
                  <a:lnTo>
                    <a:pt x="1239" y="166"/>
                  </a:lnTo>
                  <a:lnTo>
                    <a:pt x="1242" y="179"/>
                  </a:lnTo>
                  <a:lnTo>
                    <a:pt x="1245" y="196"/>
                  </a:lnTo>
                  <a:lnTo>
                    <a:pt x="1247" y="212"/>
                  </a:lnTo>
                  <a:lnTo>
                    <a:pt x="1247" y="212"/>
                  </a:lnTo>
                  <a:lnTo>
                    <a:pt x="1245" y="230"/>
                  </a:lnTo>
                  <a:lnTo>
                    <a:pt x="1242" y="248"/>
                  </a:lnTo>
                  <a:lnTo>
                    <a:pt x="1236" y="266"/>
                  </a:lnTo>
                  <a:lnTo>
                    <a:pt x="1229" y="282"/>
                  </a:lnTo>
                  <a:lnTo>
                    <a:pt x="1218" y="299"/>
                  </a:lnTo>
                  <a:lnTo>
                    <a:pt x="1206" y="314"/>
                  </a:lnTo>
                  <a:lnTo>
                    <a:pt x="1194" y="329"/>
                  </a:lnTo>
                  <a:lnTo>
                    <a:pt x="1179" y="342"/>
                  </a:lnTo>
                  <a:lnTo>
                    <a:pt x="1163" y="354"/>
                  </a:lnTo>
                  <a:lnTo>
                    <a:pt x="1145" y="365"/>
                  </a:lnTo>
                  <a:lnTo>
                    <a:pt x="1125" y="374"/>
                  </a:lnTo>
                  <a:lnTo>
                    <a:pt x="1106" y="381"/>
                  </a:lnTo>
                  <a:lnTo>
                    <a:pt x="1085" y="387"/>
                  </a:lnTo>
                  <a:lnTo>
                    <a:pt x="1063" y="391"/>
                  </a:lnTo>
                  <a:lnTo>
                    <a:pt x="1040" y="394"/>
                  </a:lnTo>
                  <a:lnTo>
                    <a:pt x="1016" y="396"/>
                  </a:lnTo>
                  <a:lnTo>
                    <a:pt x="1016" y="396"/>
                  </a:lnTo>
                  <a:lnTo>
                    <a:pt x="994" y="394"/>
                  </a:lnTo>
                  <a:lnTo>
                    <a:pt x="970" y="391"/>
                  </a:lnTo>
                  <a:lnTo>
                    <a:pt x="949" y="387"/>
                  </a:lnTo>
                  <a:lnTo>
                    <a:pt x="928" y="381"/>
                  </a:lnTo>
                  <a:lnTo>
                    <a:pt x="907" y="374"/>
                  </a:lnTo>
                  <a:lnTo>
                    <a:pt x="888" y="365"/>
                  </a:lnTo>
                  <a:lnTo>
                    <a:pt x="871" y="354"/>
                  </a:lnTo>
                  <a:lnTo>
                    <a:pt x="855" y="342"/>
                  </a:lnTo>
                  <a:lnTo>
                    <a:pt x="840" y="329"/>
                  </a:lnTo>
                  <a:lnTo>
                    <a:pt x="827" y="314"/>
                  </a:lnTo>
                  <a:lnTo>
                    <a:pt x="815" y="299"/>
                  </a:lnTo>
                  <a:lnTo>
                    <a:pt x="806" y="282"/>
                  </a:lnTo>
                  <a:lnTo>
                    <a:pt x="798" y="266"/>
                  </a:lnTo>
                  <a:lnTo>
                    <a:pt x="792" y="248"/>
                  </a:lnTo>
                  <a:lnTo>
                    <a:pt x="789" y="230"/>
                  </a:lnTo>
                  <a:lnTo>
                    <a:pt x="788" y="212"/>
                  </a:lnTo>
                  <a:lnTo>
                    <a:pt x="788" y="212"/>
                  </a:lnTo>
                  <a:close/>
                </a:path>
              </a:pathLst>
            </a:custGeom>
            <a:solidFill>
              <a:srgbClr val="BADCA2"/>
            </a:solidFill>
            <a:ln w="28575">
              <a:solidFill>
                <a:schemeClr val="bg1">
                  <a:lumMod val="50000"/>
                </a:schemeClr>
              </a:solidFill>
              <a:prstDash val="solid"/>
              <a:round/>
              <a:headEnd/>
              <a:tailEnd/>
            </a:ln>
          </p:spPr>
          <p:txBody>
            <a:bodyPr lIns="103900" tIns="51951" rIns="368151" bIns="51951" anchor="ctr"/>
            <a:lstStyle/>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Implementation of Wide </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Area Communications and </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Autonomous Control</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Enabling Infrastructure</a:t>
              </a:r>
            </a:p>
          </p:txBody>
        </p:sp>
        <p:sp>
          <p:nvSpPr>
            <p:cNvPr id="9" name="Freeform 23">
              <a:extLst>
                <a:ext uri="{FF2B5EF4-FFF2-40B4-BE49-F238E27FC236}">
                  <a16:creationId xmlns="" xmlns:a16="http://schemas.microsoft.com/office/drawing/2014/main" id="{7D6A12E0-D232-4D35-8C30-D70813B5B189}"/>
                </a:ext>
              </a:extLst>
            </p:cNvPr>
            <p:cNvSpPr>
              <a:spLocks/>
            </p:cNvSpPr>
            <p:nvPr/>
          </p:nvSpPr>
          <p:spPr bwMode="auto">
            <a:xfrm>
              <a:off x="4409443" y="2877448"/>
              <a:ext cx="1842344" cy="1586768"/>
            </a:xfrm>
            <a:custGeom>
              <a:avLst/>
              <a:gdLst>
                <a:gd name="T0" fmla="*/ 179 w 1976"/>
                <a:gd name="T1" fmla="*/ 1584 h 2375"/>
                <a:gd name="T2" fmla="*/ 130 w 1976"/>
                <a:gd name="T3" fmla="*/ 1563 h 2375"/>
                <a:gd name="T4" fmla="*/ 88 w 1976"/>
                <a:gd name="T5" fmla="*/ 1520 h 2375"/>
                <a:gd name="T6" fmla="*/ 70 w 1976"/>
                <a:gd name="T7" fmla="*/ 1489 h 2375"/>
                <a:gd name="T8" fmla="*/ 43 w 1976"/>
                <a:gd name="T9" fmla="*/ 1468 h 2375"/>
                <a:gd name="T10" fmla="*/ 18 w 1976"/>
                <a:gd name="T11" fmla="*/ 1472 h 2375"/>
                <a:gd name="T12" fmla="*/ 1 w 1976"/>
                <a:gd name="T13" fmla="*/ 1498 h 2375"/>
                <a:gd name="T14" fmla="*/ 1976 w 1976"/>
                <a:gd name="T15" fmla="*/ 2375 h 2375"/>
                <a:gd name="T16" fmla="*/ 1120 w 1976"/>
                <a:gd name="T17" fmla="*/ 394 h 2375"/>
                <a:gd name="T18" fmla="*/ 1088 w 1976"/>
                <a:gd name="T19" fmla="*/ 390 h 2375"/>
                <a:gd name="T20" fmla="*/ 1069 w 1976"/>
                <a:gd name="T21" fmla="*/ 370 h 2375"/>
                <a:gd name="T22" fmla="*/ 1070 w 1976"/>
                <a:gd name="T23" fmla="*/ 345 h 2375"/>
                <a:gd name="T24" fmla="*/ 1097 w 1976"/>
                <a:gd name="T25" fmla="*/ 318 h 2375"/>
                <a:gd name="T26" fmla="*/ 1133 w 1976"/>
                <a:gd name="T27" fmla="*/ 296 h 2375"/>
                <a:gd name="T28" fmla="*/ 1169 w 1976"/>
                <a:gd name="T29" fmla="*/ 254 h 2375"/>
                <a:gd name="T30" fmla="*/ 1187 w 1976"/>
                <a:gd name="T31" fmla="*/ 200 h 2375"/>
                <a:gd name="T32" fmla="*/ 1184 w 1976"/>
                <a:gd name="T33" fmla="*/ 146 h 2375"/>
                <a:gd name="T34" fmla="*/ 1149 w 1976"/>
                <a:gd name="T35" fmla="*/ 80 h 2375"/>
                <a:gd name="T36" fmla="*/ 1087 w 1976"/>
                <a:gd name="T37" fmla="*/ 31 h 2375"/>
                <a:gd name="T38" fmla="*/ 1004 w 1976"/>
                <a:gd name="T39" fmla="*/ 3 h 2375"/>
                <a:gd name="T40" fmla="*/ 936 w 1976"/>
                <a:gd name="T41" fmla="*/ 1 h 2375"/>
                <a:gd name="T42" fmla="*/ 849 w 1976"/>
                <a:gd name="T43" fmla="*/ 22 h 2375"/>
                <a:gd name="T44" fmla="*/ 782 w 1976"/>
                <a:gd name="T45" fmla="*/ 67 h 2375"/>
                <a:gd name="T46" fmla="*/ 740 w 1976"/>
                <a:gd name="T47" fmla="*/ 130 h 2375"/>
                <a:gd name="T48" fmla="*/ 729 w 1976"/>
                <a:gd name="T49" fmla="*/ 184 h 2375"/>
                <a:gd name="T50" fmla="*/ 741 w 1976"/>
                <a:gd name="T51" fmla="*/ 242 h 2375"/>
                <a:gd name="T52" fmla="*/ 770 w 1976"/>
                <a:gd name="T53" fmla="*/ 282 h 2375"/>
                <a:gd name="T54" fmla="*/ 810 w 1976"/>
                <a:gd name="T55" fmla="*/ 314 h 2375"/>
                <a:gd name="T56" fmla="*/ 841 w 1976"/>
                <a:gd name="T57" fmla="*/ 338 h 2375"/>
                <a:gd name="T58" fmla="*/ 850 w 1976"/>
                <a:gd name="T59" fmla="*/ 364 h 2375"/>
                <a:gd name="T60" fmla="*/ 836 w 1976"/>
                <a:gd name="T61" fmla="*/ 385 h 2375"/>
                <a:gd name="T62" fmla="*/ 798 w 1976"/>
                <a:gd name="T63" fmla="*/ 394 h 2375"/>
                <a:gd name="T64" fmla="*/ 0 w 1976"/>
                <a:gd name="T65" fmla="*/ 1199 h 2375"/>
                <a:gd name="T66" fmla="*/ 4 w 1976"/>
                <a:gd name="T67" fmla="*/ 1228 h 2375"/>
                <a:gd name="T68" fmla="*/ 24 w 1976"/>
                <a:gd name="T69" fmla="*/ 1249 h 2375"/>
                <a:gd name="T70" fmla="*/ 49 w 1976"/>
                <a:gd name="T71" fmla="*/ 1246 h 2375"/>
                <a:gd name="T72" fmla="*/ 76 w 1976"/>
                <a:gd name="T73" fmla="*/ 1219 h 2375"/>
                <a:gd name="T74" fmla="*/ 99 w 1976"/>
                <a:gd name="T75" fmla="*/ 1185 h 2375"/>
                <a:gd name="T76" fmla="*/ 140 w 1976"/>
                <a:gd name="T77" fmla="*/ 1148 h 2375"/>
                <a:gd name="T78" fmla="*/ 194 w 1976"/>
                <a:gd name="T79" fmla="*/ 1130 h 2375"/>
                <a:gd name="T80" fmla="*/ 248 w 1976"/>
                <a:gd name="T81" fmla="*/ 1134 h 2375"/>
                <a:gd name="T82" fmla="*/ 314 w 1976"/>
                <a:gd name="T83" fmla="*/ 1169 h 2375"/>
                <a:gd name="T84" fmla="*/ 363 w 1976"/>
                <a:gd name="T85" fmla="*/ 1230 h 2375"/>
                <a:gd name="T86" fmla="*/ 392 w 1976"/>
                <a:gd name="T87" fmla="*/ 1312 h 2375"/>
                <a:gd name="T88" fmla="*/ 393 w 1976"/>
                <a:gd name="T89" fmla="*/ 1382 h 2375"/>
                <a:gd name="T90" fmla="*/ 372 w 1976"/>
                <a:gd name="T91" fmla="*/ 1468 h 2375"/>
                <a:gd name="T92" fmla="*/ 327 w 1976"/>
                <a:gd name="T93" fmla="*/ 1536 h 2375"/>
                <a:gd name="T94" fmla="*/ 265 w 1976"/>
                <a:gd name="T95" fmla="*/ 1578 h 2375"/>
                <a:gd name="T96" fmla="*/ 211 w 1976"/>
                <a:gd name="T97" fmla="*/ 1589 h 2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76" h="2375">
                  <a:moveTo>
                    <a:pt x="211" y="1589"/>
                  </a:moveTo>
                  <a:lnTo>
                    <a:pt x="211" y="1589"/>
                  </a:lnTo>
                  <a:lnTo>
                    <a:pt x="194" y="1587"/>
                  </a:lnTo>
                  <a:lnTo>
                    <a:pt x="179" y="1584"/>
                  </a:lnTo>
                  <a:lnTo>
                    <a:pt x="164" y="1581"/>
                  </a:lnTo>
                  <a:lnTo>
                    <a:pt x="152" y="1575"/>
                  </a:lnTo>
                  <a:lnTo>
                    <a:pt x="140" y="1569"/>
                  </a:lnTo>
                  <a:lnTo>
                    <a:pt x="130" y="1563"/>
                  </a:lnTo>
                  <a:lnTo>
                    <a:pt x="121" y="1556"/>
                  </a:lnTo>
                  <a:lnTo>
                    <a:pt x="112" y="1548"/>
                  </a:lnTo>
                  <a:lnTo>
                    <a:pt x="99" y="1533"/>
                  </a:lnTo>
                  <a:lnTo>
                    <a:pt x="88" y="1520"/>
                  </a:lnTo>
                  <a:lnTo>
                    <a:pt x="81" y="1508"/>
                  </a:lnTo>
                  <a:lnTo>
                    <a:pt x="81" y="1508"/>
                  </a:lnTo>
                  <a:lnTo>
                    <a:pt x="76" y="1498"/>
                  </a:lnTo>
                  <a:lnTo>
                    <a:pt x="70" y="1489"/>
                  </a:lnTo>
                  <a:lnTo>
                    <a:pt x="63" y="1481"/>
                  </a:lnTo>
                  <a:lnTo>
                    <a:pt x="57" y="1475"/>
                  </a:lnTo>
                  <a:lnTo>
                    <a:pt x="49" y="1471"/>
                  </a:lnTo>
                  <a:lnTo>
                    <a:pt x="43" y="1468"/>
                  </a:lnTo>
                  <a:lnTo>
                    <a:pt x="36" y="1468"/>
                  </a:lnTo>
                  <a:lnTo>
                    <a:pt x="30" y="1468"/>
                  </a:lnTo>
                  <a:lnTo>
                    <a:pt x="24" y="1469"/>
                  </a:lnTo>
                  <a:lnTo>
                    <a:pt x="18" y="1472"/>
                  </a:lnTo>
                  <a:lnTo>
                    <a:pt x="13" y="1477"/>
                  </a:lnTo>
                  <a:lnTo>
                    <a:pt x="9" y="1483"/>
                  </a:lnTo>
                  <a:lnTo>
                    <a:pt x="4" y="1489"/>
                  </a:lnTo>
                  <a:lnTo>
                    <a:pt x="1" y="1498"/>
                  </a:lnTo>
                  <a:lnTo>
                    <a:pt x="0" y="1508"/>
                  </a:lnTo>
                  <a:lnTo>
                    <a:pt x="0" y="1520"/>
                  </a:lnTo>
                  <a:lnTo>
                    <a:pt x="0" y="2375"/>
                  </a:lnTo>
                  <a:lnTo>
                    <a:pt x="1976" y="2375"/>
                  </a:lnTo>
                  <a:lnTo>
                    <a:pt x="1976" y="396"/>
                  </a:lnTo>
                  <a:lnTo>
                    <a:pt x="1522" y="396"/>
                  </a:lnTo>
                  <a:lnTo>
                    <a:pt x="1522" y="394"/>
                  </a:lnTo>
                  <a:lnTo>
                    <a:pt x="1120" y="394"/>
                  </a:lnTo>
                  <a:lnTo>
                    <a:pt x="1120" y="394"/>
                  </a:lnTo>
                  <a:lnTo>
                    <a:pt x="1108" y="394"/>
                  </a:lnTo>
                  <a:lnTo>
                    <a:pt x="1097" y="393"/>
                  </a:lnTo>
                  <a:lnTo>
                    <a:pt x="1088" y="390"/>
                  </a:lnTo>
                  <a:lnTo>
                    <a:pt x="1082" y="385"/>
                  </a:lnTo>
                  <a:lnTo>
                    <a:pt x="1076" y="381"/>
                  </a:lnTo>
                  <a:lnTo>
                    <a:pt x="1072" y="376"/>
                  </a:lnTo>
                  <a:lnTo>
                    <a:pt x="1069" y="370"/>
                  </a:lnTo>
                  <a:lnTo>
                    <a:pt x="1067" y="364"/>
                  </a:lnTo>
                  <a:lnTo>
                    <a:pt x="1067" y="358"/>
                  </a:lnTo>
                  <a:lnTo>
                    <a:pt x="1067" y="351"/>
                  </a:lnTo>
                  <a:lnTo>
                    <a:pt x="1070" y="345"/>
                  </a:lnTo>
                  <a:lnTo>
                    <a:pt x="1075" y="338"/>
                  </a:lnTo>
                  <a:lnTo>
                    <a:pt x="1081" y="332"/>
                  </a:lnTo>
                  <a:lnTo>
                    <a:pt x="1088" y="324"/>
                  </a:lnTo>
                  <a:lnTo>
                    <a:pt x="1097" y="318"/>
                  </a:lnTo>
                  <a:lnTo>
                    <a:pt x="1108" y="314"/>
                  </a:lnTo>
                  <a:lnTo>
                    <a:pt x="1108" y="314"/>
                  </a:lnTo>
                  <a:lnTo>
                    <a:pt x="1120" y="306"/>
                  </a:lnTo>
                  <a:lnTo>
                    <a:pt x="1133" y="296"/>
                  </a:lnTo>
                  <a:lnTo>
                    <a:pt x="1148" y="282"/>
                  </a:lnTo>
                  <a:lnTo>
                    <a:pt x="1155" y="273"/>
                  </a:lnTo>
                  <a:lnTo>
                    <a:pt x="1163" y="264"/>
                  </a:lnTo>
                  <a:lnTo>
                    <a:pt x="1169" y="254"/>
                  </a:lnTo>
                  <a:lnTo>
                    <a:pt x="1175" y="242"/>
                  </a:lnTo>
                  <a:lnTo>
                    <a:pt x="1181" y="230"/>
                  </a:lnTo>
                  <a:lnTo>
                    <a:pt x="1184" y="215"/>
                  </a:lnTo>
                  <a:lnTo>
                    <a:pt x="1187" y="200"/>
                  </a:lnTo>
                  <a:lnTo>
                    <a:pt x="1188" y="184"/>
                  </a:lnTo>
                  <a:lnTo>
                    <a:pt x="1188" y="184"/>
                  </a:lnTo>
                  <a:lnTo>
                    <a:pt x="1187" y="166"/>
                  </a:lnTo>
                  <a:lnTo>
                    <a:pt x="1184" y="146"/>
                  </a:lnTo>
                  <a:lnTo>
                    <a:pt x="1178" y="130"/>
                  </a:lnTo>
                  <a:lnTo>
                    <a:pt x="1170" y="112"/>
                  </a:lnTo>
                  <a:lnTo>
                    <a:pt x="1160" y="95"/>
                  </a:lnTo>
                  <a:lnTo>
                    <a:pt x="1149" y="80"/>
                  </a:lnTo>
                  <a:lnTo>
                    <a:pt x="1136" y="67"/>
                  </a:lnTo>
                  <a:lnTo>
                    <a:pt x="1121" y="53"/>
                  </a:lnTo>
                  <a:lnTo>
                    <a:pt x="1105" y="42"/>
                  </a:lnTo>
                  <a:lnTo>
                    <a:pt x="1087" y="31"/>
                  </a:lnTo>
                  <a:lnTo>
                    <a:pt x="1067" y="22"/>
                  </a:lnTo>
                  <a:lnTo>
                    <a:pt x="1048" y="15"/>
                  </a:lnTo>
                  <a:lnTo>
                    <a:pt x="1027" y="7"/>
                  </a:lnTo>
                  <a:lnTo>
                    <a:pt x="1004" y="3"/>
                  </a:lnTo>
                  <a:lnTo>
                    <a:pt x="982" y="1"/>
                  </a:lnTo>
                  <a:lnTo>
                    <a:pt x="958" y="0"/>
                  </a:lnTo>
                  <a:lnTo>
                    <a:pt x="958" y="0"/>
                  </a:lnTo>
                  <a:lnTo>
                    <a:pt x="936" y="1"/>
                  </a:lnTo>
                  <a:lnTo>
                    <a:pt x="912" y="3"/>
                  </a:lnTo>
                  <a:lnTo>
                    <a:pt x="891" y="7"/>
                  </a:lnTo>
                  <a:lnTo>
                    <a:pt x="870" y="15"/>
                  </a:lnTo>
                  <a:lnTo>
                    <a:pt x="849" y="22"/>
                  </a:lnTo>
                  <a:lnTo>
                    <a:pt x="830" y="31"/>
                  </a:lnTo>
                  <a:lnTo>
                    <a:pt x="813" y="42"/>
                  </a:lnTo>
                  <a:lnTo>
                    <a:pt x="797" y="53"/>
                  </a:lnTo>
                  <a:lnTo>
                    <a:pt x="782" y="67"/>
                  </a:lnTo>
                  <a:lnTo>
                    <a:pt x="768" y="80"/>
                  </a:lnTo>
                  <a:lnTo>
                    <a:pt x="756" y="95"/>
                  </a:lnTo>
                  <a:lnTo>
                    <a:pt x="747" y="112"/>
                  </a:lnTo>
                  <a:lnTo>
                    <a:pt x="740" y="130"/>
                  </a:lnTo>
                  <a:lnTo>
                    <a:pt x="734" y="146"/>
                  </a:lnTo>
                  <a:lnTo>
                    <a:pt x="731" y="166"/>
                  </a:lnTo>
                  <a:lnTo>
                    <a:pt x="729" y="184"/>
                  </a:lnTo>
                  <a:lnTo>
                    <a:pt x="729" y="184"/>
                  </a:lnTo>
                  <a:lnTo>
                    <a:pt x="729" y="200"/>
                  </a:lnTo>
                  <a:lnTo>
                    <a:pt x="732" y="215"/>
                  </a:lnTo>
                  <a:lnTo>
                    <a:pt x="737" y="230"/>
                  </a:lnTo>
                  <a:lnTo>
                    <a:pt x="741" y="242"/>
                  </a:lnTo>
                  <a:lnTo>
                    <a:pt x="747" y="254"/>
                  </a:lnTo>
                  <a:lnTo>
                    <a:pt x="755" y="264"/>
                  </a:lnTo>
                  <a:lnTo>
                    <a:pt x="762" y="273"/>
                  </a:lnTo>
                  <a:lnTo>
                    <a:pt x="770" y="282"/>
                  </a:lnTo>
                  <a:lnTo>
                    <a:pt x="785" y="296"/>
                  </a:lnTo>
                  <a:lnTo>
                    <a:pt x="797" y="306"/>
                  </a:lnTo>
                  <a:lnTo>
                    <a:pt x="810" y="314"/>
                  </a:lnTo>
                  <a:lnTo>
                    <a:pt x="810" y="314"/>
                  </a:lnTo>
                  <a:lnTo>
                    <a:pt x="819" y="318"/>
                  </a:lnTo>
                  <a:lnTo>
                    <a:pt x="828" y="324"/>
                  </a:lnTo>
                  <a:lnTo>
                    <a:pt x="836" y="332"/>
                  </a:lnTo>
                  <a:lnTo>
                    <a:pt x="841" y="338"/>
                  </a:lnTo>
                  <a:lnTo>
                    <a:pt x="846" y="345"/>
                  </a:lnTo>
                  <a:lnTo>
                    <a:pt x="849" y="351"/>
                  </a:lnTo>
                  <a:lnTo>
                    <a:pt x="850" y="358"/>
                  </a:lnTo>
                  <a:lnTo>
                    <a:pt x="850" y="364"/>
                  </a:lnTo>
                  <a:lnTo>
                    <a:pt x="849" y="370"/>
                  </a:lnTo>
                  <a:lnTo>
                    <a:pt x="846" y="376"/>
                  </a:lnTo>
                  <a:lnTo>
                    <a:pt x="841" y="381"/>
                  </a:lnTo>
                  <a:lnTo>
                    <a:pt x="836" y="385"/>
                  </a:lnTo>
                  <a:lnTo>
                    <a:pt x="828" y="390"/>
                  </a:lnTo>
                  <a:lnTo>
                    <a:pt x="819" y="393"/>
                  </a:lnTo>
                  <a:lnTo>
                    <a:pt x="809" y="394"/>
                  </a:lnTo>
                  <a:lnTo>
                    <a:pt x="798" y="394"/>
                  </a:lnTo>
                  <a:lnTo>
                    <a:pt x="547" y="394"/>
                  </a:lnTo>
                  <a:lnTo>
                    <a:pt x="547" y="396"/>
                  </a:lnTo>
                  <a:lnTo>
                    <a:pt x="0" y="396"/>
                  </a:lnTo>
                  <a:lnTo>
                    <a:pt x="0" y="1199"/>
                  </a:lnTo>
                  <a:lnTo>
                    <a:pt x="0" y="1199"/>
                  </a:lnTo>
                  <a:lnTo>
                    <a:pt x="0" y="1209"/>
                  </a:lnTo>
                  <a:lnTo>
                    <a:pt x="1" y="1219"/>
                  </a:lnTo>
                  <a:lnTo>
                    <a:pt x="4" y="1228"/>
                  </a:lnTo>
                  <a:lnTo>
                    <a:pt x="9" y="1236"/>
                  </a:lnTo>
                  <a:lnTo>
                    <a:pt x="13" y="1242"/>
                  </a:lnTo>
                  <a:lnTo>
                    <a:pt x="18" y="1246"/>
                  </a:lnTo>
                  <a:lnTo>
                    <a:pt x="24" y="1249"/>
                  </a:lnTo>
                  <a:lnTo>
                    <a:pt x="30" y="1251"/>
                  </a:lnTo>
                  <a:lnTo>
                    <a:pt x="36" y="1251"/>
                  </a:lnTo>
                  <a:lnTo>
                    <a:pt x="43" y="1249"/>
                  </a:lnTo>
                  <a:lnTo>
                    <a:pt x="49" y="1246"/>
                  </a:lnTo>
                  <a:lnTo>
                    <a:pt x="57" y="1242"/>
                  </a:lnTo>
                  <a:lnTo>
                    <a:pt x="63" y="1236"/>
                  </a:lnTo>
                  <a:lnTo>
                    <a:pt x="70" y="1228"/>
                  </a:lnTo>
                  <a:lnTo>
                    <a:pt x="76" y="1219"/>
                  </a:lnTo>
                  <a:lnTo>
                    <a:pt x="81" y="1211"/>
                  </a:lnTo>
                  <a:lnTo>
                    <a:pt x="81" y="1211"/>
                  </a:lnTo>
                  <a:lnTo>
                    <a:pt x="88" y="1197"/>
                  </a:lnTo>
                  <a:lnTo>
                    <a:pt x="99" y="1185"/>
                  </a:lnTo>
                  <a:lnTo>
                    <a:pt x="112" y="1170"/>
                  </a:lnTo>
                  <a:lnTo>
                    <a:pt x="121" y="1163"/>
                  </a:lnTo>
                  <a:lnTo>
                    <a:pt x="130" y="1155"/>
                  </a:lnTo>
                  <a:lnTo>
                    <a:pt x="140" y="1148"/>
                  </a:lnTo>
                  <a:lnTo>
                    <a:pt x="152" y="1142"/>
                  </a:lnTo>
                  <a:lnTo>
                    <a:pt x="164" y="1137"/>
                  </a:lnTo>
                  <a:lnTo>
                    <a:pt x="179" y="1133"/>
                  </a:lnTo>
                  <a:lnTo>
                    <a:pt x="194" y="1130"/>
                  </a:lnTo>
                  <a:lnTo>
                    <a:pt x="211" y="1130"/>
                  </a:lnTo>
                  <a:lnTo>
                    <a:pt x="211" y="1130"/>
                  </a:lnTo>
                  <a:lnTo>
                    <a:pt x="229" y="1131"/>
                  </a:lnTo>
                  <a:lnTo>
                    <a:pt x="248" y="1134"/>
                  </a:lnTo>
                  <a:lnTo>
                    <a:pt x="265" y="1140"/>
                  </a:lnTo>
                  <a:lnTo>
                    <a:pt x="282" y="1148"/>
                  </a:lnTo>
                  <a:lnTo>
                    <a:pt x="299" y="1157"/>
                  </a:lnTo>
                  <a:lnTo>
                    <a:pt x="314" y="1169"/>
                  </a:lnTo>
                  <a:lnTo>
                    <a:pt x="327" y="1182"/>
                  </a:lnTo>
                  <a:lnTo>
                    <a:pt x="341" y="1197"/>
                  </a:lnTo>
                  <a:lnTo>
                    <a:pt x="353" y="1214"/>
                  </a:lnTo>
                  <a:lnTo>
                    <a:pt x="363" y="1230"/>
                  </a:lnTo>
                  <a:lnTo>
                    <a:pt x="372" y="1249"/>
                  </a:lnTo>
                  <a:lnTo>
                    <a:pt x="380" y="1270"/>
                  </a:lnTo>
                  <a:lnTo>
                    <a:pt x="387" y="1291"/>
                  </a:lnTo>
                  <a:lnTo>
                    <a:pt x="392" y="1312"/>
                  </a:lnTo>
                  <a:lnTo>
                    <a:pt x="393" y="1336"/>
                  </a:lnTo>
                  <a:lnTo>
                    <a:pt x="395" y="1359"/>
                  </a:lnTo>
                  <a:lnTo>
                    <a:pt x="395" y="1359"/>
                  </a:lnTo>
                  <a:lnTo>
                    <a:pt x="393" y="1382"/>
                  </a:lnTo>
                  <a:lnTo>
                    <a:pt x="392" y="1405"/>
                  </a:lnTo>
                  <a:lnTo>
                    <a:pt x="387" y="1427"/>
                  </a:lnTo>
                  <a:lnTo>
                    <a:pt x="380" y="1448"/>
                  </a:lnTo>
                  <a:lnTo>
                    <a:pt x="372" y="1468"/>
                  </a:lnTo>
                  <a:lnTo>
                    <a:pt x="363" y="1487"/>
                  </a:lnTo>
                  <a:lnTo>
                    <a:pt x="353" y="1505"/>
                  </a:lnTo>
                  <a:lnTo>
                    <a:pt x="341" y="1521"/>
                  </a:lnTo>
                  <a:lnTo>
                    <a:pt x="327" y="1536"/>
                  </a:lnTo>
                  <a:lnTo>
                    <a:pt x="314" y="1548"/>
                  </a:lnTo>
                  <a:lnTo>
                    <a:pt x="299" y="1560"/>
                  </a:lnTo>
                  <a:lnTo>
                    <a:pt x="282" y="1571"/>
                  </a:lnTo>
                  <a:lnTo>
                    <a:pt x="265" y="1578"/>
                  </a:lnTo>
                  <a:lnTo>
                    <a:pt x="248" y="1584"/>
                  </a:lnTo>
                  <a:lnTo>
                    <a:pt x="229" y="1587"/>
                  </a:lnTo>
                  <a:lnTo>
                    <a:pt x="211" y="1589"/>
                  </a:lnTo>
                  <a:lnTo>
                    <a:pt x="211" y="1589"/>
                  </a:lnTo>
                  <a:close/>
                </a:path>
              </a:pathLst>
            </a:custGeom>
            <a:solidFill>
              <a:srgbClr val="BADCA2"/>
            </a:solidFill>
            <a:ln w="28575">
              <a:solidFill>
                <a:schemeClr val="bg1">
                  <a:lumMod val="50000"/>
                </a:schemeClr>
              </a:solidFill>
              <a:prstDash val="solid"/>
              <a:round/>
              <a:headEnd/>
              <a:tailEnd/>
            </a:ln>
          </p:spPr>
          <p:txBody>
            <a:bodyPr lIns="368151" tIns="327245" rIns="103900" bIns="51951" anchor="ctr"/>
            <a:lstStyle/>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Development of IT/</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Energy</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  Management Systems</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to Host and Access </a:t>
              </a:r>
            </a:p>
            <a:p>
              <a:pPr algn="ctr" fontAlgn="base">
                <a:spcBef>
                  <a:spcPct val="0"/>
                </a:spcBef>
                <a:spcAft>
                  <a:spcPct val="0"/>
                </a:spcAft>
                <a:defRPr/>
              </a:pPr>
              <a:r>
                <a:rPr lang="en-GB" sz="1067" dirty="0">
                  <a:solidFill>
                    <a:srgbClr val="292929"/>
                  </a:solidFill>
                  <a:latin typeface="Arial" panose="020B0604020202020204" pitchFamily="34" charset="0"/>
                  <a:cs typeface="Arial" panose="020B0604020202020204" pitchFamily="34" charset="0"/>
                </a:rPr>
                <a:t>Enhanced Network Data</a:t>
              </a:r>
            </a:p>
          </p:txBody>
        </p:sp>
        <p:sp>
          <p:nvSpPr>
            <p:cNvPr id="10" name="Freeform 9">
              <a:extLst>
                <a:ext uri="{FF2B5EF4-FFF2-40B4-BE49-F238E27FC236}">
                  <a16:creationId xmlns="" xmlns:a16="http://schemas.microsoft.com/office/drawing/2014/main" id="{0D6791C1-F220-4BA8-AF78-45285EB784CA}"/>
                </a:ext>
              </a:extLst>
            </p:cNvPr>
            <p:cNvSpPr>
              <a:spLocks/>
            </p:cNvSpPr>
            <p:nvPr/>
          </p:nvSpPr>
          <p:spPr bwMode="auto">
            <a:xfrm rot="947859">
              <a:off x="2430204" y="1860406"/>
              <a:ext cx="2370984" cy="1303131"/>
            </a:xfrm>
            <a:custGeom>
              <a:avLst/>
              <a:gdLst>
                <a:gd name="T0" fmla="*/ 2529 w 2773"/>
                <a:gd name="T1" fmla="*/ 743 h 1976"/>
                <a:gd name="T2" fmla="*/ 2466 w 2773"/>
                <a:gd name="T3" fmla="*/ 798 h 1976"/>
                <a:gd name="T4" fmla="*/ 2421 w 2773"/>
                <a:gd name="T5" fmla="*/ 849 h 1976"/>
                <a:gd name="T6" fmla="*/ 2382 w 2773"/>
                <a:gd name="T7" fmla="*/ 831 h 1976"/>
                <a:gd name="T8" fmla="*/ 2375 w 2773"/>
                <a:gd name="T9" fmla="*/ 0 h 1976"/>
                <a:gd name="T10" fmla="*/ 1536 w 2773"/>
                <a:gd name="T11" fmla="*/ 9 h 1976"/>
                <a:gd name="T12" fmla="*/ 1523 w 2773"/>
                <a:gd name="T13" fmla="*/ 43 h 1976"/>
                <a:gd name="T14" fmla="*/ 1562 w 2773"/>
                <a:gd name="T15" fmla="*/ 82 h 1976"/>
                <a:gd name="T16" fmla="*/ 1617 w 2773"/>
                <a:gd name="T17" fmla="*/ 130 h 1976"/>
                <a:gd name="T18" fmla="*/ 1643 w 2773"/>
                <a:gd name="T19" fmla="*/ 210 h 1976"/>
                <a:gd name="T20" fmla="*/ 1614 w 2773"/>
                <a:gd name="T21" fmla="*/ 299 h 1976"/>
                <a:gd name="T22" fmla="*/ 1521 w 2773"/>
                <a:gd name="T23" fmla="*/ 373 h 1976"/>
                <a:gd name="T24" fmla="*/ 1412 w 2773"/>
                <a:gd name="T25" fmla="*/ 396 h 1976"/>
                <a:gd name="T26" fmla="*/ 1284 w 2773"/>
                <a:gd name="T27" fmla="*/ 363 h 1976"/>
                <a:gd name="T28" fmla="*/ 1202 w 2773"/>
                <a:gd name="T29" fmla="*/ 282 h 1976"/>
                <a:gd name="T30" fmla="*/ 1184 w 2773"/>
                <a:gd name="T31" fmla="*/ 194 h 1976"/>
                <a:gd name="T32" fmla="*/ 1217 w 2773"/>
                <a:gd name="T33" fmla="*/ 121 h 1976"/>
                <a:gd name="T34" fmla="*/ 1275 w 2773"/>
                <a:gd name="T35" fmla="*/ 76 h 1976"/>
                <a:gd name="T36" fmla="*/ 1305 w 2773"/>
                <a:gd name="T37" fmla="*/ 37 h 1976"/>
                <a:gd name="T38" fmla="*/ 1282 w 2773"/>
                <a:gd name="T39" fmla="*/ 6 h 1976"/>
                <a:gd name="T40" fmla="*/ 394 w 2773"/>
                <a:gd name="T41" fmla="*/ 454 h 1976"/>
                <a:gd name="T42" fmla="*/ 384 w 2773"/>
                <a:gd name="T43" fmla="*/ 897 h 1976"/>
                <a:gd name="T44" fmla="*/ 341 w 2773"/>
                <a:gd name="T45" fmla="*/ 903 h 1976"/>
                <a:gd name="T46" fmla="*/ 296 w 2773"/>
                <a:gd name="T47" fmla="*/ 843 h 1976"/>
                <a:gd name="T48" fmla="*/ 230 w 2773"/>
                <a:gd name="T49" fmla="*/ 795 h 1976"/>
                <a:gd name="T50" fmla="*/ 146 w 2773"/>
                <a:gd name="T51" fmla="*/ 792 h 1976"/>
                <a:gd name="T52" fmla="*/ 54 w 2773"/>
                <a:gd name="T53" fmla="*/ 855 h 1976"/>
                <a:gd name="T54" fmla="*/ 3 w 2773"/>
                <a:gd name="T55" fmla="*/ 971 h 1976"/>
                <a:gd name="T56" fmla="*/ 7 w 2773"/>
                <a:gd name="T57" fmla="*/ 1085 h 1976"/>
                <a:gd name="T58" fmla="*/ 67 w 2773"/>
                <a:gd name="T59" fmla="*/ 1194 h 1976"/>
                <a:gd name="T60" fmla="*/ 166 w 2773"/>
                <a:gd name="T61" fmla="*/ 1245 h 1976"/>
                <a:gd name="T62" fmla="*/ 242 w 2773"/>
                <a:gd name="T63" fmla="*/ 1234 h 1976"/>
                <a:gd name="T64" fmla="*/ 306 w 2773"/>
                <a:gd name="T65" fmla="*/ 1179 h 1976"/>
                <a:gd name="T66" fmla="*/ 350 w 2773"/>
                <a:gd name="T67" fmla="*/ 1127 h 1976"/>
                <a:gd name="T68" fmla="*/ 388 w 2773"/>
                <a:gd name="T69" fmla="*/ 1145 h 1976"/>
                <a:gd name="T70" fmla="*/ 396 w 2773"/>
                <a:gd name="T71" fmla="*/ 1976 h 1976"/>
                <a:gd name="T72" fmla="*/ 1236 w 2773"/>
                <a:gd name="T73" fmla="*/ 1967 h 1976"/>
                <a:gd name="T74" fmla="*/ 1249 w 2773"/>
                <a:gd name="T75" fmla="*/ 1933 h 1976"/>
                <a:gd name="T76" fmla="*/ 1211 w 2773"/>
                <a:gd name="T77" fmla="*/ 1894 h 1976"/>
                <a:gd name="T78" fmla="*/ 1155 w 2773"/>
                <a:gd name="T79" fmla="*/ 1846 h 1976"/>
                <a:gd name="T80" fmla="*/ 1130 w 2773"/>
                <a:gd name="T81" fmla="*/ 1765 h 1976"/>
                <a:gd name="T82" fmla="*/ 1157 w 2773"/>
                <a:gd name="T83" fmla="*/ 1677 h 1976"/>
                <a:gd name="T84" fmla="*/ 1249 w 2773"/>
                <a:gd name="T85" fmla="*/ 1604 h 1976"/>
                <a:gd name="T86" fmla="*/ 1359 w 2773"/>
                <a:gd name="T87" fmla="*/ 1581 h 1976"/>
                <a:gd name="T88" fmla="*/ 1487 w 2773"/>
                <a:gd name="T89" fmla="*/ 1613 h 1976"/>
                <a:gd name="T90" fmla="*/ 1571 w 2773"/>
                <a:gd name="T91" fmla="*/ 1693 h 1976"/>
                <a:gd name="T92" fmla="*/ 1587 w 2773"/>
                <a:gd name="T93" fmla="*/ 1782 h 1976"/>
                <a:gd name="T94" fmla="*/ 1556 w 2773"/>
                <a:gd name="T95" fmla="*/ 1855 h 1976"/>
                <a:gd name="T96" fmla="*/ 1498 w 2773"/>
                <a:gd name="T97" fmla="*/ 1900 h 1976"/>
                <a:gd name="T98" fmla="*/ 1468 w 2773"/>
                <a:gd name="T99" fmla="*/ 1940 h 1976"/>
                <a:gd name="T100" fmla="*/ 1489 w 2773"/>
                <a:gd name="T101" fmla="*/ 1971 h 1976"/>
                <a:gd name="T102" fmla="*/ 2376 w 2773"/>
                <a:gd name="T103" fmla="*/ 1521 h 1976"/>
                <a:gd name="T104" fmla="*/ 2387 w 2773"/>
                <a:gd name="T105" fmla="*/ 1079 h 1976"/>
                <a:gd name="T106" fmla="*/ 2432 w 2773"/>
                <a:gd name="T107" fmla="*/ 1074 h 1976"/>
                <a:gd name="T108" fmla="*/ 2475 w 2773"/>
                <a:gd name="T109" fmla="*/ 1133 h 1976"/>
                <a:gd name="T110" fmla="*/ 2542 w 2773"/>
                <a:gd name="T111" fmla="*/ 1181 h 1976"/>
                <a:gd name="T112" fmla="*/ 2625 w 2773"/>
                <a:gd name="T113" fmla="*/ 1184 h 1976"/>
                <a:gd name="T114" fmla="*/ 2719 w 2773"/>
                <a:gd name="T115" fmla="*/ 1121 h 1976"/>
                <a:gd name="T116" fmla="*/ 2768 w 2773"/>
                <a:gd name="T117" fmla="*/ 1006 h 1976"/>
                <a:gd name="T118" fmla="*/ 2764 w 2773"/>
                <a:gd name="T119" fmla="*/ 891 h 1976"/>
                <a:gd name="T120" fmla="*/ 2705 w 2773"/>
                <a:gd name="T121" fmla="*/ 781 h 1976"/>
                <a:gd name="T122" fmla="*/ 2607 w 2773"/>
                <a:gd name="T123" fmla="*/ 731 h 1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73" h="1976">
                  <a:moveTo>
                    <a:pt x="2587" y="729"/>
                  </a:moveTo>
                  <a:lnTo>
                    <a:pt x="2587" y="729"/>
                  </a:lnTo>
                  <a:lnTo>
                    <a:pt x="2571" y="731"/>
                  </a:lnTo>
                  <a:lnTo>
                    <a:pt x="2556" y="734"/>
                  </a:lnTo>
                  <a:lnTo>
                    <a:pt x="2542" y="737"/>
                  </a:lnTo>
                  <a:lnTo>
                    <a:pt x="2529" y="743"/>
                  </a:lnTo>
                  <a:lnTo>
                    <a:pt x="2518" y="749"/>
                  </a:lnTo>
                  <a:lnTo>
                    <a:pt x="2507" y="755"/>
                  </a:lnTo>
                  <a:lnTo>
                    <a:pt x="2498" y="762"/>
                  </a:lnTo>
                  <a:lnTo>
                    <a:pt x="2489" y="770"/>
                  </a:lnTo>
                  <a:lnTo>
                    <a:pt x="2475" y="784"/>
                  </a:lnTo>
                  <a:lnTo>
                    <a:pt x="2466" y="798"/>
                  </a:lnTo>
                  <a:lnTo>
                    <a:pt x="2459" y="810"/>
                  </a:lnTo>
                  <a:lnTo>
                    <a:pt x="2459" y="810"/>
                  </a:lnTo>
                  <a:lnTo>
                    <a:pt x="2450" y="825"/>
                  </a:lnTo>
                  <a:lnTo>
                    <a:pt x="2441" y="835"/>
                  </a:lnTo>
                  <a:lnTo>
                    <a:pt x="2432" y="844"/>
                  </a:lnTo>
                  <a:lnTo>
                    <a:pt x="2421" y="849"/>
                  </a:lnTo>
                  <a:lnTo>
                    <a:pt x="2412" y="850"/>
                  </a:lnTo>
                  <a:lnTo>
                    <a:pt x="2403" y="850"/>
                  </a:lnTo>
                  <a:lnTo>
                    <a:pt x="2394" y="846"/>
                  </a:lnTo>
                  <a:lnTo>
                    <a:pt x="2387" y="838"/>
                  </a:lnTo>
                  <a:lnTo>
                    <a:pt x="2387" y="838"/>
                  </a:lnTo>
                  <a:lnTo>
                    <a:pt x="2382" y="831"/>
                  </a:lnTo>
                  <a:lnTo>
                    <a:pt x="2379" y="822"/>
                  </a:lnTo>
                  <a:lnTo>
                    <a:pt x="2378" y="810"/>
                  </a:lnTo>
                  <a:lnTo>
                    <a:pt x="2376" y="798"/>
                  </a:lnTo>
                  <a:lnTo>
                    <a:pt x="2376" y="547"/>
                  </a:lnTo>
                  <a:lnTo>
                    <a:pt x="2375" y="547"/>
                  </a:lnTo>
                  <a:lnTo>
                    <a:pt x="2375" y="0"/>
                  </a:lnTo>
                  <a:lnTo>
                    <a:pt x="1574" y="0"/>
                  </a:lnTo>
                  <a:lnTo>
                    <a:pt x="1574" y="0"/>
                  </a:lnTo>
                  <a:lnTo>
                    <a:pt x="1562" y="1"/>
                  </a:lnTo>
                  <a:lnTo>
                    <a:pt x="1551" y="3"/>
                  </a:lnTo>
                  <a:lnTo>
                    <a:pt x="1542" y="6"/>
                  </a:lnTo>
                  <a:lnTo>
                    <a:pt x="1536" y="9"/>
                  </a:lnTo>
                  <a:lnTo>
                    <a:pt x="1530" y="13"/>
                  </a:lnTo>
                  <a:lnTo>
                    <a:pt x="1526" y="18"/>
                  </a:lnTo>
                  <a:lnTo>
                    <a:pt x="1523" y="24"/>
                  </a:lnTo>
                  <a:lnTo>
                    <a:pt x="1521" y="30"/>
                  </a:lnTo>
                  <a:lnTo>
                    <a:pt x="1521" y="37"/>
                  </a:lnTo>
                  <a:lnTo>
                    <a:pt x="1523" y="43"/>
                  </a:lnTo>
                  <a:lnTo>
                    <a:pt x="1524" y="50"/>
                  </a:lnTo>
                  <a:lnTo>
                    <a:pt x="1529" y="56"/>
                  </a:lnTo>
                  <a:lnTo>
                    <a:pt x="1535" y="64"/>
                  </a:lnTo>
                  <a:lnTo>
                    <a:pt x="1542" y="70"/>
                  </a:lnTo>
                  <a:lnTo>
                    <a:pt x="1551" y="76"/>
                  </a:lnTo>
                  <a:lnTo>
                    <a:pt x="1562" y="82"/>
                  </a:lnTo>
                  <a:lnTo>
                    <a:pt x="1562" y="82"/>
                  </a:lnTo>
                  <a:lnTo>
                    <a:pt x="1574" y="89"/>
                  </a:lnTo>
                  <a:lnTo>
                    <a:pt x="1587" y="98"/>
                  </a:lnTo>
                  <a:lnTo>
                    <a:pt x="1602" y="112"/>
                  </a:lnTo>
                  <a:lnTo>
                    <a:pt x="1610" y="121"/>
                  </a:lnTo>
                  <a:lnTo>
                    <a:pt x="1617" y="130"/>
                  </a:lnTo>
                  <a:lnTo>
                    <a:pt x="1623" y="140"/>
                  </a:lnTo>
                  <a:lnTo>
                    <a:pt x="1629" y="152"/>
                  </a:lnTo>
                  <a:lnTo>
                    <a:pt x="1635" y="166"/>
                  </a:lnTo>
                  <a:lnTo>
                    <a:pt x="1638" y="179"/>
                  </a:lnTo>
                  <a:lnTo>
                    <a:pt x="1641" y="194"/>
                  </a:lnTo>
                  <a:lnTo>
                    <a:pt x="1643" y="210"/>
                  </a:lnTo>
                  <a:lnTo>
                    <a:pt x="1643" y="210"/>
                  </a:lnTo>
                  <a:lnTo>
                    <a:pt x="1641" y="230"/>
                  </a:lnTo>
                  <a:lnTo>
                    <a:pt x="1638" y="248"/>
                  </a:lnTo>
                  <a:lnTo>
                    <a:pt x="1632" y="266"/>
                  </a:lnTo>
                  <a:lnTo>
                    <a:pt x="1625" y="282"/>
                  </a:lnTo>
                  <a:lnTo>
                    <a:pt x="1614" y="299"/>
                  </a:lnTo>
                  <a:lnTo>
                    <a:pt x="1604" y="314"/>
                  </a:lnTo>
                  <a:lnTo>
                    <a:pt x="1590" y="329"/>
                  </a:lnTo>
                  <a:lnTo>
                    <a:pt x="1575" y="340"/>
                  </a:lnTo>
                  <a:lnTo>
                    <a:pt x="1559" y="352"/>
                  </a:lnTo>
                  <a:lnTo>
                    <a:pt x="1541" y="363"/>
                  </a:lnTo>
                  <a:lnTo>
                    <a:pt x="1521" y="373"/>
                  </a:lnTo>
                  <a:lnTo>
                    <a:pt x="1502" y="381"/>
                  </a:lnTo>
                  <a:lnTo>
                    <a:pt x="1481" y="387"/>
                  </a:lnTo>
                  <a:lnTo>
                    <a:pt x="1459" y="391"/>
                  </a:lnTo>
                  <a:lnTo>
                    <a:pt x="1436" y="394"/>
                  </a:lnTo>
                  <a:lnTo>
                    <a:pt x="1412" y="396"/>
                  </a:lnTo>
                  <a:lnTo>
                    <a:pt x="1412" y="396"/>
                  </a:lnTo>
                  <a:lnTo>
                    <a:pt x="1390" y="394"/>
                  </a:lnTo>
                  <a:lnTo>
                    <a:pt x="1366" y="391"/>
                  </a:lnTo>
                  <a:lnTo>
                    <a:pt x="1345" y="387"/>
                  </a:lnTo>
                  <a:lnTo>
                    <a:pt x="1324" y="381"/>
                  </a:lnTo>
                  <a:lnTo>
                    <a:pt x="1303" y="373"/>
                  </a:lnTo>
                  <a:lnTo>
                    <a:pt x="1284" y="363"/>
                  </a:lnTo>
                  <a:lnTo>
                    <a:pt x="1267" y="352"/>
                  </a:lnTo>
                  <a:lnTo>
                    <a:pt x="1251" y="340"/>
                  </a:lnTo>
                  <a:lnTo>
                    <a:pt x="1236" y="329"/>
                  </a:lnTo>
                  <a:lnTo>
                    <a:pt x="1223" y="314"/>
                  </a:lnTo>
                  <a:lnTo>
                    <a:pt x="1211" y="299"/>
                  </a:lnTo>
                  <a:lnTo>
                    <a:pt x="1202" y="282"/>
                  </a:lnTo>
                  <a:lnTo>
                    <a:pt x="1194" y="266"/>
                  </a:lnTo>
                  <a:lnTo>
                    <a:pt x="1188" y="248"/>
                  </a:lnTo>
                  <a:lnTo>
                    <a:pt x="1185" y="230"/>
                  </a:lnTo>
                  <a:lnTo>
                    <a:pt x="1184" y="210"/>
                  </a:lnTo>
                  <a:lnTo>
                    <a:pt x="1184" y="210"/>
                  </a:lnTo>
                  <a:lnTo>
                    <a:pt x="1184" y="194"/>
                  </a:lnTo>
                  <a:lnTo>
                    <a:pt x="1187" y="179"/>
                  </a:lnTo>
                  <a:lnTo>
                    <a:pt x="1191" y="166"/>
                  </a:lnTo>
                  <a:lnTo>
                    <a:pt x="1196" y="152"/>
                  </a:lnTo>
                  <a:lnTo>
                    <a:pt x="1202" y="140"/>
                  </a:lnTo>
                  <a:lnTo>
                    <a:pt x="1209" y="130"/>
                  </a:lnTo>
                  <a:lnTo>
                    <a:pt x="1217" y="121"/>
                  </a:lnTo>
                  <a:lnTo>
                    <a:pt x="1224" y="112"/>
                  </a:lnTo>
                  <a:lnTo>
                    <a:pt x="1239" y="98"/>
                  </a:lnTo>
                  <a:lnTo>
                    <a:pt x="1251" y="89"/>
                  </a:lnTo>
                  <a:lnTo>
                    <a:pt x="1264" y="82"/>
                  </a:lnTo>
                  <a:lnTo>
                    <a:pt x="1264" y="82"/>
                  </a:lnTo>
                  <a:lnTo>
                    <a:pt x="1275" y="76"/>
                  </a:lnTo>
                  <a:lnTo>
                    <a:pt x="1282" y="70"/>
                  </a:lnTo>
                  <a:lnTo>
                    <a:pt x="1290" y="64"/>
                  </a:lnTo>
                  <a:lnTo>
                    <a:pt x="1296" y="56"/>
                  </a:lnTo>
                  <a:lnTo>
                    <a:pt x="1300" y="50"/>
                  </a:lnTo>
                  <a:lnTo>
                    <a:pt x="1303" y="43"/>
                  </a:lnTo>
                  <a:lnTo>
                    <a:pt x="1305" y="37"/>
                  </a:lnTo>
                  <a:lnTo>
                    <a:pt x="1305" y="30"/>
                  </a:lnTo>
                  <a:lnTo>
                    <a:pt x="1303" y="24"/>
                  </a:lnTo>
                  <a:lnTo>
                    <a:pt x="1300" y="18"/>
                  </a:lnTo>
                  <a:lnTo>
                    <a:pt x="1296" y="13"/>
                  </a:lnTo>
                  <a:lnTo>
                    <a:pt x="1290" y="9"/>
                  </a:lnTo>
                  <a:lnTo>
                    <a:pt x="1282" y="6"/>
                  </a:lnTo>
                  <a:lnTo>
                    <a:pt x="1273" y="3"/>
                  </a:lnTo>
                  <a:lnTo>
                    <a:pt x="1263" y="1"/>
                  </a:lnTo>
                  <a:lnTo>
                    <a:pt x="1252" y="0"/>
                  </a:lnTo>
                  <a:lnTo>
                    <a:pt x="396" y="0"/>
                  </a:lnTo>
                  <a:lnTo>
                    <a:pt x="396" y="454"/>
                  </a:lnTo>
                  <a:lnTo>
                    <a:pt x="394" y="454"/>
                  </a:lnTo>
                  <a:lnTo>
                    <a:pt x="394" y="856"/>
                  </a:lnTo>
                  <a:lnTo>
                    <a:pt x="394" y="856"/>
                  </a:lnTo>
                  <a:lnTo>
                    <a:pt x="394" y="868"/>
                  </a:lnTo>
                  <a:lnTo>
                    <a:pt x="391" y="880"/>
                  </a:lnTo>
                  <a:lnTo>
                    <a:pt x="388" y="889"/>
                  </a:lnTo>
                  <a:lnTo>
                    <a:pt x="384" y="897"/>
                  </a:lnTo>
                  <a:lnTo>
                    <a:pt x="384" y="897"/>
                  </a:lnTo>
                  <a:lnTo>
                    <a:pt x="378" y="904"/>
                  </a:lnTo>
                  <a:lnTo>
                    <a:pt x="369" y="909"/>
                  </a:lnTo>
                  <a:lnTo>
                    <a:pt x="360" y="909"/>
                  </a:lnTo>
                  <a:lnTo>
                    <a:pt x="350" y="907"/>
                  </a:lnTo>
                  <a:lnTo>
                    <a:pt x="341" y="903"/>
                  </a:lnTo>
                  <a:lnTo>
                    <a:pt x="330" y="894"/>
                  </a:lnTo>
                  <a:lnTo>
                    <a:pt x="321" y="883"/>
                  </a:lnTo>
                  <a:lnTo>
                    <a:pt x="314" y="868"/>
                  </a:lnTo>
                  <a:lnTo>
                    <a:pt x="314" y="868"/>
                  </a:lnTo>
                  <a:lnTo>
                    <a:pt x="306" y="855"/>
                  </a:lnTo>
                  <a:lnTo>
                    <a:pt x="296" y="843"/>
                  </a:lnTo>
                  <a:lnTo>
                    <a:pt x="282" y="828"/>
                  </a:lnTo>
                  <a:lnTo>
                    <a:pt x="273" y="820"/>
                  </a:lnTo>
                  <a:lnTo>
                    <a:pt x="264" y="813"/>
                  </a:lnTo>
                  <a:lnTo>
                    <a:pt x="254" y="807"/>
                  </a:lnTo>
                  <a:lnTo>
                    <a:pt x="242" y="801"/>
                  </a:lnTo>
                  <a:lnTo>
                    <a:pt x="230" y="795"/>
                  </a:lnTo>
                  <a:lnTo>
                    <a:pt x="215" y="790"/>
                  </a:lnTo>
                  <a:lnTo>
                    <a:pt x="200" y="789"/>
                  </a:lnTo>
                  <a:lnTo>
                    <a:pt x="184" y="787"/>
                  </a:lnTo>
                  <a:lnTo>
                    <a:pt x="184" y="787"/>
                  </a:lnTo>
                  <a:lnTo>
                    <a:pt x="166" y="789"/>
                  </a:lnTo>
                  <a:lnTo>
                    <a:pt x="146" y="792"/>
                  </a:lnTo>
                  <a:lnTo>
                    <a:pt x="128" y="798"/>
                  </a:lnTo>
                  <a:lnTo>
                    <a:pt x="112" y="805"/>
                  </a:lnTo>
                  <a:lnTo>
                    <a:pt x="95" y="816"/>
                  </a:lnTo>
                  <a:lnTo>
                    <a:pt x="81" y="826"/>
                  </a:lnTo>
                  <a:lnTo>
                    <a:pt x="67" y="840"/>
                  </a:lnTo>
                  <a:lnTo>
                    <a:pt x="54" y="855"/>
                  </a:lnTo>
                  <a:lnTo>
                    <a:pt x="42" y="871"/>
                  </a:lnTo>
                  <a:lnTo>
                    <a:pt x="31" y="889"/>
                  </a:lnTo>
                  <a:lnTo>
                    <a:pt x="22" y="907"/>
                  </a:lnTo>
                  <a:lnTo>
                    <a:pt x="15" y="928"/>
                  </a:lnTo>
                  <a:lnTo>
                    <a:pt x="7" y="949"/>
                  </a:lnTo>
                  <a:lnTo>
                    <a:pt x="3" y="971"/>
                  </a:lnTo>
                  <a:lnTo>
                    <a:pt x="1" y="994"/>
                  </a:lnTo>
                  <a:lnTo>
                    <a:pt x="0" y="1018"/>
                  </a:lnTo>
                  <a:lnTo>
                    <a:pt x="0" y="1018"/>
                  </a:lnTo>
                  <a:lnTo>
                    <a:pt x="1" y="1040"/>
                  </a:lnTo>
                  <a:lnTo>
                    <a:pt x="3" y="1064"/>
                  </a:lnTo>
                  <a:lnTo>
                    <a:pt x="7" y="1085"/>
                  </a:lnTo>
                  <a:lnTo>
                    <a:pt x="15" y="1106"/>
                  </a:lnTo>
                  <a:lnTo>
                    <a:pt x="22" y="1127"/>
                  </a:lnTo>
                  <a:lnTo>
                    <a:pt x="31" y="1145"/>
                  </a:lnTo>
                  <a:lnTo>
                    <a:pt x="42" y="1163"/>
                  </a:lnTo>
                  <a:lnTo>
                    <a:pt x="54" y="1179"/>
                  </a:lnTo>
                  <a:lnTo>
                    <a:pt x="67" y="1194"/>
                  </a:lnTo>
                  <a:lnTo>
                    <a:pt x="81" y="1208"/>
                  </a:lnTo>
                  <a:lnTo>
                    <a:pt x="95" y="1219"/>
                  </a:lnTo>
                  <a:lnTo>
                    <a:pt x="112" y="1228"/>
                  </a:lnTo>
                  <a:lnTo>
                    <a:pt x="128" y="1236"/>
                  </a:lnTo>
                  <a:lnTo>
                    <a:pt x="146" y="1242"/>
                  </a:lnTo>
                  <a:lnTo>
                    <a:pt x="166" y="1245"/>
                  </a:lnTo>
                  <a:lnTo>
                    <a:pt x="184" y="1246"/>
                  </a:lnTo>
                  <a:lnTo>
                    <a:pt x="184" y="1246"/>
                  </a:lnTo>
                  <a:lnTo>
                    <a:pt x="200" y="1245"/>
                  </a:lnTo>
                  <a:lnTo>
                    <a:pt x="215" y="1243"/>
                  </a:lnTo>
                  <a:lnTo>
                    <a:pt x="230" y="1239"/>
                  </a:lnTo>
                  <a:lnTo>
                    <a:pt x="242" y="1234"/>
                  </a:lnTo>
                  <a:lnTo>
                    <a:pt x="254" y="1228"/>
                  </a:lnTo>
                  <a:lnTo>
                    <a:pt x="264" y="1221"/>
                  </a:lnTo>
                  <a:lnTo>
                    <a:pt x="273" y="1213"/>
                  </a:lnTo>
                  <a:lnTo>
                    <a:pt x="282" y="1206"/>
                  </a:lnTo>
                  <a:lnTo>
                    <a:pt x="296" y="1191"/>
                  </a:lnTo>
                  <a:lnTo>
                    <a:pt x="306" y="1179"/>
                  </a:lnTo>
                  <a:lnTo>
                    <a:pt x="314" y="1166"/>
                  </a:lnTo>
                  <a:lnTo>
                    <a:pt x="314" y="1166"/>
                  </a:lnTo>
                  <a:lnTo>
                    <a:pt x="321" y="1152"/>
                  </a:lnTo>
                  <a:lnTo>
                    <a:pt x="330" y="1140"/>
                  </a:lnTo>
                  <a:lnTo>
                    <a:pt x="341" y="1131"/>
                  </a:lnTo>
                  <a:lnTo>
                    <a:pt x="350" y="1127"/>
                  </a:lnTo>
                  <a:lnTo>
                    <a:pt x="360" y="1125"/>
                  </a:lnTo>
                  <a:lnTo>
                    <a:pt x="369" y="1127"/>
                  </a:lnTo>
                  <a:lnTo>
                    <a:pt x="378" y="1130"/>
                  </a:lnTo>
                  <a:lnTo>
                    <a:pt x="384" y="1137"/>
                  </a:lnTo>
                  <a:lnTo>
                    <a:pt x="384" y="1137"/>
                  </a:lnTo>
                  <a:lnTo>
                    <a:pt x="388" y="1145"/>
                  </a:lnTo>
                  <a:lnTo>
                    <a:pt x="391" y="1154"/>
                  </a:lnTo>
                  <a:lnTo>
                    <a:pt x="394" y="1166"/>
                  </a:lnTo>
                  <a:lnTo>
                    <a:pt x="394" y="1178"/>
                  </a:lnTo>
                  <a:lnTo>
                    <a:pt x="394" y="1429"/>
                  </a:lnTo>
                  <a:lnTo>
                    <a:pt x="396" y="1429"/>
                  </a:lnTo>
                  <a:lnTo>
                    <a:pt x="396" y="1976"/>
                  </a:lnTo>
                  <a:lnTo>
                    <a:pt x="1199" y="1976"/>
                  </a:lnTo>
                  <a:lnTo>
                    <a:pt x="1199" y="1976"/>
                  </a:lnTo>
                  <a:lnTo>
                    <a:pt x="1209" y="1976"/>
                  </a:lnTo>
                  <a:lnTo>
                    <a:pt x="1220" y="1973"/>
                  </a:lnTo>
                  <a:lnTo>
                    <a:pt x="1229" y="1971"/>
                  </a:lnTo>
                  <a:lnTo>
                    <a:pt x="1236" y="1967"/>
                  </a:lnTo>
                  <a:lnTo>
                    <a:pt x="1242" y="1962"/>
                  </a:lnTo>
                  <a:lnTo>
                    <a:pt x="1246" y="1958"/>
                  </a:lnTo>
                  <a:lnTo>
                    <a:pt x="1249" y="1952"/>
                  </a:lnTo>
                  <a:lnTo>
                    <a:pt x="1251" y="1946"/>
                  </a:lnTo>
                  <a:lnTo>
                    <a:pt x="1251" y="1940"/>
                  </a:lnTo>
                  <a:lnTo>
                    <a:pt x="1249" y="1933"/>
                  </a:lnTo>
                  <a:lnTo>
                    <a:pt x="1246" y="1927"/>
                  </a:lnTo>
                  <a:lnTo>
                    <a:pt x="1242" y="1919"/>
                  </a:lnTo>
                  <a:lnTo>
                    <a:pt x="1236" y="1913"/>
                  </a:lnTo>
                  <a:lnTo>
                    <a:pt x="1229" y="1906"/>
                  </a:lnTo>
                  <a:lnTo>
                    <a:pt x="1220" y="1900"/>
                  </a:lnTo>
                  <a:lnTo>
                    <a:pt x="1211" y="1894"/>
                  </a:lnTo>
                  <a:lnTo>
                    <a:pt x="1211" y="1894"/>
                  </a:lnTo>
                  <a:lnTo>
                    <a:pt x="1197" y="1886"/>
                  </a:lnTo>
                  <a:lnTo>
                    <a:pt x="1185" y="1877"/>
                  </a:lnTo>
                  <a:lnTo>
                    <a:pt x="1170" y="1864"/>
                  </a:lnTo>
                  <a:lnTo>
                    <a:pt x="1163" y="1855"/>
                  </a:lnTo>
                  <a:lnTo>
                    <a:pt x="1155" y="1846"/>
                  </a:lnTo>
                  <a:lnTo>
                    <a:pt x="1148" y="1835"/>
                  </a:lnTo>
                  <a:lnTo>
                    <a:pt x="1142" y="1823"/>
                  </a:lnTo>
                  <a:lnTo>
                    <a:pt x="1137" y="1810"/>
                  </a:lnTo>
                  <a:lnTo>
                    <a:pt x="1133" y="1796"/>
                  </a:lnTo>
                  <a:lnTo>
                    <a:pt x="1130" y="1782"/>
                  </a:lnTo>
                  <a:lnTo>
                    <a:pt x="1130" y="1765"/>
                  </a:lnTo>
                  <a:lnTo>
                    <a:pt x="1130" y="1765"/>
                  </a:lnTo>
                  <a:lnTo>
                    <a:pt x="1131" y="1746"/>
                  </a:lnTo>
                  <a:lnTo>
                    <a:pt x="1134" y="1728"/>
                  </a:lnTo>
                  <a:lnTo>
                    <a:pt x="1140" y="1710"/>
                  </a:lnTo>
                  <a:lnTo>
                    <a:pt x="1148" y="1693"/>
                  </a:lnTo>
                  <a:lnTo>
                    <a:pt x="1157" y="1677"/>
                  </a:lnTo>
                  <a:lnTo>
                    <a:pt x="1169" y="1662"/>
                  </a:lnTo>
                  <a:lnTo>
                    <a:pt x="1182" y="1648"/>
                  </a:lnTo>
                  <a:lnTo>
                    <a:pt x="1197" y="1635"/>
                  </a:lnTo>
                  <a:lnTo>
                    <a:pt x="1214" y="1623"/>
                  </a:lnTo>
                  <a:lnTo>
                    <a:pt x="1230" y="1613"/>
                  </a:lnTo>
                  <a:lnTo>
                    <a:pt x="1249" y="1604"/>
                  </a:lnTo>
                  <a:lnTo>
                    <a:pt x="1269" y="1595"/>
                  </a:lnTo>
                  <a:lnTo>
                    <a:pt x="1291" y="1589"/>
                  </a:lnTo>
                  <a:lnTo>
                    <a:pt x="1312" y="1584"/>
                  </a:lnTo>
                  <a:lnTo>
                    <a:pt x="1336" y="1581"/>
                  </a:lnTo>
                  <a:lnTo>
                    <a:pt x="1359" y="1581"/>
                  </a:lnTo>
                  <a:lnTo>
                    <a:pt x="1359" y="1581"/>
                  </a:lnTo>
                  <a:lnTo>
                    <a:pt x="1382" y="1581"/>
                  </a:lnTo>
                  <a:lnTo>
                    <a:pt x="1405" y="1584"/>
                  </a:lnTo>
                  <a:lnTo>
                    <a:pt x="1427" y="1589"/>
                  </a:lnTo>
                  <a:lnTo>
                    <a:pt x="1448" y="1595"/>
                  </a:lnTo>
                  <a:lnTo>
                    <a:pt x="1468" y="1604"/>
                  </a:lnTo>
                  <a:lnTo>
                    <a:pt x="1487" y="1613"/>
                  </a:lnTo>
                  <a:lnTo>
                    <a:pt x="1505" y="1623"/>
                  </a:lnTo>
                  <a:lnTo>
                    <a:pt x="1521" y="1635"/>
                  </a:lnTo>
                  <a:lnTo>
                    <a:pt x="1536" y="1648"/>
                  </a:lnTo>
                  <a:lnTo>
                    <a:pt x="1548" y="1662"/>
                  </a:lnTo>
                  <a:lnTo>
                    <a:pt x="1560" y="1677"/>
                  </a:lnTo>
                  <a:lnTo>
                    <a:pt x="1571" y="1693"/>
                  </a:lnTo>
                  <a:lnTo>
                    <a:pt x="1578" y="1710"/>
                  </a:lnTo>
                  <a:lnTo>
                    <a:pt x="1584" y="1728"/>
                  </a:lnTo>
                  <a:lnTo>
                    <a:pt x="1587" y="1746"/>
                  </a:lnTo>
                  <a:lnTo>
                    <a:pt x="1589" y="1765"/>
                  </a:lnTo>
                  <a:lnTo>
                    <a:pt x="1589" y="1765"/>
                  </a:lnTo>
                  <a:lnTo>
                    <a:pt x="1587" y="1782"/>
                  </a:lnTo>
                  <a:lnTo>
                    <a:pt x="1584" y="1796"/>
                  </a:lnTo>
                  <a:lnTo>
                    <a:pt x="1581" y="1810"/>
                  </a:lnTo>
                  <a:lnTo>
                    <a:pt x="1575" y="1823"/>
                  </a:lnTo>
                  <a:lnTo>
                    <a:pt x="1569" y="1835"/>
                  </a:lnTo>
                  <a:lnTo>
                    <a:pt x="1563" y="1846"/>
                  </a:lnTo>
                  <a:lnTo>
                    <a:pt x="1556" y="1855"/>
                  </a:lnTo>
                  <a:lnTo>
                    <a:pt x="1548" y="1864"/>
                  </a:lnTo>
                  <a:lnTo>
                    <a:pt x="1533" y="1877"/>
                  </a:lnTo>
                  <a:lnTo>
                    <a:pt x="1520" y="1886"/>
                  </a:lnTo>
                  <a:lnTo>
                    <a:pt x="1508" y="1894"/>
                  </a:lnTo>
                  <a:lnTo>
                    <a:pt x="1508" y="1894"/>
                  </a:lnTo>
                  <a:lnTo>
                    <a:pt x="1498" y="1900"/>
                  </a:lnTo>
                  <a:lnTo>
                    <a:pt x="1489" y="1906"/>
                  </a:lnTo>
                  <a:lnTo>
                    <a:pt x="1481" y="1913"/>
                  </a:lnTo>
                  <a:lnTo>
                    <a:pt x="1475" y="1919"/>
                  </a:lnTo>
                  <a:lnTo>
                    <a:pt x="1471" y="1927"/>
                  </a:lnTo>
                  <a:lnTo>
                    <a:pt x="1468" y="1933"/>
                  </a:lnTo>
                  <a:lnTo>
                    <a:pt x="1468" y="1940"/>
                  </a:lnTo>
                  <a:lnTo>
                    <a:pt x="1468" y="1946"/>
                  </a:lnTo>
                  <a:lnTo>
                    <a:pt x="1469" y="1952"/>
                  </a:lnTo>
                  <a:lnTo>
                    <a:pt x="1472" y="1958"/>
                  </a:lnTo>
                  <a:lnTo>
                    <a:pt x="1477" y="1962"/>
                  </a:lnTo>
                  <a:lnTo>
                    <a:pt x="1483" y="1967"/>
                  </a:lnTo>
                  <a:lnTo>
                    <a:pt x="1489" y="1971"/>
                  </a:lnTo>
                  <a:lnTo>
                    <a:pt x="1498" y="1973"/>
                  </a:lnTo>
                  <a:lnTo>
                    <a:pt x="1508" y="1976"/>
                  </a:lnTo>
                  <a:lnTo>
                    <a:pt x="1520" y="1976"/>
                  </a:lnTo>
                  <a:lnTo>
                    <a:pt x="2375" y="1976"/>
                  </a:lnTo>
                  <a:lnTo>
                    <a:pt x="2375" y="1521"/>
                  </a:lnTo>
                  <a:lnTo>
                    <a:pt x="2376" y="1521"/>
                  </a:lnTo>
                  <a:lnTo>
                    <a:pt x="2376" y="1119"/>
                  </a:lnTo>
                  <a:lnTo>
                    <a:pt x="2376" y="1119"/>
                  </a:lnTo>
                  <a:lnTo>
                    <a:pt x="2378" y="1107"/>
                  </a:lnTo>
                  <a:lnTo>
                    <a:pt x="2379" y="1097"/>
                  </a:lnTo>
                  <a:lnTo>
                    <a:pt x="2382" y="1086"/>
                  </a:lnTo>
                  <a:lnTo>
                    <a:pt x="2387" y="1079"/>
                  </a:lnTo>
                  <a:lnTo>
                    <a:pt x="2387" y="1079"/>
                  </a:lnTo>
                  <a:lnTo>
                    <a:pt x="2394" y="1073"/>
                  </a:lnTo>
                  <a:lnTo>
                    <a:pt x="2403" y="1068"/>
                  </a:lnTo>
                  <a:lnTo>
                    <a:pt x="2412" y="1067"/>
                  </a:lnTo>
                  <a:lnTo>
                    <a:pt x="2421" y="1068"/>
                  </a:lnTo>
                  <a:lnTo>
                    <a:pt x="2432" y="1074"/>
                  </a:lnTo>
                  <a:lnTo>
                    <a:pt x="2441" y="1082"/>
                  </a:lnTo>
                  <a:lnTo>
                    <a:pt x="2450" y="1094"/>
                  </a:lnTo>
                  <a:lnTo>
                    <a:pt x="2459" y="1107"/>
                  </a:lnTo>
                  <a:lnTo>
                    <a:pt x="2459" y="1107"/>
                  </a:lnTo>
                  <a:lnTo>
                    <a:pt x="2466" y="1121"/>
                  </a:lnTo>
                  <a:lnTo>
                    <a:pt x="2475" y="1133"/>
                  </a:lnTo>
                  <a:lnTo>
                    <a:pt x="2489" y="1148"/>
                  </a:lnTo>
                  <a:lnTo>
                    <a:pt x="2498" y="1155"/>
                  </a:lnTo>
                  <a:lnTo>
                    <a:pt x="2507" y="1163"/>
                  </a:lnTo>
                  <a:lnTo>
                    <a:pt x="2518" y="1170"/>
                  </a:lnTo>
                  <a:lnTo>
                    <a:pt x="2529" y="1176"/>
                  </a:lnTo>
                  <a:lnTo>
                    <a:pt x="2542" y="1181"/>
                  </a:lnTo>
                  <a:lnTo>
                    <a:pt x="2556" y="1185"/>
                  </a:lnTo>
                  <a:lnTo>
                    <a:pt x="2571" y="1188"/>
                  </a:lnTo>
                  <a:lnTo>
                    <a:pt x="2587" y="1188"/>
                  </a:lnTo>
                  <a:lnTo>
                    <a:pt x="2587" y="1188"/>
                  </a:lnTo>
                  <a:lnTo>
                    <a:pt x="2607" y="1187"/>
                  </a:lnTo>
                  <a:lnTo>
                    <a:pt x="2625" y="1184"/>
                  </a:lnTo>
                  <a:lnTo>
                    <a:pt x="2643" y="1178"/>
                  </a:lnTo>
                  <a:lnTo>
                    <a:pt x="2659" y="1170"/>
                  </a:lnTo>
                  <a:lnTo>
                    <a:pt x="2675" y="1161"/>
                  </a:lnTo>
                  <a:lnTo>
                    <a:pt x="2690" y="1149"/>
                  </a:lnTo>
                  <a:lnTo>
                    <a:pt x="2705" y="1136"/>
                  </a:lnTo>
                  <a:lnTo>
                    <a:pt x="2719" y="1121"/>
                  </a:lnTo>
                  <a:lnTo>
                    <a:pt x="2729" y="1104"/>
                  </a:lnTo>
                  <a:lnTo>
                    <a:pt x="2741" y="1088"/>
                  </a:lnTo>
                  <a:lnTo>
                    <a:pt x="2750" y="1068"/>
                  </a:lnTo>
                  <a:lnTo>
                    <a:pt x="2758" y="1048"/>
                  </a:lnTo>
                  <a:lnTo>
                    <a:pt x="2764" y="1027"/>
                  </a:lnTo>
                  <a:lnTo>
                    <a:pt x="2768" y="1006"/>
                  </a:lnTo>
                  <a:lnTo>
                    <a:pt x="2771" y="982"/>
                  </a:lnTo>
                  <a:lnTo>
                    <a:pt x="2773" y="959"/>
                  </a:lnTo>
                  <a:lnTo>
                    <a:pt x="2773" y="959"/>
                  </a:lnTo>
                  <a:lnTo>
                    <a:pt x="2771" y="935"/>
                  </a:lnTo>
                  <a:lnTo>
                    <a:pt x="2768" y="913"/>
                  </a:lnTo>
                  <a:lnTo>
                    <a:pt x="2764" y="891"/>
                  </a:lnTo>
                  <a:lnTo>
                    <a:pt x="2758" y="870"/>
                  </a:lnTo>
                  <a:lnTo>
                    <a:pt x="2750" y="850"/>
                  </a:lnTo>
                  <a:lnTo>
                    <a:pt x="2741" y="831"/>
                  </a:lnTo>
                  <a:lnTo>
                    <a:pt x="2729" y="813"/>
                  </a:lnTo>
                  <a:lnTo>
                    <a:pt x="2719" y="796"/>
                  </a:lnTo>
                  <a:lnTo>
                    <a:pt x="2705" y="781"/>
                  </a:lnTo>
                  <a:lnTo>
                    <a:pt x="2690" y="768"/>
                  </a:lnTo>
                  <a:lnTo>
                    <a:pt x="2675" y="758"/>
                  </a:lnTo>
                  <a:lnTo>
                    <a:pt x="2659" y="747"/>
                  </a:lnTo>
                  <a:lnTo>
                    <a:pt x="2643" y="740"/>
                  </a:lnTo>
                  <a:lnTo>
                    <a:pt x="2625" y="734"/>
                  </a:lnTo>
                  <a:lnTo>
                    <a:pt x="2607" y="731"/>
                  </a:lnTo>
                  <a:lnTo>
                    <a:pt x="2587" y="729"/>
                  </a:lnTo>
                  <a:lnTo>
                    <a:pt x="2587" y="729"/>
                  </a:lnTo>
                  <a:close/>
                </a:path>
              </a:pathLst>
            </a:custGeom>
            <a:solidFill>
              <a:srgbClr val="DC9AC4"/>
            </a:solidFill>
            <a:ln w="28575">
              <a:solidFill>
                <a:schemeClr val="bg1">
                  <a:lumMod val="50000"/>
                </a:schemeClr>
              </a:solidFill>
              <a:prstDash val="solid"/>
              <a:round/>
              <a:headEnd/>
              <a:tailEnd/>
            </a:ln>
          </p:spPr>
          <p:txBody>
            <a:bodyPr lIns="103900" tIns="51951" rIns="103900" bIns="51951" anchor="ctr"/>
            <a:lstStyle/>
            <a:p>
              <a:pPr algn="ctr" fontAlgn="base">
                <a:spcBef>
                  <a:spcPct val="0"/>
                </a:spcBef>
                <a:spcAft>
                  <a:spcPct val="0"/>
                </a:spcAft>
                <a:defRPr/>
              </a:pPr>
              <a:r>
                <a:rPr lang="en-GB" sz="1067" b="1" dirty="0">
                  <a:solidFill>
                    <a:schemeClr val="bg1"/>
                  </a:solidFill>
                  <a:latin typeface="Arial" panose="020B0604020202020204" pitchFamily="34" charset="0"/>
                  <a:cs typeface="Arial" panose="020B0604020202020204" pitchFamily="34" charset="0"/>
                </a:rPr>
                <a:t>Adoption and </a:t>
              </a:r>
            </a:p>
            <a:p>
              <a:pPr algn="ctr" fontAlgn="base">
                <a:spcBef>
                  <a:spcPct val="0"/>
                </a:spcBef>
                <a:spcAft>
                  <a:spcPct val="0"/>
                </a:spcAft>
                <a:defRPr/>
              </a:pPr>
              <a:r>
                <a:rPr lang="en-GB" sz="1067" b="1" dirty="0">
                  <a:solidFill>
                    <a:schemeClr val="bg1"/>
                  </a:solidFill>
                  <a:latin typeface="Arial" panose="020B0604020202020204" pitchFamily="34" charset="0"/>
                  <a:cs typeface="Arial" panose="020B0604020202020204" pitchFamily="34" charset="0"/>
                </a:rPr>
                <a:t>Implementation</a:t>
              </a:r>
            </a:p>
            <a:p>
              <a:pPr algn="ctr" fontAlgn="base">
                <a:spcBef>
                  <a:spcPct val="0"/>
                </a:spcBef>
                <a:spcAft>
                  <a:spcPct val="0"/>
                </a:spcAft>
                <a:defRPr/>
              </a:pPr>
              <a:r>
                <a:rPr lang="en-GB" sz="1067" b="1" dirty="0">
                  <a:solidFill>
                    <a:schemeClr val="bg1"/>
                  </a:solidFill>
                  <a:latin typeface="Arial" panose="020B0604020202020204" pitchFamily="34" charset="0"/>
                  <a:cs typeface="Arial" panose="020B0604020202020204" pitchFamily="34" charset="0"/>
                </a:rPr>
                <a:t>Flexible Connection </a:t>
              </a:r>
            </a:p>
            <a:p>
              <a:pPr algn="ctr" fontAlgn="base">
                <a:spcBef>
                  <a:spcPct val="0"/>
                </a:spcBef>
                <a:spcAft>
                  <a:spcPct val="0"/>
                </a:spcAft>
                <a:defRPr/>
              </a:pPr>
              <a:r>
                <a:rPr lang="en-GB" sz="1067" b="1" dirty="0">
                  <a:solidFill>
                    <a:schemeClr val="bg1"/>
                  </a:solidFill>
                  <a:latin typeface="Arial" panose="020B0604020202020204" pitchFamily="34" charset="0"/>
                  <a:cs typeface="Arial" panose="020B0604020202020204" pitchFamily="34" charset="0"/>
                </a:rPr>
                <a:t>Solutions</a:t>
              </a:r>
            </a:p>
          </p:txBody>
        </p:sp>
      </p:grpSp>
    </p:spTree>
    <p:extLst>
      <p:ext uri="{BB962C8B-B14F-4D97-AF65-F5344CB8AC3E}">
        <p14:creationId xmlns:p14="http://schemas.microsoft.com/office/powerpoint/2010/main" val="39095405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 xmlns:a16="http://schemas.microsoft.com/office/drawing/2014/main" id="{84506C14-CA49-4251-B53F-9F4A64A81C68}"/>
              </a:ext>
            </a:extLst>
          </p:cNvPr>
          <p:cNvSpPr/>
          <p:nvPr/>
        </p:nvSpPr>
        <p:spPr>
          <a:xfrm>
            <a:off x="1064731" y="1564982"/>
            <a:ext cx="1766021" cy="1412817"/>
          </a:xfrm>
          <a:prstGeom prst="rect">
            <a:avLst/>
          </a:prstGeom>
          <a:solidFill>
            <a:srgbClr val="FF5A00">
              <a:alpha val="80000"/>
            </a:srgbClr>
          </a:solidFill>
          <a:ln>
            <a:noFill/>
          </a:ln>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184608" tIns="184608" rIns="184608" bIns="184608" numCol="1" spcCol="1270" rtlCol="0" anchor="ctr" anchorCtr="0">
            <a:noAutofit/>
          </a:bodyPr>
          <a:lstStyle/>
          <a:p>
            <a:pPr algn="ctr" defTabSz="829713">
              <a:lnSpc>
                <a:spcPct val="90000"/>
              </a:lnSpc>
              <a:spcBef>
                <a:spcPct val="0"/>
              </a:spcBef>
              <a:spcAft>
                <a:spcPct val="35000"/>
              </a:spcAft>
            </a:pPr>
            <a:r>
              <a:rPr lang="en-GB" sz="1467" dirty="0">
                <a:solidFill>
                  <a:srgbClr val="292929"/>
                </a:solidFill>
                <a:latin typeface="Arial" panose="020B0604020202020204" pitchFamily="34" charset="0"/>
                <a:cs typeface="Arial" panose="020B0604020202020204" pitchFamily="34" charset="0"/>
              </a:rPr>
              <a:t>Glasgow</a:t>
            </a:r>
            <a:r>
              <a:rPr lang="en-US" sz="1467" dirty="0">
                <a:solidFill>
                  <a:srgbClr val="292929"/>
                </a:solidFill>
                <a:latin typeface="Arial" panose="020B0604020202020204" pitchFamily="34" charset="0"/>
                <a:cs typeface="Arial" panose="020B0604020202020204" pitchFamily="34" charset="0"/>
              </a:rPr>
              <a:t> &amp; Clyde North</a:t>
            </a:r>
          </a:p>
          <a:p>
            <a:pPr algn="ctr" defTabSz="829713">
              <a:lnSpc>
                <a:spcPct val="90000"/>
              </a:lnSpc>
              <a:spcBef>
                <a:spcPct val="0"/>
              </a:spcBef>
              <a:spcAft>
                <a:spcPct val="35000"/>
              </a:spcAft>
            </a:pPr>
            <a:r>
              <a:rPr lang="en-GB" sz="1467" b="1" dirty="0">
                <a:solidFill>
                  <a:srgbClr val="292929"/>
                </a:solidFill>
                <a:latin typeface="Arial" panose="020B0604020202020204" pitchFamily="34" charset="0"/>
                <a:cs typeface="Arial" panose="020B0604020202020204" pitchFamily="34" charset="0"/>
              </a:rPr>
              <a:t>Kenny Spence</a:t>
            </a:r>
          </a:p>
        </p:txBody>
      </p:sp>
      <p:sp>
        <p:nvSpPr>
          <p:cNvPr id="8" name="Rectangle 7">
            <a:extLst>
              <a:ext uri="{FF2B5EF4-FFF2-40B4-BE49-F238E27FC236}">
                <a16:creationId xmlns="" xmlns:a16="http://schemas.microsoft.com/office/drawing/2014/main" id="{BBB45275-A84D-489B-B2CF-D6A5E1B21269}"/>
              </a:ext>
            </a:extLst>
          </p:cNvPr>
          <p:cNvSpPr/>
          <p:nvPr/>
        </p:nvSpPr>
        <p:spPr>
          <a:xfrm>
            <a:off x="1064731" y="3162829"/>
            <a:ext cx="1766021" cy="1412817"/>
          </a:xfrm>
          <a:prstGeom prst="rect">
            <a:avLst/>
          </a:prstGeom>
          <a:solidFill>
            <a:srgbClr val="005CA1"/>
          </a:solidFill>
          <a:ln>
            <a:noFill/>
          </a:ln>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184608" tIns="184608" rIns="184608" bIns="184608" numCol="1" spcCol="1270" rtlCol="0" anchor="ctr" anchorCtr="0">
            <a:noAutofit/>
          </a:bodyPr>
          <a:lstStyle/>
          <a:p>
            <a:pPr algn="ctr" defTabSz="829713">
              <a:lnSpc>
                <a:spcPct val="90000"/>
              </a:lnSpc>
              <a:spcBef>
                <a:spcPct val="0"/>
              </a:spcBef>
              <a:spcAft>
                <a:spcPct val="35000"/>
              </a:spcAft>
            </a:pPr>
            <a:r>
              <a:rPr lang="en-GB" sz="1467" dirty="0">
                <a:solidFill>
                  <a:srgbClr val="292929"/>
                </a:solidFill>
                <a:latin typeface="Arial" panose="020B0604020202020204" pitchFamily="34" charset="0"/>
                <a:cs typeface="Arial" panose="020B0604020202020204" pitchFamily="34" charset="0"/>
              </a:rPr>
              <a:t>Ayrshire &amp; Clyde South</a:t>
            </a:r>
            <a:endParaRPr lang="en-US" sz="1467" dirty="0">
              <a:solidFill>
                <a:srgbClr val="292929"/>
              </a:solidFill>
              <a:latin typeface="Arial" panose="020B0604020202020204" pitchFamily="34" charset="0"/>
              <a:cs typeface="Arial" panose="020B0604020202020204" pitchFamily="34" charset="0"/>
            </a:endParaRPr>
          </a:p>
          <a:p>
            <a:pPr algn="ctr" defTabSz="829713">
              <a:lnSpc>
                <a:spcPct val="90000"/>
              </a:lnSpc>
              <a:spcBef>
                <a:spcPct val="0"/>
              </a:spcBef>
              <a:spcAft>
                <a:spcPct val="35000"/>
              </a:spcAft>
            </a:pPr>
            <a:r>
              <a:rPr lang="en-GB" sz="1467" b="1" dirty="0">
                <a:solidFill>
                  <a:srgbClr val="292929"/>
                </a:solidFill>
                <a:latin typeface="Arial" panose="020B0604020202020204" pitchFamily="34" charset="0"/>
                <a:cs typeface="Arial" panose="020B0604020202020204" pitchFamily="34" charset="0"/>
              </a:rPr>
              <a:t>Philip McLellan</a:t>
            </a:r>
          </a:p>
        </p:txBody>
      </p:sp>
      <p:sp>
        <p:nvSpPr>
          <p:cNvPr id="9" name="Rectangle 8">
            <a:extLst>
              <a:ext uri="{FF2B5EF4-FFF2-40B4-BE49-F238E27FC236}">
                <a16:creationId xmlns="" xmlns:a16="http://schemas.microsoft.com/office/drawing/2014/main" id="{2C0BA5C8-0CD0-46F5-98A9-AF729CB8DF2E}"/>
              </a:ext>
            </a:extLst>
          </p:cNvPr>
          <p:cNvSpPr/>
          <p:nvPr/>
        </p:nvSpPr>
        <p:spPr>
          <a:xfrm>
            <a:off x="1078716" y="4760676"/>
            <a:ext cx="1766021" cy="1412817"/>
          </a:xfrm>
          <a:prstGeom prst="rect">
            <a:avLst/>
          </a:prstGeom>
          <a:solidFill>
            <a:srgbClr val="BDCF00">
              <a:alpha val="80000"/>
            </a:srgbClr>
          </a:solidFill>
          <a:ln>
            <a:noFill/>
          </a:ln>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184608" tIns="184608" rIns="184608" bIns="184608" numCol="1" spcCol="1270" rtlCol="0" anchor="ctr" anchorCtr="0">
            <a:noAutofit/>
          </a:bodyPr>
          <a:lstStyle/>
          <a:p>
            <a:pPr algn="ctr" defTabSz="829713">
              <a:lnSpc>
                <a:spcPct val="90000"/>
              </a:lnSpc>
              <a:spcBef>
                <a:spcPct val="0"/>
              </a:spcBef>
              <a:spcAft>
                <a:spcPct val="35000"/>
              </a:spcAft>
            </a:pPr>
            <a:r>
              <a:rPr lang="en-GB" sz="1467" dirty="0">
                <a:solidFill>
                  <a:srgbClr val="292929"/>
                </a:solidFill>
                <a:latin typeface="Arial" panose="020B0604020202020204" pitchFamily="34" charset="0"/>
                <a:cs typeface="Arial" panose="020B0604020202020204" pitchFamily="34" charset="0"/>
              </a:rPr>
              <a:t>Dumfries </a:t>
            </a:r>
          </a:p>
          <a:p>
            <a:pPr algn="ctr" defTabSz="829713">
              <a:lnSpc>
                <a:spcPct val="90000"/>
              </a:lnSpc>
              <a:spcBef>
                <a:spcPct val="0"/>
              </a:spcBef>
              <a:spcAft>
                <a:spcPct val="35000"/>
              </a:spcAft>
            </a:pPr>
            <a:r>
              <a:rPr lang="en-GB" sz="1467" b="1" dirty="0">
                <a:solidFill>
                  <a:srgbClr val="292929"/>
                </a:solidFill>
                <a:latin typeface="Arial" panose="020B0604020202020204" pitchFamily="34" charset="0"/>
                <a:cs typeface="Arial" panose="020B0604020202020204" pitchFamily="34" charset="0"/>
              </a:rPr>
              <a:t>Stuart Love</a:t>
            </a:r>
          </a:p>
          <a:p>
            <a:pPr algn="ctr" defTabSz="829713">
              <a:lnSpc>
                <a:spcPct val="90000"/>
              </a:lnSpc>
              <a:spcBef>
                <a:spcPct val="0"/>
              </a:spcBef>
              <a:spcAft>
                <a:spcPct val="35000"/>
              </a:spcAft>
            </a:pPr>
            <a:r>
              <a:rPr lang="en-GB" sz="1467" b="1" dirty="0">
                <a:solidFill>
                  <a:srgbClr val="292929"/>
                </a:solidFill>
                <a:latin typeface="Arial" panose="020B0604020202020204" pitchFamily="34" charset="0"/>
                <a:cs typeface="Arial" panose="020B0604020202020204" pitchFamily="34" charset="0"/>
              </a:rPr>
              <a:t>Victoria Provan</a:t>
            </a:r>
          </a:p>
        </p:txBody>
      </p:sp>
      <p:sp>
        <p:nvSpPr>
          <p:cNvPr id="10" name="Rectangle 9">
            <a:extLst>
              <a:ext uri="{FF2B5EF4-FFF2-40B4-BE49-F238E27FC236}">
                <a16:creationId xmlns="" xmlns:a16="http://schemas.microsoft.com/office/drawing/2014/main" id="{B20F4D8C-6FED-44FF-89D7-123C5F1D6481}"/>
              </a:ext>
            </a:extLst>
          </p:cNvPr>
          <p:cNvSpPr/>
          <p:nvPr/>
        </p:nvSpPr>
        <p:spPr>
          <a:xfrm>
            <a:off x="9352440" y="1564981"/>
            <a:ext cx="1766021" cy="1412819"/>
          </a:xfrm>
          <a:prstGeom prst="rect">
            <a:avLst/>
          </a:prstGeom>
          <a:solidFill>
            <a:srgbClr val="94C11E">
              <a:alpha val="80000"/>
            </a:srgbClr>
          </a:solidFill>
          <a:ln>
            <a:noFill/>
          </a:ln>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184608" tIns="184608" rIns="184608" bIns="184608" numCol="1" spcCol="1270" rtlCol="0" anchor="ctr" anchorCtr="0">
            <a:noAutofit/>
          </a:bodyPr>
          <a:lstStyle/>
          <a:p>
            <a:pPr algn="ctr" defTabSz="829713">
              <a:lnSpc>
                <a:spcPct val="90000"/>
              </a:lnSpc>
              <a:spcBef>
                <a:spcPct val="0"/>
              </a:spcBef>
              <a:spcAft>
                <a:spcPct val="35000"/>
              </a:spcAft>
            </a:pPr>
            <a:r>
              <a:rPr lang="en-GB" sz="1467" dirty="0">
                <a:solidFill>
                  <a:srgbClr val="292929"/>
                </a:solidFill>
                <a:latin typeface="Arial" panose="020B0604020202020204" pitchFamily="34" charset="0"/>
                <a:cs typeface="Arial" panose="020B0604020202020204" pitchFamily="34" charset="0"/>
              </a:rPr>
              <a:t>Central &amp; Fife</a:t>
            </a:r>
          </a:p>
          <a:p>
            <a:pPr algn="ctr" defTabSz="829713">
              <a:lnSpc>
                <a:spcPct val="90000"/>
              </a:lnSpc>
              <a:spcBef>
                <a:spcPct val="0"/>
              </a:spcBef>
              <a:spcAft>
                <a:spcPct val="35000"/>
              </a:spcAft>
            </a:pPr>
            <a:r>
              <a:rPr lang="en-GB" sz="1467" b="1" dirty="0">
                <a:solidFill>
                  <a:srgbClr val="292929"/>
                </a:solidFill>
                <a:latin typeface="Arial" panose="020B0604020202020204" pitchFamily="34" charset="0"/>
                <a:cs typeface="Arial" panose="020B0604020202020204" pitchFamily="34" charset="0"/>
              </a:rPr>
              <a:t>Tony Sneddon</a:t>
            </a:r>
          </a:p>
        </p:txBody>
      </p:sp>
      <p:sp>
        <p:nvSpPr>
          <p:cNvPr id="11" name="Rectangle 10">
            <a:extLst>
              <a:ext uri="{FF2B5EF4-FFF2-40B4-BE49-F238E27FC236}">
                <a16:creationId xmlns="" xmlns:a16="http://schemas.microsoft.com/office/drawing/2014/main" id="{40910F56-D7A4-436C-AE7B-09D225CB3DBE}"/>
              </a:ext>
            </a:extLst>
          </p:cNvPr>
          <p:cNvSpPr/>
          <p:nvPr/>
        </p:nvSpPr>
        <p:spPr>
          <a:xfrm>
            <a:off x="9347264" y="3162829"/>
            <a:ext cx="1746729" cy="1412817"/>
          </a:xfrm>
          <a:prstGeom prst="rect">
            <a:avLst/>
          </a:prstGeom>
          <a:solidFill>
            <a:srgbClr val="FEDE00">
              <a:alpha val="80000"/>
            </a:srgbClr>
          </a:solidFill>
          <a:ln>
            <a:noFill/>
          </a:ln>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184608" tIns="184608" rIns="184608" bIns="184608" numCol="1" spcCol="1270" rtlCol="0" anchor="ctr" anchorCtr="0">
            <a:noAutofit/>
          </a:bodyPr>
          <a:lstStyle/>
          <a:p>
            <a:pPr algn="ctr" defTabSz="829713">
              <a:lnSpc>
                <a:spcPct val="90000"/>
              </a:lnSpc>
              <a:spcBef>
                <a:spcPct val="0"/>
              </a:spcBef>
              <a:spcAft>
                <a:spcPct val="35000"/>
              </a:spcAft>
            </a:pPr>
            <a:r>
              <a:rPr lang="en-GB" sz="1467" dirty="0">
                <a:solidFill>
                  <a:srgbClr val="292929"/>
                </a:solidFill>
                <a:latin typeface="Arial" panose="020B0604020202020204" pitchFamily="34" charset="0"/>
                <a:cs typeface="Arial" panose="020B0604020202020204" pitchFamily="34" charset="0"/>
              </a:rPr>
              <a:t>Lanarkshire</a:t>
            </a:r>
          </a:p>
          <a:p>
            <a:pPr algn="ctr" defTabSz="829713">
              <a:lnSpc>
                <a:spcPct val="90000"/>
              </a:lnSpc>
              <a:spcBef>
                <a:spcPct val="0"/>
              </a:spcBef>
              <a:spcAft>
                <a:spcPct val="35000"/>
              </a:spcAft>
            </a:pPr>
            <a:r>
              <a:rPr lang="en-GB" sz="1467" b="1" dirty="0">
                <a:solidFill>
                  <a:srgbClr val="292929"/>
                </a:solidFill>
                <a:latin typeface="Arial" panose="020B0604020202020204" pitchFamily="34" charset="0"/>
                <a:cs typeface="Arial" panose="020B0604020202020204" pitchFamily="34" charset="0"/>
              </a:rPr>
              <a:t>Derek Jessamine</a:t>
            </a:r>
          </a:p>
        </p:txBody>
      </p:sp>
      <p:sp>
        <p:nvSpPr>
          <p:cNvPr id="12" name="Rectangle 11">
            <a:extLst>
              <a:ext uri="{FF2B5EF4-FFF2-40B4-BE49-F238E27FC236}">
                <a16:creationId xmlns="" xmlns:a16="http://schemas.microsoft.com/office/drawing/2014/main" id="{6FADC12E-5184-476F-ADFD-9A110FB09D73}"/>
              </a:ext>
            </a:extLst>
          </p:cNvPr>
          <p:cNvSpPr/>
          <p:nvPr/>
        </p:nvSpPr>
        <p:spPr>
          <a:xfrm>
            <a:off x="9347263" y="4760674"/>
            <a:ext cx="1751907" cy="1401525"/>
          </a:xfrm>
          <a:prstGeom prst="rect">
            <a:avLst/>
          </a:prstGeom>
          <a:solidFill>
            <a:srgbClr val="668C2E">
              <a:alpha val="80000"/>
            </a:srgbClr>
          </a:solidFill>
          <a:ln>
            <a:noFill/>
          </a:ln>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184608" tIns="184608" rIns="184608" bIns="184608" numCol="1" spcCol="1270" rtlCol="0" anchor="ctr" anchorCtr="0">
            <a:noAutofit/>
          </a:bodyPr>
          <a:lstStyle/>
          <a:p>
            <a:pPr algn="ctr" defTabSz="829713">
              <a:lnSpc>
                <a:spcPct val="90000"/>
              </a:lnSpc>
              <a:spcBef>
                <a:spcPct val="0"/>
              </a:spcBef>
              <a:spcAft>
                <a:spcPct val="35000"/>
              </a:spcAft>
            </a:pPr>
            <a:r>
              <a:rPr lang="en-GB" sz="1467" dirty="0">
                <a:solidFill>
                  <a:srgbClr val="292929"/>
                </a:solidFill>
                <a:latin typeface="Arial" panose="020B0604020202020204" pitchFamily="34" charset="0"/>
                <a:cs typeface="Arial" panose="020B0604020202020204" pitchFamily="34" charset="0"/>
              </a:rPr>
              <a:t>Edinburgh &amp; Borders</a:t>
            </a:r>
            <a:endParaRPr lang="en-US" sz="1467" dirty="0">
              <a:solidFill>
                <a:srgbClr val="292929"/>
              </a:solidFill>
              <a:latin typeface="Arial" panose="020B0604020202020204" pitchFamily="34" charset="0"/>
              <a:cs typeface="Arial" panose="020B0604020202020204" pitchFamily="34" charset="0"/>
            </a:endParaRPr>
          </a:p>
          <a:p>
            <a:pPr algn="ctr" defTabSz="829713">
              <a:lnSpc>
                <a:spcPct val="90000"/>
              </a:lnSpc>
              <a:spcBef>
                <a:spcPct val="0"/>
              </a:spcBef>
              <a:spcAft>
                <a:spcPct val="35000"/>
              </a:spcAft>
            </a:pPr>
            <a:r>
              <a:rPr lang="en-GB" sz="1467" b="1" dirty="0">
                <a:solidFill>
                  <a:srgbClr val="292929"/>
                </a:solidFill>
                <a:latin typeface="Arial" panose="020B0604020202020204" pitchFamily="34" charset="0"/>
                <a:cs typeface="Arial" panose="020B0604020202020204" pitchFamily="34" charset="0"/>
              </a:rPr>
              <a:t>Jerome Bell</a:t>
            </a:r>
          </a:p>
        </p:txBody>
      </p:sp>
      <p:pic>
        <p:nvPicPr>
          <p:cNvPr id="5" name="Picture 4">
            <a:extLst>
              <a:ext uri="{FF2B5EF4-FFF2-40B4-BE49-F238E27FC236}">
                <a16:creationId xmlns="" xmlns:a16="http://schemas.microsoft.com/office/drawing/2014/main" id="{739CDF31-07FE-4A60-983F-002082EEB32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21019" y="1403927"/>
            <a:ext cx="3925455" cy="3803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4">
            <a:extLst>
              <a:ext uri="{FF2B5EF4-FFF2-40B4-BE49-F238E27FC236}">
                <a16:creationId xmlns="" xmlns:a16="http://schemas.microsoft.com/office/drawing/2014/main" id="{1DF45197-8178-43F8-816E-B832BD4D6491}"/>
              </a:ext>
            </a:extLst>
          </p:cNvPr>
          <p:cNvSpPr txBox="1">
            <a:spLocks/>
          </p:cNvSpPr>
          <p:nvPr/>
        </p:nvSpPr>
        <p:spPr>
          <a:xfrm>
            <a:off x="623392" y="725647"/>
            <a:ext cx="11196059" cy="512933"/>
          </a:xfrm>
          <a:prstGeom prst="rect">
            <a:avLst/>
          </a:prstGeom>
        </p:spPr>
        <p:txBody>
          <a:bodyPr/>
          <a:lstStyle>
            <a:lvl1pPr marL="292153" indent="-292153" algn="l" defTabSz="389538" rtl="0" eaLnBrk="0" fontAlgn="base" hangingPunct="0">
              <a:spcBef>
                <a:spcPct val="20000"/>
              </a:spcBef>
              <a:spcAft>
                <a:spcPct val="0"/>
              </a:spcAft>
              <a:buFont typeface="Arial" charset="0"/>
              <a:buChar char="•"/>
              <a:defRPr sz="2700" kern="1200">
                <a:solidFill>
                  <a:schemeClr val="tx1"/>
                </a:solidFill>
                <a:latin typeface="+mn-lt"/>
                <a:ea typeface="ＭＳ Ｐゴシック" charset="-128"/>
                <a:cs typeface="ＭＳ Ｐゴシック" charset="-128"/>
              </a:defRPr>
            </a:lvl1pPr>
            <a:lvl2pPr marL="632998" indent="-243460" algn="l" defTabSz="389538"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2pPr>
            <a:lvl3pPr marL="973843" indent="-194769" algn="l" defTabSz="389538"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3pPr>
            <a:lvl4pPr marL="1363379" indent="-194769" algn="l" defTabSz="389538" rtl="0" eaLnBrk="0" fontAlgn="base" hangingPunct="0">
              <a:spcBef>
                <a:spcPct val="20000"/>
              </a:spcBef>
              <a:spcAft>
                <a:spcPct val="0"/>
              </a:spcAft>
              <a:buFont typeface="Arial" charset="0"/>
              <a:buChar char="–"/>
              <a:defRPr sz="1700" kern="1200">
                <a:solidFill>
                  <a:schemeClr val="tx1"/>
                </a:solidFill>
                <a:latin typeface="+mn-lt"/>
                <a:ea typeface="ＭＳ Ｐゴシック" charset="-128"/>
                <a:cs typeface="+mn-cs"/>
              </a:defRPr>
            </a:lvl4pPr>
            <a:lvl5pPr marL="1752917" indent="-194769" algn="l" defTabSz="389538" rtl="0" eaLnBrk="0" fontAlgn="base" hangingPunct="0">
              <a:spcBef>
                <a:spcPct val="20000"/>
              </a:spcBef>
              <a:spcAft>
                <a:spcPct val="0"/>
              </a:spcAft>
              <a:buFont typeface="Arial" charset="0"/>
              <a:buChar char="»"/>
              <a:defRPr sz="1700" kern="1200">
                <a:solidFill>
                  <a:schemeClr val="tx1"/>
                </a:solidFill>
                <a:latin typeface="+mn-lt"/>
                <a:ea typeface="ＭＳ Ｐゴシック" charset="-128"/>
                <a:cs typeface="+mn-cs"/>
              </a:defRPr>
            </a:lvl5pPr>
            <a:lvl6pPr marL="2142455" indent="-194769" algn="l" defTabSz="389538" rtl="0" eaLnBrk="1" latinLnBrk="0" hangingPunct="1">
              <a:spcBef>
                <a:spcPct val="20000"/>
              </a:spcBef>
              <a:buFont typeface="Arial"/>
              <a:buChar char="•"/>
              <a:defRPr sz="1700" kern="1200">
                <a:solidFill>
                  <a:schemeClr val="tx1"/>
                </a:solidFill>
                <a:latin typeface="+mn-lt"/>
                <a:ea typeface="+mn-ea"/>
                <a:cs typeface="+mn-cs"/>
              </a:defRPr>
            </a:lvl6pPr>
            <a:lvl7pPr marL="2531992" indent="-194769" algn="l" defTabSz="389538" rtl="0" eaLnBrk="1" latinLnBrk="0" hangingPunct="1">
              <a:spcBef>
                <a:spcPct val="20000"/>
              </a:spcBef>
              <a:buFont typeface="Arial"/>
              <a:buChar char="•"/>
              <a:defRPr sz="1700" kern="1200">
                <a:solidFill>
                  <a:schemeClr val="tx1"/>
                </a:solidFill>
                <a:latin typeface="+mn-lt"/>
                <a:ea typeface="+mn-ea"/>
                <a:cs typeface="+mn-cs"/>
              </a:defRPr>
            </a:lvl7pPr>
            <a:lvl8pPr marL="2921529" indent="-194769" algn="l" defTabSz="389538" rtl="0" eaLnBrk="1" latinLnBrk="0" hangingPunct="1">
              <a:spcBef>
                <a:spcPct val="20000"/>
              </a:spcBef>
              <a:buFont typeface="Arial"/>
              <a:buChar char="•"/>
              <a:defRPr sz="1700" kern="1200">
                <a:solidFill>
                  <a:schemeClr val="tx1"/>
                </a:solidFill>
                <a:latin typeface="+mn-lt"/>
                <a:ea typeface="+mn-ea"/>
                <a:cs typeface="+mn-cs"/>
              </a:defRPr>
            </a:lvl8pPr>
            <a:lvl9pPr marL="3311066" indent="-194769" algn="l" defTabSz="389538" rtl="0" eaLnBrk="1" latinLnBrk="0" hangingPunct="1">
              <a:spcBef>
                <a:spcPct val="20000"/>
              </a:spcBef>
              <a:buFont typeface="Arial"/>
              <a:buChar char="•"/>
              <a:defRPr sz="1700" kern="1200">
                <a:solidFill>
                  <a:schemeClr val="tx1"/>
                </a:solidFill>
                <a:latin typeface="+mn-lt"/>
                <a:ea typeface="+mn-ea"/>
                <a:cs typeface="+mn-cs"/>
              </a:defRPr>
            </a:lvl9pPr>
          </a:lstStyle>
          <a:p>
            <a:pPr marL="0" indent="0">
              <a:buNone/>
            </a:pPr>
            <a:r>
              <a:rPr lang="en-GB" sz="2133" b="1" dirty="0">
                <a:solidFill>
                  <a:srgbClr val="292929"/>
                </a:solidFill>
                <a:latin typeface="Arial" panose="020B0604020202020204" pitchFamily="34" charset="0"/>
                <a:cs typeface="Arial" panose="020B0604020202020204" pitchFamily="34" charset="0"/>
              </a:rPr>
              <a:t>Flexible Connections: Early Engagement with SP Energy Networks Critical</a:t>
            </a:r>
          </a:p>
        </p:txBody>
      </p:sp>
      <p:sp>
        <p:nvSpPr>
          <p:cNvPr id="4" name="Rectangle 3">
            <a:extLst>
              <a:ext uri="{FF2B5EF4-FFF2-40B4-BE49-F238E27FC236}">
                <a16:creationId xmlns="" xmlns:a16="http://schemas.microsoft.com/office/drawing/2014/main" id="{32C12B0A-A31A-4EC5-A782-A8258BFBBF35}"/>
              </a:ext>
            </a:extLst>
          </p:cNvPr>
          <p:cNvSpPr/>
          <p:nvPr/>
        </p:nvSpPr>
        <p:spPr>
          <a:xfrm>
            <a:off x="7959087" y="8604448"/>
            <a:ext cx="3365803" cy="53955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03900" tIns="51951" rIns="103900" bIns="51951" rtlCol="0" anchor="ctr"/>
          <a:lstStyle/>
          <a:p>
            <a:pPr algn="ctr"/>
            <a:endParaRPr lang="en-GB" sz="2400"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 xmlns:a16="http://schemas.microsoft.com/office/drawing/2014/main" id="{176962A9-22E7-492A-AD30-2024160CCD06}"/>
              </a:ext>
            </a:extLst>
          </p:cNvPr>
          <p:cNvSpPr/>
          <p:nvPr/>
        </p:nvSpPr>
        <p:spPr>
          <a:xfrm>
            <a:off x="623392" y="1109689"/>
            <a:ext cx="10945216" cy="379656"/>
          </a:xfrm>
          <a:prstGeom prst="rect">
            <a:avLst/>
          </a:prstGeom>
        </p:spPr>
        <p:txBody>
          <a:bodyPr wrap="square">
            <a:spAutoFit/>
          </a:bodyPr>
          <a:lstStyle/>
          <a:p>
            <a:pPr defTabSz="609585">
              <a:tabLst>
                <a:tab pos="0" algn="l"/>
                <a:tab pos="118530" algn="l"/>
              </a:tabLst>
            </a:pPr>
            <a:r>
              <a:rPr lang="en-GB" altLang="en-US" sz="1867" dirty="0">
                <a:solidFill>
                  <a:srgbClr val="292929"/>
                </a:solidFill>
                <a:latin typeface="Arial" panose="020B0604020202020204" pitchFamily="34" charset="0"/>
                <a:cs typeface="Arial" panose="020B0604020202020204" pitchFamily="34" charset="0"/>
              </a:rPr>
              <a:t>Distributed Generation Experts</a:t>
            </a:r>
          </a:p>
        </p:txBody>
      </p:sp>
      <p:sp>
        <p:nvSpPr>
          <p:cNvPr id="13" name="Text Placeholder 6">
            <a:extLst>
              <a:ext uri="{FF2B5EF4-FFF2-40B4-BE49-F238E27FC236}">
                <a16:creationId xmlns="" xmlns:a16="http://schemas.microsoft.com/office/drawing/2014/main" id="{DEEE6138-8AAE-4E9D-9A6D-FF505B5E5FE8}"/>
              </a:ext>
            </a:extLst>
          </p:cNvPr>
          <p:cNvSpPr txBox="1">
            <a:spLocks/>
          </p:cNvSpPr>
          <p:nvPr/>
        </p:nvSpPr>
        <p:spPr>
          <a:xfrm>
            <a:off x="3263686" y="5212174"/>
            <a:ext cx="5664629" cy="419973"/>
          </a:xfrm>
          <a:prstGeom prst="rect">
            <a:avLst/>
          </a:prstGeom>
        </p:spPr>
        <p:txBody>
          <a:bodyPr/>
          <a:lstStyle>
            <a:lvl1pPr marL="292153" indent="-292153" algn="l" defTabSz="389538" rtl="0" eaLnBrk="0" fontAlgn="base" hangingPunct="0">
              <a:spcBef>
                <a:spcPct val="20000"/>
              </a:spcBef>
              <a:spcAft>
                <a:spcPct val="0"/>
              </a:spcAft>
              <a:buFont typeface="Arial" charset="0"/>
              <a:buChar char="•"/>
              <a:defRPr sz="2700" kern="1200">
                <a:solidFill>
                  <a:schemeClr val="tx1"/>
                </a:solidFill>
                <a:latin typeface="+mn-lt"/>
                <a:ea typeface="ＭＳ Ｐゴシック" charset="-128"/>
                <a:cs typeface="ＭＳ Ｐゴシック" charset="-128"/>
              </a:defRPr>
            </a:lvl1pPr>
            <a:lvl2pPr marL="632998" indent="-243460" algn="l" defTabSz="389538"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2pPr>
            <a:lvl3pPr marL="973843" indent="-194769" algn="l" defTabSz="389538"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3pPr>
            <a:lvl4pPr marL="1363379" indent="-194769" algn="l" defTabSz="389538" rtl="0" eaLnBrk="0" fontAlgn="base" hangingPunct="0">
              <a:spcBef>
                <a:spcPct val="20000"/>
              </a:spcBef>
              <a:spcAft>
                <a:spcPct val="0"/>
              </a:spcAft>
              <a:buFont typeface="Arial" charset="0"/>
              <a:buChar char="–"/>
              <a:defRPr sz="1700" kern="1200">
                <a:solidFill>
                  <a:schemeClr val="tx1"/>
                </a:solidFill>
                <a:latin typeface="+mn-lt"/>
                <a:ea typeface="ＭＳ Ｐゴシック" charset="-128"/>
                <a:cs typeface="+mn-cs"/>
              </a:defRPr>
            </a:lvl4pPr>
            <a:lvl5pPr marL="1752917" indent="-194769" algn="l" defTabSz="389538" rtl="0" eaLnBrk="0" fontAlgn="base" hangingPunct="0">
              <a:spcBef>
                <a:spcPct val="20000"/>
              </a:spcBef>
              <a:spcAft>
                <a:spcPct val="0"/>
              </a:spcAft>
              <a:buFont typeface="Arial" charset="0"/>
              <a:buChar char="»"/>
              <a:defRPr sz="1700" kern="1200">
                <a:solidFill>
                  <a:schemeClr val="tx1"/>
                </a:solidFill>
                <a:latin typeface="+mn-lt"/>
                <a:ea typeface="ＭＳ Ｐゴシック" charset="-128"/>
                <a:cs typeface="+mn-cs"/>
              </a:defRPr>
            </a:lvl5pPr>
            <a:lvl6pPr marL="2142455" indent="-194769" algn="l" defTabSz="389538" rtl="0" eaLnBrk="1" latinLnBrk="0" hangingPunct="1">
              <a:spcBef>
                <a:spcPct val="20000"/>
              </a:spcBef>
              <a:buFont typeface="Arial"/>
              <a:buChar char="•"/>
              <a:defRPr sz="1700" kern="1200">
                <a:solidFill>
                  <a:schemeClr val="tx1"/>
                </a:solidFill>
                <a:latin typeface="+mn-lt"/>
                <a:ea typeface="+mn-ea"/>
                <a:cs typeface="+mn-cs"/>
              </a:defRPr>
            </a:lvl6pPr>
            <a:lvl7pPr marL="2531992" indent="-194769" algn="l" defTabSz="389538" rtl="0" eaLnBrk="1" latinLnBrk="0" hangingPunct="1">
              <a:spcBef>
                <a:spcPct val="20000"/>
              </a:spcBef>
              <a:buFont typeface="Arial"/>
              <a:buChar char="•"/>
              <a:defRPr sz="1700" kern="1200">
                <a:solidFill>
                  <a:schemeClr val="tx1"/>
                </a:solidFill>
                <a:latin typeface="+mn-lt"/>
                <a:ea typeface="+mn-ea"/>
                <a:cs typeface="+mn-cs"/>
              </a:defRPr>
            </a:lvl7pPr>
            <a:lvl8pPr marL="2921529" indent="-194769" algn="l" defTabSz="389538" rtl="0" eaLnBrk="1" latinLnBrk="0" hangingPunct="1">
              <a:spcBef>
                <a:spcPct val="20000"/>
              </a:spcBef>
              <a:buFont typeface="Arial"/>
              <a:buChar char="•"/>
              <a:defRPr sz="1700" kern="1200">
                <a:solidFill>
                  <a:schemeClr val="tx1"/>
                </a:solidFill>
                <a:latin typeface="+mn-lt"/>
                <a:ea typeface="+mn-ea"/>
                <a:cs typeface="+mn-cs"/>
              </a:defRPr>
            </a:lvl8pPr>
            <a:lvl9pPr marL="3311066" indent="-194769" algn="l" defTabSz="389538" rtl="0" eaLnBrk="1" latinLnBrk="0" hangingPunct="1">
              <a:spcBef>
                <a:spcPct val="20000"/>
              </a:spcBef>
              <a:buFont typeface="Arial"/>
              <a:buChar char="•"/>
              <a:defRPr sz="1700" kern="1200">
                <a:solidFill>
                  <a:schemeClr val="tx1"/>
                </a:solidFill>
                <a:latin typeface="+mn-lt"/>
                <a:ea typeface="+mn-ea"/>
                <a:cs typeface="+mn-cs"/>
              </a:defRPr>
            </a:lvl9pPr>
          </a:lstStyle>
          <a:p>
            <a:pPr marL="0" indent="0" algn="ctr">
              <a:buNone/>
            </a:pPr>
            <a:r>
              <a:rPr lang="en-GB" sz="1600" i="1" dirty="0">
                <a:solidFill>
                  <a:srgbClr val="292929"/>
                </a:solidFill>
                <a:latin typeface="Arial" panose="020B0604020202020204" pitchFamily="34" charset="0"/>
                <a:cs typeface="Arial" panose="020B0604020202020204" pitchFamily="34" charset="0"/>
              </a:rPr>
              <a:t>For more information log onto www.spenergynetworks.co.uk/gettingconnected</a:t>
            </a:r>
          </a:p>
        </p:txBody>
      </p:sp>
    </p:spTree>
    <p:extLst>
      <p:ext uri="{BB962C8B-B14F-4D97-AF65-F5344CB8AC3E}">
        <p14:creationId xmlns:p14="http://schemas.microsoft.com/office/powerpoint/2010/main" val="34298243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solidFill>
                  <a:srgbClr val="292929"/>
                </a:solidFill>
                <a:latin typeface="Arial" panose="020B0604020202020204" pitchFamily="34" charset="0"/>
                <a:cs typeface="Arial" panose="020B0604020202020204" pitchFamily="34" charset="0"/>
              </a:rPr>
              <a:t>Thank You </a:t>
            </a:r>
            <a:endParaRPr lang="en-US" dirty="0">
              <a:solidFill>
                <a:srgbClr val="29292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40315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5">
            <a:extLst>
              <a:ext uri="{FF2B5EF4-FFF2-40B4-BE49-F238E27FC236}">
                <a16:creationId xmlns="" xmlns:a16="http://schemas.microsoft.com/office/drawing/2014/main" id="{7A673C0A-A1FC-4661-B9B1-761767B94830}"/>
              </a:ext>
            </a:extLst>
          </p:cNvPr>
          <p:cNvSpPr txBox="1">
            <a:spLocks/>
          </p:cNvSpPr>
          <p:nvPr/>
        </p:nvSpPr>
        <p:spPr>
          <a:xfrm>
            <a:off x="718828" y="807267"/>
            <a:ext cx="10867096" cy="589501"/>
          </a:xfrm>
          <a:prstGeom prst="rect">
            <a:avLst/>
          </a:prstGeom>
        </p:spPr>
        <p:txBody>
          <a:bodyPr lIns="0" tIns="51937" rIns="103876" bIns="51937" rtlCol="0" anchor="ctr" anchorCtr="0"/>
          <a:lstStyle>
            <a:lvl1pPr algn="l" defTabSz="389538" rtl="0" eaLnBrk="0" fontAlgn="base" hangingPunct="0">
              <a:lnSpc>
                <a:spcPts val="1704"/>
              </a:lnSpc>
              <a:spcBef>
                <a:spcPct val="0"/>
              </a:spcBef>
              <a:spcAft>
                <a:spcPct val="0"/>
              </a:spcAft>
              <a:defRPr sz="1500" b="1" kern="1200">
                <a:solidFill>
                  <a:srgbClr val="5C881A"/>
                </a:solidFill>
                <a:latin typeface="Arial" pitchFamily="34" charset="0"/>
                <a:ea typeface="ＭＳ Ｐゴシック" charset="-128"/>
                <a:cs typeface="Arial" pitchFamily="34" charset="0"/>
              </a:defRPr>
            </a:lvl1pPr>
            <a:lvl2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2pPr>
            <a:lvl3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3pPr>
            <a:lvl4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4pPr>
            <a:lvl5pPr algn="ctr" defTabSz="389538" rtl="0" eaLnBrk="0" fontAlgn="base" hangingPunct="0">
              <a:spcBef>
                <a:spcPct val="0"/>
              </a:spcBef>
              <a:spcAft>
                <a:spcPct val="0"/>
              </a:spcAft>
              <a:defRPr sz="3700">
                <a:solidFill>
                  <a:schemeClr val="tx1"/>
                </a:solidFill>
                <a:latin typeface="Calibri" charset="0"/>
                <a:ea typeface="ＭＳ Ｐゴシック" charset="-128"/>
                <a:cs typeface="ＭＳ Ｐゴシック" charset="-128"/>
              </a:defRPr>
            </a:lvl5pPr>
            <a:lvl6pPr marL="389538"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6pPr>
            <a:lvl7pPr marL="779074"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7pPr>
            <a:lvl8pPr marL="1168612"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8pPr>
            <a:lvl9pPr marL="1558149" algn="ctr" defTabSz="389538" rtl="0" fontAlgn="base">
              <a:spcBef>
                <a:spcPct val="0"/>
              </a:spcBef>
              <a:spcAft>
                <a:spcPct val="0"/>
              </a:spcAft>
              <a:defRPr sz="3700">
                <a:solidFill>
                  <a:schemeClr val="tx1"/>
                </a:solidFill>
                <a:latin typeface="Calibri" charset="0"/>
                <a:ea typeface="ＭＳ Ｐゴシック" charset="-128"/>
                <a:cs typeface="ＭＳ Ｐゴシック" charset="-128"/>
              </a:defRPr>
            </a:lvl9pPr>
          </a:lstStyle>
          <a:p>
            <a:pPr>
              <a:defRPr/>
            </a:pPr>
            <a:r>
              <a:rPr lang="en-GB" sz="2133" dirty="0">
                <a:solidFill>
                  <a:srgbClr val="292929"/>
                </a:solidFill>
              </a:rPr>
              <a:t>Introduction</a:t>
            </a:r>
          </a:p>
        </p:txBody>
      </p:sp>
      <p:sp>
        <p:nvSpPr>
          <p:cNvPr id="4" name="Text Placeholder 16">
            <a:extLst>
              <a:ext uri="{FF2B5EF4-FFF2-40B4-BE49-F238E27FC236}">
                <a16:creationId xmlns="" xmlns:a16="http://schemas.microsoft.com/office/drawing/2014/main" id="{22713A43-1ACD-44A4-BC50-A702EDD61FBB}"/>
              </a:ext>
            </a:extLst>
          </p:cNvPr>
          <p:cNvSpPr txBox="1">
            <a:spLocks/>
          </p:cNvSpPr>
          <p:nvPr/>
        </p:nvSpPr>
        <p:spPr>
          <a:xfrm>
            <a:off x="2247494" y="1829756"/>
            <a:ext cx="8502429" cy="1954281"/>
          </a:xfrm>
          <a:prstGeom prst="rect">
            <a:avLst/>
          </a:prstGeom>
        </p:spPr>
        <p:txBody>
          <a:bodyPr/>
          <a:lstStyle>
            <a:lvl1pPr marL="292153" indent="-292153" algn="l" defTabSz="389538" rtl="0" eaLnBrk="0" fontAlgn="base" hangingPunct="0">
              <a:spcBef>
                <a:spcPct val="20000"/>
              </a:spcBef>
              <a:spcAft>
                <a:spcPct val="0"/>
              </a:spcAft>
              <a:buFont typeface="Arial" charset="0"/>
              <a:buChar char="•"/>
              <a:defRPr sz="2700" kern="1200">
                <a:solidFill>
                  <a:schemeClr val="tx1"/>
                </a:solidFill>
                <a:latin typeface="+mn-lt"/>
                <a:ea typeface="ＭＳ Ｐゴシック" charset="-128"/>
                <a:cs typeface="ＭＳ Ｐゴシック" charset="-128"/>
              </a:defRPr>
            </a:lvl1pPr>
            <a:lvl2pPr marL="632998" indent="-243460" algn="l" defTabSz="389538"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2pPr>
            <a:lvl3pPr marL="973843" indent="-194769" algn="l" defTabSz="389538"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3pPr>
            <a:lvl4pPr marL="1363379" indent="-194769" algn="l" defTabSz="389538" rtl="0" eaLnBrk="0" fontAlgn="base" hangingPunct="0">
              <a:spcBef>
                <a:spcPct val="20000"/>
              </a:spcBef>
              <a:spcAft>
                <a:spcPct val="0"/>
              </a:spcAft>
              <a:buFont typeface="Arial" charset="0"/>
              <a:buChar char="–"/>
              <a:defRPr sz="1700" kern="1200">
                <a:solidFill>
                  <a:schemeClr val="tx1"/>
                </a:solidFill>
                <a:latin typeface="+mn-lt"/>
                <a:ea typeface="ＭＳ Ｐゴシック" charset="-128"/>
                <a:cs typeface="+mn-cs"/>
              </a:defRPr>
            </a:lvl4pPr>
            <a:lvl5pPr marL="1752917" indent="-194769" algn="l" defTabSz="389538" rtl="0" eaLnBrk="0" fontAlgn="base" hangingPunct="0">
              <a:spcBef>
                <a:spcPct val="20000"/>
              </a:spcBef>
              <a:spcAft>
                <a:spcPct val="0"/>
              </a:spcAft>
              <a:buFont typeface="Arial" charset="0"/>
              <a:buChar char="»"/>
              <a:defRPr sz="1700" kern="1200">
                <a:solidFill>
                  <a:schemeClr val="tx1"/>
                </a:solidFill>
                <a:latin typeface="+mn-lt"/>
                <a:ea typeface="ＭＳ Ｐゴシック" charset="-128"/>
                <a:cs typeface="+mn-cs"/>
              </a:defRPr>
            </a:lvl5pPr>
            <a:lvl6pPr marL="2142455" indent="-194769" algn="l" defTabSz="389538" rtl="0" eaLnBrk="1" latinLnBrk="0" hangingPunct="1">
              <a:spcBef>
                <a:spcPct val="20000"/>
              </a:spcBef>
              <a:buFont typeface="Arial"/>
              <a:buChar char="•"/>
              <a:defRPr sz="1700" kern="1200">
                <a:solidFill>
                  <a:schemeClr val="tx1"/>
                </a:solidFill>
                <a:latin typeface="+mn-lt"/>
                <a:ea typeface="+mn-ea"/>
                <a:cs typeface="+mn-cs"/>
              </a:defRPr>
            </a:lvl6pPr>
            <a:lvl7pPr marL="2531992" indent="-194769" algn="l" defTabSz="389538" rtl="0" eaLnBrk="1" latinLnBrk="0" hangingPunct="1">
              <a:spcBef>
                <a:spcPct val="20000"/>
              </a:spcBef>
              <a:buFont typeface="Arial"/>
              <a:buChar char="•"/>
              <a:defRPr sz="1700" kern="1200">
                <a:solidFill>
                  <a:schemeClr val="tx1"/>
                </a:solidFill>
                <a:latin typeface="+mn-lt"/>
                <a:ea typeface="+mn-ea"/>
                <a:cs typeface="+mn-cs"/>
              </a:defRPr>
            </a:lvl7pPr>
            <a:lvl8pPr marL="2921529" indent="-194769" algn="l" defTabSz="389538" rtl="0" eaLnBrk="1" latinLnBrk="0" hangingPunct="1">
              <a:spcBef>
                <a:spcPct val="20000"/>
              </a:spcBef>
              <a:buFont typeface="Arial"/>
              <a:buChar char="•"/>
              <a:defRPr sz="1700" kern="1200">
                <a:solidFill>
                  <a:schemeClr val="tx1"/>
                </a:solidFill>
                <a:latin typeface="+mn-lt"/>
                <a:ea typeface="+mn-ea"/>
                <a:cs typeface="+mn-cs"/>
              </a:defRPr>
            </a:lvl8pPr>
            <a:lvl9pPr marL="3311066" indent="-194769" algn="l" defTabSz="389538" rtl="0" eaLnBrk="1" latinLnBrk="0" hangingPunct="1">
              <a:spcBef>
                <a:spcPct val="20000"/>
              </a:spcBef>
              <a:buFont typeface="Arial"/>
              <a:buChar char="•"/>
              <a:defRPr sz="1700" kern="1200">
                <a:solidFill>
                  <a:schemeClr val="tx1"/>
                </a:solidFill>
                <a:latin typeface="+mn-lt"/>
                <a:ea typeface="+mn-ea"/>
                <a:cs typeface="+mn-cs"/>
              </a:defRPr>
            </a:lvl9pPr>
          </a:lstStyle>
          <a:p>
            <a:pPr eaLnBrk="1" hangingPunct="1">
              <a:defRPr/>
            </a:pPr>
            <a:r>
              <a:rPr lang="en-GB" altLang="en-US" sz="2133" dirty="0">
                <a:solidFill>
                  <a:srgbClr val="292929"/>
                </a:solidFill>
                <a:latin typeface="Arial" panose="020B0604020202020204" pitchFamily="34" charset="0"/>
                <a:cs typeface="Arial" panose="020B0604020202020204" pitchFamily="34" charset="0"/>
              </a:rPr>
              <a:t>What are flexible connections and why are we doing them?</a:t>
            </a:r>
          </a:p>
          <a:p>
            <a:pPr eaLnBrk="1" hangingPunct="1">
              <a:defRPr/>
            </a:pPr>
            <a:r>
              <a:rPr lang="en-GB" altLang="en-US" sz="2133" dirty="0">
                <a:solidFill>
                  <a:srgbClr val="292929"/>
                </a:solidFill>
                <a:latin typeface="Arial" panose="020B0604020202020204" pitchFamily="34" charset="0"/>
                <a:cs typeface="Arial" panose="020B0604020202020204" pitchFamily="34" charset="0"/>
              </a:rPr>
              <a:t>Flexible connections examples– Active Network Management (ANM), SGANM, 3</a:t>
            </a:r>
            <a:r>
              <a:rPr lang="en-GB" altLang="en-US" sz="2133" baseline="30000" dirty="0">
                <a:solidFill>
                  <a:srgbClr val="292929"/>
                </a:solidFill>
                <a:latin typeface="Arial" panose="020B0604020202020204" pitchFamily="34" charset="0"/>
                <a:cs typeface="Arial" panose="020B0604020202020204" pitchFamily="34" charset="0"/>
              </a:rPr>
              <a:t>rd</a:t>
            </a:r>
            <a:r>
              <a:rPr lang="en-GB" altLang="en-US" sz="2133" dirty="0">
                <a:solidFill>
                  <a:srgbClr val="292929"/>
                </a:solidFill>
                <a:latin typeface="Arial" panose="020B0604020202020204" pitchFamily="34" charset="0"/>
                <a:cs typeface="Arial" panose="020B0604020202020204" pitchFamily="34" charset="0"/>
              </a:rPr>
              <a:t> Party ANM, Timed Export Limitation and Export Limitation</a:t>
            </a:r>
          </a:p>
          <a:p>
            <a:pPr eaLnBrk="1" hangingPunct="1">
              <a:defRPr/>
            </a:pPr>
            <a:r>
              <a:rPr lang="en-GB" altLang="en-US" sz="2133" dirty="0">
                <a:solidFill>
                  <a:srgbClr val="292929"/>
                </a:solidFill>
                <a:latin typeface="Arial" panose="020B0604020202020204" pitchFamily="34" charset="0"/>
                <a:cs typeface="Arial" panose="020B0604020202020204" pitchFamily="34" charset="0"/>
              </a:rPr>
              <a:t>Application process</a:t>
            </a:r>
            <a:r>
              <a:rPr lang="en-GB" altLang="en-US" sz="2133" dirty="0">
                <a:solidFill>
                  <a:srgbClr val="161618"/>
                </a:solidFill>
                <a:latin typeface="Arial" panose="020B0604020202020204" pitchFamily="34" charset="0"/>
                <a:cs typeface="Arial" panose="020B0604020202020204" pitchFamily="34" charset="0"/>
              </a:rPr>
              <a:t/>
            </a:r>
            <a:br>
              <a:rPr lang="en-GB" altLang="en-US" sz="2133" dirty="0">
                <a:solidFill>
                  <a:srgbClr val="161618"/>
                </a:solidFill>
                <a:latin typeface="Arial" panose="020B0604020202020204" pitchFamily="34" charset="0"/>
                <a:cs typeface="Arial" panose="020B0604020202020204" pitchFamily="34" charset="0"/>
              </a:rPr>
            </a:br>
            <a:endParaRPr lang="en-GB" altLang="en-US" sz="2133" dirty="0">
              <a:solidFill>
                <a:srgbClr val="16161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28149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730</TotalTime>
  <Words>918</Words>
  <Application>Microsoft Office PowerPoint</Application>
  <PresentationFormat>Custom</PresentationFormat>
  <Paragraphs>182</Paragraphs>
  <Slides>22</Slides>
  <Notes>4</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Presentation on brainstorming</vt:lpstr>
      <vt:lpstr>Flexible Connections</vt:lpstr>
      <vt:lpstr>PowerPoint Presentation</vt:lpstr>
      <vt:lpstr>PowerPoint Presentation</vt:lpstr>
      <vt:lpstr>PowerPoint Presentation</vt:lpstr>
      <vt:lpstr>PowerPoint Presentation</vt:lpstr>
      <vt:lpstr>PowerPoint Presentation</vt:lpstr>
      <vt:lpstr>PowerPoint Presentation</vt:lpstr>
      <vt:lpstr>Thank You </vt:lpstr>
      <vt:lpstr>PowerPoint Presentation</vt:lpstr>
      <vt:lpstr>Flexible Connections Types, Functionality and Architecture</vt:lpstr>
      <vt:lpstr>PowerPoint Presentation</vt:lpstr>
      <vt:lpstr>PowerPoint Presentation</vt:lpstr>
      <vt:lpstr>PowerPoint Presentation</vt:lpstr>
      <vt:lpstr>PowerPoint Presentation</vt:lpstr>
      <vt:lpstr>PowerPoint Presentation</vt:lpstr>
      <vt:lpstr>PowerPoint Presentation</vt:lpstr>
      <vt:lpstr>Commercial – Application Process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Creativity Session</dc:title>
  <dc:creator>Lewis Crow</dc:creator>
  <cp:lastModifiedBy>Iberdrola S.A.</cp:lastModifiedBy>
  <cp:revision>41</cp:revision>
  <dcterms:created xsi:type="dcterms:W3CDTF">2017-09-11T13:34:33Z</dcterms:created>
  <dcterms:modified xsi:type="dcterms:W3CDTF">2017-10-19T11:20:35Z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y fmtid="{D5CDD505-2E9C-101B-9397-08002B2CF9AE}" pid="12" name="_AdHocReviewCycleID">
    <vt:i4>-1541148236</vt:i4>
  </property>
  <property fmtid="{D5CDD505-2E9C-101B-9397-08002B2CF9AE}" pid="13" name="_NewReviewCycle">
    <vt:lpwstr/>
  </property>
  <property fmtid="{D5CDD505-2E9C-101B-9397-08002B2CF9AE}" pid="14" name="_EmailSubject">
    <vt:lpwstr>work request 1402</vt:lpwstr>
  </property>
  <property fmtid="{D5CDD505-2E9C-101B-9397-08002B2CF9AE}" pid="15" name="_AuthorEmail">
    <vt:lpwstr>jmcloughlin@spenergynetworks.co.uk</vt:lpwstr>
  </property>
  <property fmtid="{D5CDD505-2E9C-101B-9397-08002B2CF9AE}" pid="16" name="_AuthorEmailDisplayName">
    <vt:lpwstr>Mcloughlin, John</vt:lpwstr>
  </property>
</Properties>
</file>