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5.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19" r:id="rId4"/>
    <p:sldMasterId id="2147484465" r:id="rId5"/>
    <p:sldMasterId id="2147484477" r:id="rId6"/>
    <p:sldMasterId id="2147484489" r:id="rId7"/>
    <p:sldMasterId id="2147484526" r:id="rId8"/>
    <p:sldMasterId id="2147484573" r:id="rId9"/>
  </p:sldMasterIdLst>
  <p:notesMasterIdLst>
    <p:notesMasterId r:id="rId68"/>
  </p:notesMasterIdLst>
  <p:handoutMasterIdLst>
    <p:handoutMasterId r:id="rId69"/>
  </p:handoutMasterIdLst>
  <p:sldIdLst>
    <p:sldId id="5271" r:id="rId10"/>
    <p:sldId id="5468" r:id="rId11"/>
    <p:sldId id="5409" r:id="rId12"/>
    <p:sldId id="5410" r:id="rId13"/>
    <p:sldId id="5411" r:id="rId14"/>
    <p:sldId id="5412" r:id="rId15"/>
    <p:sldId id="5415" r:id="rId16"/>
    <p:sldId id="5469" r:id="rId17"/>
    <p:sldId id="5481" r:id="rId18"/>
    <p:sldId id="5471" r:id="rId19"/>
    <p:sldId id="5472" r:id="rId20"/>
    <p:sldId id="5482" r:id="rId21"/>
    <p:sldId id="5475" r:id="rId22"/>
    <p:sldId id="5476" r:id="rId23"/>
    <p:sldId id="5477" r:id="rId24"/>
    <p:sldId id="5478" r:id="rId25"/>
    <p:sldId id="5479" r:id="rId26"/>
    <p:sldId id="5480" r:id="rId27"/>
    <p:sldId id="5438" r:id="rId28"/>
    <p:sldId id="5439" r:id="rId29"/>
    <p:sldId id="5440" r:id="rId30"/>
    <p:sldId id="5441" r:id="rId31"/>
    <p:sldId id="5442" r:id="rId32"/>
    <p:sldId id="5443" r:id="rId33"/>
    <p:sldId id="5444" r:id="rId34"/>
    <p:sldId id="5445" r:id="rId35"/>
    <p:sldId id="5446" r:id="rId36"/>
    <p:sldId id="5447" r:id="rId37"/>
    <p:sldId id="5416" r:id="rId38"/>
    <p:sldId id="5435" r:id="rId39"/>
    <p:sldId id="5458" r:id="rId40"/>
    <p:sldId id="5459" r:id="rId41"/>
    <p:sldId id="5460" r:id="rId42"/>
    <p:sldId id="5461" r:id="rId43"/>
    <p:sldId id="5417" r:id="rId44"/>
    <p:sldId id="5448" r:id="rId45"/>
    <p:sldId id="5449" r:id="rId46"/>
    <p:sldId id="5450" r:id="rId47"/>
    <p:sldId id="5451" r:id="rId48"/>
    <p:sldId id="5462" r:id="rId49"/>
    <p:sldId id="5463" r:id="rId50"/>
    <p:sldId id="5464" r:id="rId51"/>
    <p:sldId id="5465" r:id="rId52"/>
    <p:sldId id="5466" r:id="rId53"/>
    <p:sldId id="5467" r:id="rId54"/>
    <p:sldId id="5434" r:id="rId55"/>
    <p:sldId id="5431" r:id="rId56"/>
    <p:sldId id="5418" r:id="rId57"/>
    <p:sldId id="5419" r:id="rId58"/>
    <p:sldId id="5420" r:id="rId59"/>
    <p:sldId id="5436" r:id="rId60"/>
    <p:sldId id="5452" r:id="rId61"/>
    <p:sldId id="5453" r:id="rId62"/>
    <p:sldId id="5454" r:id="rId63"/>
    <p:sldId id="5455" r:id="rId64"/>
    <p:sldId id="5456" r:id="rId65"/>
    <p:sldId id="5457" r:id="rId66"/>
    <p:sldId id="5421" r:id="rId67"/>
  </p:sldIdLst>
  <p:sldSz cx="9906000" cy="6858000" type="A4"/>
  <p:notesSz cx="7099300" cy="10234613"/>
  <p:defaultTextStyle>
    <a:defPPr>
      <a:defRPr lang="es-ES_tradnl"/>
    </a:defPPr>
    <a:lvl1pPr algn="l" rtl="0" fontAlgn="base">
      <a:spcBef>
        <a:spcPct val="0"/>
      </a:spcBef>
      <a:spcAft>
        <a:spcPct val="0"/>
      </a:spcAft>
      <a:defRPr sz="2800" kern="1200">
        <a:solidFill>
          <a:srgbClr val="447D1B"/>
        </a:solidFill>
        <a:latin typeface="Arial" pitchFamily="34" charset="0"/>
        <a:ea typeface="+mn-ea"/>
        <a:cs typeface="+mn-cs"/>
      </a:defRPr>
    </a:lvl1pPr>
    <a:lvl2pPr marL="457097" algn="l" rtl="0" fontAlgn="base">
      <a:spcBef>
        <a:spcPct val="0"/>
      </a:spcBef>
      <a:spcAft>
        <a:spcPct val="0"/>
      </a:spcAft>
      <a:defRPr sz="2800" kern="1200">
        <a:solidFill>
          <a:srgbClr val="447D1B"/>
        </a:solidFill>
        <a:latin typeface="Arial" pitchFamily="34" charset="0"/>
        <a:ea typeface="+mn-ea"/>
        <a:cs typeface="+mn-cs"/>
      </a:defRPr>
    </a:lvl2pPr>
    <a:lvl3pPr marL="914192" algn="l" rtl="0" fontAlgn="base">
      <a:spcBef>
        <a:spcPct val="0"/>
      </a:spcBef>
      <a:spcAft>
        <a:spcPct val="0"/>
      </a:spcAft>
      <a:defRPr sz="2800" kern="1200">
        <a:solidFill>
          <a:srgbClr val="447D1B"/>
        </a:solidFill>
        <a:latin typeface="Arial" pitchFamily="34" charset="0"/>
        <a:ea typeface="+mn-ea"/>
        <a:cs typeface="+mn-cs"/>
      </a:defRPr>
    </a:lvl3pPr>
    <a:lvl4pPr marL="1371289" algn="l" rtl="0" fontAlgn="base">
      <a:spcBef>
        <a:spcPct val="0"/>
      </a:spcBef>
      <a:spcAft>
        <a:spcPct val="0"/>
      </a:spcAft>
      <a:defRPr sz="2800" kern="1200">
        <a:solidFill>
          <a:srgbClr val="447D1B"/>
        </a:solidFill>
        <a:latin typeface="Arial" pitchFamily="34" charset="0"/>
        <a:ea typeface="+mn-ea"/>
        <a:cs typeface="+mn-cs"/>
      </a:defRPr>
    </a:lvl4pPr>
    <a:lvl5pPr marL="1828384" algn="l" rtl="0" fontAlgn="base">
      <a:spcBef>
        <a:spcPct val="0"/>
      </a:spcBef>
      <a:spcAft>
        <a:spcPct val="0"/>
      </a:spcAft>
      <a:defRPr sz="2800" kern="1200">
        <a:solidFill>
          <a:srgbClr val="447D1B"/>
        </a:solidFill>
        <a:latin typeface="Arial" pitchFamily="34" charset="0"/>
        <a:ea typeface="+mn-ea"/>
        <a:cs typeface="+mn-cs"/>
      </a:defRPr>
    </a:lvl5pPr>
    <a:lvl6pPr marL="2285480" algn="l" defTabSz="914192" rtl="0" eaLnBrk="1" latinLnBrk="0" hangingPunct="1">
      <a:defRPr sz="2800" kern="1200">
        <a:solidFill>
          <a:srgbClr val="447D1B"/>
        </a:solidFill>
        <a:latin typeface="Arial" pitchFamily="34" charset="0"/>
        <a:ea typeface="+mn-ea"/>
        <a:cs typeface="+mn-cs"/>
      </a:defRPr>
    </a:lvl6pPr>
    <a:lvl7pPr marL="2742576" algn="l" defTabSz="914192" rtl="0" eaLnBrk="1" latinLnBrk="0" hangingPunct="1">
      <a:defRPr sz="2800" kern="1200">
        <a:solidFill>
          <a:srgbClr val="447D1B"/>
        </a:solidFill>
        <a:latin typeface="Arial" pitchFamily="34" charset="0"/>
        <a:ea typeface="+mn-ea"/>
        <a:cs typeface="+mn-cs"/>
      </a:defRPr>
    </a:lvl7pPr>
    <a:lvl8pPr marL="3199672" algn="l" defTabSz="914192" rtl="0" eaLnBrk="1" latinLnBrk="0" hangingPunct="1">
      <a:defRPr sz="2800" kern="1200">
        <a:solidFill>
          <a:srgbClr val="447D1B"/>
        </a:solidFill>
        <a:latin typeface="Arial" pitchFamily="34" charset="0"/>
        <a:ea typeface="+mn-ea"/>
        <a:cs typeface="+mn-cs"/>
      </a:defRPr>
    </a:lvl8pPr>
    <a:lvl9pPr marL="3656768" algn="l" defTabSz="914192" rtl="0" eaLnBrk="1" latinLnBrk="0" hangingPunct="1">
      <a:defRPr sz="2800" kern="1200">
        <a:solidFill>
          <a:srgbClr val="447D1B"/>
        </a:solidFill>
        <a:latin typeface="Arial" pitchFamily="34" charset="0"/>
        <a:ea typeface="+mn-ea"/>
        <a:cs typeface="+mn-cs"/>
      </a:defRPr>
    </a:lvl9pPr>
  </p:defaultTextStyle>
  <p:extLst>
    <p:ext uri="{EFAFB233-063F-42B5-8137-9DF3F51BA10A}">
      <p15:sldGuideLst xmlns="" xmlns:p15="http://schemas.microsoft.com/office/powerpoint/2012/main">
        <p15:guide id="1" orient="horz" pos="2341">
          <p15:clr>
            <a:srgbClr val="A4A3A4"/>
          </p15:clr>
        </p15:guide>
        <p15:guide id="2" orient="horz" pos="4292">
          <p15:clr>
            <a:srgbClr val="A4A3A4"/>
          </p15:clr>
        </p15:guide>
        <p15:guide id="3" orient="horz" pos="4020">
          <p15:clr>
            <a:srgbClr val="A4A3A4"/>
          </p15:clr>
        </p15:guide>
        <p15:guide id="4" orient="horz" pos="4201">
          <p15:clr>
            <a:srgbClr val="A4A3A4"/>
          </p15:clr>
        </p15:guide>
        <p15:guide id="5" pos="308">
          <p15:clr>
            <a:srgbClr val="A4A3A4"/>
          </p15:clr>
        </p15:guide>
        <p15:guide id="6" pos="262">
          <p15:clr>
            <a:srgbClr val="A4A3A4"/>
          </p15:clr>
        </p15:guide>
        <p15:guide id="7" pos="5932">
          <p15:clr>
            <a:srgbClr val="A4A3A4"/>
          </p15:clr>
        </p15:guide>
        <p15:guide id="8" pos="5978">
          <p15:clr>
            <a:srgbClr val="A4A3A4"/>
          </p15:clr>
        </p15:guide>
        <p15:guide id="9" pos="3120">
          <p15:clr>
            <a:srgbClr val="A4A3A4"/>
          </p15:clr>
        </p15:guide>
        <p15:guide id="10" pos="2848">
          <p15:clr>
            <a:srgbClr val="A4A3A4"/>
          </p15:clr>
        </p15:guide>
        <p15:guide id="11" pos="3256">
          <p15:clr>
            <a:srgbClr val="A4A3A4"/>
          </p15:clr>
        </p15:guide>
        <p15:guide id="12" pos="2984">
          <p15:clr>
            <a:srgbClr val="A4A3A4"/>
          </p15:clr>
        </p15:guide>
      </p15:sldGuideLst>
    </p:ext>
    <p:ext uri="{2D200454-40CA-4A62-9FC3-DE9A4176ACB9}">
      <p15:notesGuideLst xmlns=""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447D1B"/>
    <a:srgbClr val="FF5A00"/>
    <a:srgbClr val="0571BC"/>
    <a:srgbClr val="FBFAF9"/>
    <a:srgbClr val="5F9422"/>
    <a:srgbClr val="0070BA"/>
    <a:srgbClr val="A7BD13"/>
    <a:srgbClr val="F4912E"/>
    <a:srgbClr val="F2F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6" autoAdjust="0"/>
    <p:restoredTop sz="91012" autoAdjust="0"/>
  </p:normalViewPr>
  <p:slideViewPr>
    <p:cSldViewPr snapToGrid="0" showGuides="1">
      <p:cViewPr>
        <p:scale>
          <a:sx n="60" d="100"/>
          <a:sy n="60" d="100"/>
        </p:scale>
        <p:origin x="-1422" y="-234"/>
      </p:cViewPr>
      <p:guideLst>
        <p:guide orient="horz" pos="2341"/>
        <p:guide orient="horz" pos="4292"/>
        <p:guide orient="horz" pos="4020"/>
        <p:guide orient="horz" pos="4201"/>
        <p:guide pos="308"/>
        <p:guide pos="262"/>
        <p:guide pos="5932"/>
        <p:guide pos="5978"/>
        <p:guide pos="3120"/>
        <p:guide pos="2848"/>
        <p:guide pos="3257"/>
        <p:guide pos="2984"/>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snapToGrid="0" showGuides="1">
      <p:cViewPr varScale="1">
        <p:scale>
          <a:sx n="51" d="100"/>
          <a:sy n="51" d="100"/>
        </p:scale>
        <p:origin x="-1956" y="-96"/>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08827-DEB9-4243-8CDA-944C5FC114D7}" type="doc">
      <dgm:prSet loTypeId="urn:microsoft.com/office/officeart/2005/8/layout/vProcess5" loCatId="process" qsTypeId="urn:microsoft.com/office/officeart/2005/8/quickstyle/simple5" qsCatId="simple" csTypeId="urn:microsoft.com/office/officeart/2005/8/colors/accent5_3" csCatId="accent5" phldr="1"/>
      <dgm:spPr/>
    </dgm:pt>
    <dgm:pt modelId="{8C7E320F-9250-4D4F-A9E8-A41C92E48D03}">
      <dgm:prSet phldrT="[Text]" custT="1"/>
      <dgm:spPr>
        <a:effectLst/>
      </dgm:spPr>
      <dgm:t>
        <a:bodyPr/>
        <a:lstStyle/>
        <a:p>
          <a:r>
            <a:rPr lang="en-GB" sz="1400" b="1" dirty="0" smtClean="0">
              <a:solidFill>
                <a:srgbClr val="040404"/>
              </a:solidFill>
            </a:rPr>
            <a:t>Re-write the connection offer letter to include more information on Land Rights</a:t>
          </a:r>
          <a:endParaRPr lang="en-GB" sz="1400" b="1" dirty="0">
            <a:solidFill>
              <a:srgbClr val="040404"/>
            </a:solidFill>
          </a:endParaRPr>
        </a:p>
      </dgm:t>
    </dgm:pt>
    <dgm:pt modelId="{D82B925F-87A5-4C23-BB48-E3A1BD909AF4}" type="parTrans" cxnId="{63F424E1-EBBF-4EA3-B62C-216481935394}">
      <dgm:prSet/>
      <dgm:spPr/>
      <dgm:t>
        <a:bodyPr/>
        <a:lstStyle/>
        <a:p>
          <a:endParaRPr lang="en-GB" sz="4800"/>
        </a:p>
      </dgm:t>
    </dgm:pt>
    <dgm:pt modelId="{65F1A6DA-F510-42C2-B004-14C2AECC060E}" type="sibTrans" cxnId="{63F424E1-EBBF-4EA3-B62C-216481935394}">
      <dgm:prSet custT="1"/>
      <dgm:spPr/>
      <dgm:t>
        <a:bodyPr/>
        <a:lstStyle/>
        <a:p>
          <a:endParaRPr lang="en-GB" sz="4800"/>
        </a:p>
      </dgm:t>
    </dgm:pt>
    <dgm:pt modelId="{60E22D24-983E-41C7-BCB7-730616C68995}">
      <dgm:prSet phldrT="[Text]" custT="1"/>
      <dgm:spPr>
        <a:effectLst/>
      </dgm:spPr>
      <dgm:t>
        <a:bodyPr/>
        <a:lstStyle/>
        <a:p>
          <a:r>
            <a:rPr lang="en-GB" sz="1400" b="1" dirty="0" smtClean="0">
              <a:solidFill>
                <a:srgbClr val="040404"/>
              </a:solidFill>
            </a:rPr>
            <a:t>Further training for internal staff of our approach to Land Rights to ensure accurate information is provided  to customers at design stage and during monthly updates</a:t>
          </a:r>
          <a:endParaRPr lang="en-GB" sz="1400" b="1" dirty="0">
            <a:solidFill>
              <a:srgbClr val="040404"/>
            </a:solidFill>
          </a:endParaRPr>
        </a:p>
      </dgm:t>
    </dgm:pt>
    <dgm:pt modelId="{5F81030C-758F-4157-B34B-81985C3E9C94}" type="parTrans" cxnId="{4401055A-8860-4462-83D2-F4B78EB6FF7A}">
      <dgm:prSet/>
      <dgm:spPr/>
      <dgm:t>
        <a:bodyPr/>
        <a:lstStyle/>
        <a:p>
          <a:endParaRPr lang="en-GB" sz="4800"/>
        </a:p>
      </dgm:t>
    </dgm:pt>
    <dgm:pt modelId="{01688F58-242E-4678-A1C5-8A64BAC3F1C9}" type="sibTrans" cxnId="{4401055A-8860-4462-83D2-F4B78EB6FF7A}">
      <dgm:prSet custT="1"/>
      <dgm:spPr/>
      <dgm:t>
        <a:bodyPr/>
        <a:lstStyle/>
        <a:p>
          <a:endParaRPr lang="en-GB" sz="4800"/>
        </a:p>
      </dgm:t>
    </dgm:pt>
    <dgm:pt modelId="{0DF88927-32B5-40B6-9CF4-3C0B52252B7F}">
      <dgm:prSet phldrT="[Text]" custT="1"/>
      <dgm:spPr>
        <a:effectLst/>
      </dgm:spPr>
      <dgm:t>
        <a:bodyPr/>
        <a:lstStyle/>
        <a:p>
          <a:r>
            <a:rPr lang="en-GB" sz="1400" b="1" dirty="0" smtClean="0">
              <a:solidFill>
                <a:srgbClr val="040404"/>
              </a:solidFill>
            </a:rPr>
            <a:t>Develop the Land &amp; Planning section of the website to include specific information for connection customers; including timelines and potential delays </a:t>
          </a:r>
          <a:endParaRPr lang="en-GB" sz="1400" b="1" dirty="0">
            <a:solidFill>
              <a:srgbClr val="040404"/>
            </a:solidFill>
          </a:endParaRPr>
        </a:p>
      </dgm:t>
    </dgm:pt>
    <dgm:pt modelId="{C0F4BCA7-E176-4400-9FC1-51832046937D}" type="parTrans" cxnId="{1230580B-3B29-42F1-B87D-917565D98C19}">
      <dgm:prSet/>
      <dgm:spPr/>
      <dgm:t>
        <a:bodyPr/>
        <a:lstStyle/>
        <a:p>
          <a:endParaRPr lang="en-GB" sz="4800"/>
        </a:p>
      </dgm:t>
    </dgm:pt>
    <dgm:pt modelId="{3E0205F3-24F4-4838-838C-297A295099AE}" type="sibTrans" cxnId="{1230580B-3B29-42F1-B87D-917565D98C19}">
      <dgm:prSet custT="1"/>
      <dgm:spPr/>
      <dgm:t>
        <a:bodyPr/>
        <a:lstStyle/>
        <a:p>
          <a:endParaRPr lang="en-GB" sz="4800"/>
        </a:p>
      </dgm:t>
    </dgm:pt>
    <dgm:pt modelId="{F9DD58F7-61E8-47EF-92FA-9F9FAFF6FD6C}">
      <dgm:prSet custT="1"/>
      <dgm:spPr/>
      <dgm:t>
        <a:bodyPr/>
        <a:lstStyle/>
        <a:p>
          <a:r>
            <a:rPr lang="en-GB" sz="1400" b="1" dirty="0" smtClean="0">
              <a:solidFill>
                <a:srgbClr val="040404"/>
              </a:solidFill>
            </a:rPr>
            <a:t>Process of escalation within the Business to ensure decisions  on the type of Land Rights  versus the risks are made at appropriate levels</a:t>
          </a:r>
          <a:endParaRPr lang="en-GB" sz="1400" b="1" dirty="0">
            <a:solidFill>
              <a:srgbClr val="040404"/>
            </a:solidFill>
          </a:endParaRPr>
        </a:p>
      </dgm:t>
    </dgm:pt>
    <dgm:pt modelId="{A310B8A3-BD15-47B1-8AA4-7E0543CED6CB}" type="parTrans" cxnId="{250A0606-9DBC-469A-B7CB-D959EB1FCBF7}">
      <dgm:prSet/>
      <dgm:spPr/>
      <dgm:t>
        <a:bodyPr/>
        <a:lstStyle/>
        <a:p>
          <a:endParaRPr lang="en-GB" sz="4800"/>
        </a:p>
      </dgm:t>
    </dgm:pt>
    <dgm:pt modelId="{42126564-B377-4CBF-ACDC-0647D50CEF36}" type="sibTrans" cxnId="{250A0606-9DBC-469A-B7CB-D959EB1FCBF7}">
      <dgm:prSet custT="1"/>
      <dgm:spPr/>
      <dgm:t>
        <a:bodyPr/>
        <a:lstStyle/>
        <a:p>
          <a:endParaRPr lang="en-GB" sz="4800"/>
        </a:p>
      </dgm:t>
    </dgm:pt>
    <dgm:pt modelId="{85D50600-03AB-407F-9C7A-58935A382942}">
      <dgm:prSet custT="1"/>
      <dgm:spPr>
        <a:effectLst/>
      </dgm:spPr>
      <dgm:t>
        <a:bodyPr/>
        <a:lstStyle/>
        <a:p>
          <a:r>
            <a:rPr lang="en-GB" sz="1400" b="1" dirty="0" smtClean="0">
              <a:solidFill>
                <a:srgbClr val="040404"/>
              </a:solidFill>
            </a:rPr>
            <a:t>PMs will have access to the Land Rights systems and Land Team will be managed against monthly update targets</a:t>
          </a:r>
          <a:endParaRPr lang="en-GB" sz="1400" b="1" dirty="0">
            <a:solidFill>
              <a:srgbClr val="040404"/>
            </a:solidFill>
          </a:endParaRPr>
        </a:p>
      </dgm:t>
    </dgm:pt>
    <dgm:pt modelId="{D725883F-DD8A-4CF0-ABF6-CDBCD9044AA7}" type="parTrans" cxnId="{9FA67461-5445-46BD-B8CC-B650249A0223}">
      <dgm:prSet/>
      <dgm:spPr/>
      <dgm:t>
        <a:bodyPr/>
        <a:lstStyle/>
        <a:p>
          <a:endParaRPr lang="en-GB" sz="4800"/>
        </a:p>
      </dgm:t>
    </dgm:pt>
    <dgm:pt modelId="{7687044C-F16A-48CC-9E5D-08992655E025}" type="sibTrans" cxnId="{9FA67461-5445-46BD-B8CC-B650249A0223}">
      <dgm:prSet/>
      <dgm:spPr/>
      <dgm:t>
        <a:bodyPr/>
        <a:lstStyle/>
        <a:p>
          <a:endParaRPr lang="en-GB" sz="4800"/>
        </a:p>
      </dgm:t>
    </dgm:pt>
    <dgm:pt modelId="{7478AD81-9325-44FF-94B3-D399AB03DCDD}" type="pres">
      <dgm:prSet presAssocID="{23E08827-DEB9-4243-8CDA-944C5FC114D7}" presName="outerComposite" presStyleCnt="0">
        <dgm:presLayoutVars>
          <dgm:chMax val="5"/>
          <dgm:dir/>
          <dgm:resizeHandles val="exact"/>
        </dgm:presLayoutVars>
      </dgm:prSet>
      <dgm:spPr/>
    </dgm:pt>
    <dgm:pt modelId="{95F32CA0-9F7D-4BE6-B8E6-DE1EFAAFC876}" type="pres">
      <dgm:prSet presAssocID="{23E08827-DEB9-4243-8CDA-944C5FC114D7}" presName="dummyMaxCanvas" presStyleCnt="0">
        <dgm:presLayoutVars/>
      </dgm:prSet>
      <dgm:spPr/>
    </dgm:pt>
    <dgm:pt modelId="{77D828C5-3D96-4ECC-80E0-7EBCEC492B98}" type="pres">
      <dgm:prSet presAssocID="{23E08827-DEB9-4243-8CDA-944C5FC114D7}" presName="FiveNodes_1" presStyleLbl="node1" presStyleIdx="0" presStyleCnt="5">
        <dgm:presLayoutVars>
          <dgm:bulletEnabled val="1"/>
        </dgm:presLayoutVars>
      </dgm:prSet>
      <dgm:spPr/>
      <dgm:t>
        <a:bodyPr/>
        <a:lstStyle/>
        <a:p>
          <a:endParaRPr lang="en-GB"/>
        </a:p>
      </dgm:t>
    </dgm:pt>
    <dgm:pt modelId="{8B8543A2-4EE8-42B2-8D86-C9F7B9829617}" type="pres">
      <dgm:prSet presAssocID="{23E08827-DEB9-4243-8CDA-944C5FC114D7}" presName="FiveNodes_2" presStyleLbl="node1" presStyleIdx="1" presStyleCnt="5">
        <dgm:presLayoutVars>
          <dgm:bulletEnabled val="1"/>
        </dgm:presLayoutVars>
      </dgm:prSet>
      <dgm:spPr/>
      <dgm:t>
        <a:bodyPr/>
        <a:lstStyle/>
        <a:p>
          <a:endParaRPr lang="en-GB"/>
        </a:p>
      </dgm:t>
    </dgm:pt>
    <dgm:pt modelId="{B69FF638-7B66-445C-A8D3-19ED8A2E9B81}" type="pres">
      <dgm:prSet presAssocID="{23E08827-DEB9-4243-8CDA-944C5FC114D7}" presName="FiveNodes_3" presStyleLbl="node1" presStyleIdx="2" presStyleCnt="5">
        <dgm:presLayoutVars>
          <dgm:bulletEnabled val="1"/>
        </dgm:presLayoutVars>
      </dgm:prSet>
      <dgm:spPr/>
      <dgm:t>
        <a:bodyPr/>
        <a:lstStyle/>
        <a:p>
          <a:endParaRPr lang="en-GB"/>
        </a:p>
      </dgm:t>
    </dgm:pt>
    <dgm:pt modelId="{4693FACD-DD51-47E3-89B7-27625C4B895B}" type="pres">
      <dgm:prSet presAssocID="{23E08827-DEB9-4243-8CDA-944C5FC114D7}" presName="FiveNodes_4" presStyleLbl="node1" presStyleIdx="3" presStyleCnt="5">
        <dgm:presLayoutVars>
          <dgm:bulletEnabled val="1"/>
        </dgm:presLayoutVars>
      </dgm:prSet>
      <dgm:spPr/>
      <dgm:t>
        <a:bodyPr/>
        <a:lstStyle/>
        <a:p>
          <a:endParaRPr lang="en-GB"/>
        </a:p>
      </dgm:t>
    </dgm:pt>
    <dgm:pt modelId="{62BD92DE-C38E-4881-8DC1-B9EC71C822EB}" type="pres">
      <dgm:prSet presAssocID="{23E08827-DEB9-4243-8CDA-944C5FC114D7}" presName="FiveNodes_5" presStyleLbl="node1" presStyleIdx="4" presStyleCnt="5">
        <dgm:presLayoutVars>
          <dgm:bulletEnabled val="1"/>
        </dgm:presLayoutVars>
      </dgm:prSet>
      <dgm:spPr/>
      <dgm:t>
        <a:bodyPr/>
        <a:lstStyle/>
        <a:p>
          <a:endParaRPr lang="en-GB"/>
        </a:p>
      </dgm:t>
    </dgm:pt>
    <dgm:pt modelId="{BEB60A39-EAA6-4F83-98BF-C488A7F698D7}" type="pres">
      <dgm:prSet presAssocID="{23E08827-DEB9-4243-8CDA-944C5FC114D7}" presName="FiveConn_1-2" presStyleLbl="fgAccFollowNode1" presStyleIdx="0" presStyleCnt="4">
        <dgm:presLayoutVars>
          <dgm:bulletEnabled val="1"/>
        </dgm:presLayoutVars>
      </dgm:prSet>
      <dgm:spPr/>
      <dgm:t>
        <a:bodyPr/>
        <a:lstStyle/>
        <a:p>
          <a:endParaRPr lang="en-GB"/>
        </a:p>
      </dgm:t>
    </dgm:pt>
    <dgm:pt modelId="{4B1276B1-0AA8-4904-8231-BE01F8A5AD65}" type="pres">
      <dgm:prSet presAssocID="{23E08827-DEB9-4243-8CDA-944C5FC114D7}" presName="FiveConn_2-3" presStyleLbl="fgAccFollowNode1" presStyleIdx="1" presStyleCnt="4">
        <dgm:presLayoutVars>
          <dgm:bulletEnabled val="1"/>
        </dgm:presLayoutVars>
      </dgm:prSet>
      <dgm:spPr/>
      <dgm:t>
        <a:bodyPr/>
        <a:lstStyle/>
        <a:p>
          <a:endParaRPr lang="en-GB"/>
        </a:p>
      </dgm:t>
    </dgm:pt>
    <dgm:pt modelId="{50CD6337-089D-4AD7-A07A-AC90EE766C17}" type="pres">
      <dgm:prSet presAssocID="{23E08827-DEB9-4243-8CDA-944C5FC114D7}" presName="FiveConn_3-4" presStyleLbl="fgAccFollowNode1" presStyleIdx="2" presStyleCnt="4">
        <dgm:presLayoutVars>
          <dgm:bulletEnabled val="1"/>
        </dgm:presLayoutVars>
      </dgm:prSet>
      <dgm:spPr/>
      <dgm:t>
        <a:bodyPr/>
        <a:lstStyle/>
        <a:p>
          <a:endParaRPr lang="en-GB"/>
        </a:p>
      </dgm:t>
    </dgm:pt>
    <dgm:pt modelId="{465ED65C-1249-4001-AE6C-A56A18E0F89D}" type="pres">
      <dgm:prSet presAssocID="{23E08827-DEB9-4243-8CDA-944C5FC114D7}" presName="FiveConn_4-5" presStyleLbl="fgAccFollowNode1" presStyleIdx="3" presStyleCnt="4">
        <dgm:presLayoutVars>
          <dgm:bulletEnabled val="1"/>
        </dgm:presLayoutVars>
      </dgm:prSet>
      <dgm:spPr/>
      <dgm:t>
        <a:bodyPr/>
        <a:lstStyle/>
        <a:p>
          <a:endParaRPr lang="en-GB"/>
        </a:p>
      </dgm:t>
    </dgm:pt>
    <dgm:pt modelId="{10166F32-EFAC-4E58-B518-E9A843E7D64D}" type="pres">
      <dgm:prSet presAssocID="{23E08827-DEB9-4243-8CDA-944C5FC114D7}" presName="FiveNodes_1_text" presStyleLbl="node1" presStyleIdx="4" presStyleCnt="5">
        <dgm:presLayoutVars>
          <dgm:bulletEnabled val="1"/>
        </dgm:presLayoutVars>
      </dgm:prSet>
      <dgm:spPr/>
      <dgm:t>
        <a:bodyPr/>
        <a:lstStyle/>
        <a:p>
          <a:endParaRPr lang="en-GB"/>
        </a:p>
      </dgm:t>
    </dgm:pt>
    <dgm:pt modelId="{2DFCA390-FD86-474E-A97C-0DC5F8A5192B}" type="pres">
      <dgm:prSet presAssocID="{23E08827-DEB9-4243-8CDA-944C5FC114D7}" presName="FiveNodes_2_text" presStyleLbl="node1" presStyleIdx="4" presStyleCnt="5">
        <dgm:presLayoutVars>
          <dgm:bulletEnabled val="1"/>
        </dgm:presLayoutVars>
      </dgm:prSet>
      <dgm:spPr/>
      <dgm:t>
        <a:bodyPr/>
        <a:lstStyle/>
        <a:p>
          <a:endParaRPr lang="en-GB"/>
        </a:p>
      </dgm:t>
    </dgm:pt>
    <dgm:pt modelId="{D27E7246-7E1C-4B7F-9016-01879DA9E321}" type="pres">
      <dgm:prSet presAssocID="{23E08827-DEB9-4243-8CDA-944C5FC114D7}" presName="FiveNodes_3_text" presStyleLbl="node1" presStyleIdx="4" presStyleCnt="5">
        <dgm:presLayoutVars>
          <dgm:bulletEnabled val="1"/>
        </dgm:presLayoutVars>
      </dgm:prSet>
      <dgm:spPr/>
      <dgm:t>
        <a:bodyPr/>
        <a:lstStyle/>
        <a:p>
          <a:endParaRPr lang="en-GB"/>
        </a:p>
      </dgm:t>
    </dgm:pt>
    <dgm:pt modelId="{2A8E09C2-0649-4A67-9042-7264BDD0BDAB}" type="pres">
      <dgm:prSet presAssocID="{23E08827-DEB9-4243-8CDA-944C5FC114D7}" presName="FiveNodes_4_text" presStyleLbl="node1" presStyleIdx="4" presStyleCnt="5">
        <dgm:presLayoutVars>
          <dgm:bulletEnabled val="1"/>
        </dgm:presLayoutVars>
      </dgm:prSet>
      <dgm:spPr/>
      <dgm:t>
        <a:bodyPr/>
        <a:lstStyle/>
        <a:p>
          <a:endParaRPr lang="en-GB"/>
        </a:p>
      </dgm:t>
    </dgm:pt>
    <dgm:pt modelId="{1625BE7D-D1E7-4E75-9A3A-362E67A097E8}" type="pres">
      <dgm:prSet presAssocID="{23E08827-DEB9-4243-8CDA-944C5FC114D7}" presName="FiveNodes_5_text" presStyleLbl="node1" presStyleIdx="4" presStyleCnt="5">
        <dgm:presLayoutVars>
          <dgm:bulletEnabled val="1"/>
        </dgm:presLayoutVars>
      </dgm:prSet>
      <dgm:spPr/>
      <dgm:t>
        <a:bodyPr/>
        <a:lstStyle/>
        <a:p>
          <a:endParaRPr lang="en-GB"/>
        </a:p>
      </dgm:t>
    </dgm:pt>
  </dgm:ptLst>
  <dgm:cxnLst>
    <dgm:cxn modelId="{1DF49EB1-815D-43B1-8C6F-B0F28248A68B}" type="presOf" srcId="{85D50600-03AB-407F-9C7A-58935A382942}" destId="{62BD92DE-C38E-4881-8DC1-B9EC71C822EB}" srcOrd="0" destOrd="0" presId="urn:microsoft.com/office/officeart/2005/8/layout/vProcess5"/>
    <dgm:cxn modelId="{87A76FA6-100C-400A-8680-ED8611E2BB25}" type="presOf" srcId="{0DF88927-32B5-40B6-9CF4-3C0B52252B7F}" destId="{D27E7246-7E1C-4B7F-9016-01879DA9E321}" srcOrd="1" destOrd="0" presId="urn:microsoft.com/office/officeart/2005/8/layout/vProcess5"/>
    <dgm:cxn modelId="{2447EC8D-21CE-48AD-AEB3-11366E71D303}" type="presOf" srcId="{60E22D24-983E-41C7-BCB7-730616C68995}" destId="{2DFCA390-FD86-474E-A97C-0DC5F8A5192B}" srcOrd="1" destOrd="0" presId="urn:microsoft.com/office/officeart/2005/8/layout/vProcess5"/>
    <dgm:cxn modelId="{A15EBDB5-6020-4501-A05F-98C13C9B3DAA}" type="presOf" srcId="{F9DD58F7-61E8-47EF-92FA-9F9FAFF6FD6C}" destId="{4693FACD-DD51-47E3-89B7-27625C4B895B}" srcOrd="0" destOrd="0" presId="urn:microsoft.com/office/officeart/2005/8/layout/vProcess5"/>
    <dgm:cxn modelId="{6EB814EE-DAF1-41B5-A7F7-2878A8A26C04}" type="presOf" srcId="{65F1A6DA-F510-42C2-B004-14C2AECC060E}" destId="{BEB60A39-EAA6-4F83-98BF-C488A7F698D7}" srcOrd="0" destOrd="0" presId="urn:microsoft.com/office/officeart/2005/8/layout/vProcess5"/>
    <dgm:cxn modelId="{79539784-98F0-419C-A763-4003E4D65C36}" type="presOf" srcId="{23E08827-DEB9-4243-8CDA-944C5FC114D7}" destId="{7478AD81-9325-44FF-94B3-D399AB03DCDD}" srcOrd="0" destOrd="0" presId="urn:microsoft.com/office/officeart/2005/8/layout/vProcess5"/>
    <dgm:cxn modelId="{1230580B-3B29-42F1-B87D-917565D98C19}" srcId="{23E08827-DEB9-4243-8CDA-944C5FC114D7}" destId="{0DF88927-32B5-40B6-9CF4-3C0B52252B7F}" srcOrd="2" destOrd="0" parTransId="{C0F4BCA7-E176-4400-9FC1-51832046937D}" sibTransId="{3E0205F3-24F4-4838-838C-297A295099AE}"/>
    <dgm:cxn modelId="{4401055A-8860-4462-83D2-F4B78EB6FF7A}" srcId="{23E08827-DEB9-4243-8CDA-944C5FC114D7}" destId="{60E22D24-983E-41C7-BCB7-730616C68995}" srcOrd="1" destOrd="0" parTransId="{5F81030C-758F-4157-B34B-81985C3E9C94}" sibTransId="{01688F58-242E-4678-A1C5-8A64BAC3F1C9}"/>
    <dgm:cxn modelId="{1A221382-EDEC-4FC2-976E-E8F050D9A532}" type="presOf" srcId="{01688F58-242E-4678-A1C5-8A64BAC3F1C9}" destId="{4B1276B1-0AA8-4904-8231-BE01F8A5AD65}" srcOrd="0" destOrd="0" presId="urn:microsoft.com/office/officeart/2005/8/layout/vProcess5"/>
    <dgm:cxn modelId="{22DD9B3F-DF01-4261-BBB6-3E4A33031D84}" type="presOf" srcId="{0DF88927-32B5-40B6-9CF4-3C0B52252B7F}" destId="{B69FF638-7B66-445C-A8D3-19ED8A2E9B81}" srcOrd="0" destOrd="0" presId="urn:microsoft.com/office/officeart/2005/8/layout/vProcess5"/>
    <dgm:cxn modelId="{4EE5FAE7-F243-4FD9-8F36-1961D48B9AA9}" type="presOf" srcId="{8C7E320F-9250-4D4F-A9E8-A41C92E48D03}" destId="{77D828C5-3D96-4ECC-80E0-7EBCEC492B98}" srcOrd="0" destOrd="0" presId="urn:microsoft.com/office/officeart/2005/8/layout/vProcess5"/>
    <dgm:cxn modelId="{D7C8F8ED-14FF-43B7-A1A3-DB92FADC193A}" type="presOf" srcId="{8C7E320F-9250-4D4F-A9E8-A41C92E48D03}" destId="{10166F32-EFAC-4E58-B518-E9A843E7D64D}" srcOrd="1" destOrd="0" presId="urn:microsoft.com/office/officeart/2005/8/layout/vProcess5"/>
    <dgm:cxn modelId="{0BFB5BC4-1387-460B-9919-52D19F63F3DE}" type="presOf" srcId="{85D50600-03AB-407F-9C7A-58935A382942}" destId="{1625BE7D-D1E7-4E75-9A3A-362E67A097E8}" srcOrd="1" destOrd="0" presId="urn:microsoft.com/office/officeart/2005/8/layout/vProcess5"/>
    <dgm:cxn modelId="{9FA67461-5445-46BD-B8CC-B650249A0223}" srcId="{23E08827-DEB9-4243-8CDA-944C5FC114D7}" destId="{85D50600-03AB-407F-9C7A-58935A382942}" srcOrd="4" destOrd="0" parTransId="{D725883F-DD8A-4CF0-ABF6-CDBCD9044AA7}" sibTransId="{7687044C-F16A-48CC-9E5D-08992655E025}"/>
    <dgm:cxn modelId="{C22BBA95-5E17-413E-8CF1-7C4416A12990}" type="presOf" srcId="{F9DD58F7-61E8-47EF-92FA-9F9FAFF6FD6C}" destId="{2A8E09C2-0649-4A67-9042-7264BDD0BDAB}" srcOrd="1" destOrd="0" presId="urn:microsoft.com/office/officeart/2005/8/layout/vProcess5"/>
    <dgm:cxn modelId="{63F424E1-EBBF-4EA3-B62C-216481935394}" srcId="{23E08827-DEB9-4243-8CDA-944C5FC114D7}" destId="{8C7E320F-9250-4D4F-A9E8-A41C92E48D03}" srcOrd="0" destOrd="0" parTransId="{D82B925F-87A5-4C23-BB48-E3A1BD909AF4}" sibTransId="{65F1A6DA-F510-42C2-B004-14C2AECC060E}"/>
    <dgm:cxn modelId="{4529B030-0B87-494B-A737-B0DEF2974FC1}" type="presOf" srcId="{60E22D24-983E-41C7-BCB7-730616C68995}" destId="{8B8543A2-4EE8-42B2-8D86-C9F7B9829617}" srcOrd="0" destOrd="0" presId="urn:microsoft.com/office/officeart/2005/8/layout/vProcess5"/>
    <dgm:cxn modelId="{250A0606-9DBC-469A-B7CB-D959EB1FCBF7}" srcId="{23E08827-DEB9-4243-8CDA-944C5FC114D7}" destId="{F9DD58F7-61E8-47EF-92FA-9F9FAFF6FD6C}" srcOrd="3" destOrd="0" parTransId="{A310B8A3-BD15-47B1-8AA4-7E0543CED6CB}" sibTransId="{42126564-B377-4CBF-ACDC-0647D50CEF36}"/>
    <dgm:cxn modelId="{E4461754-170B-4327-BD9D-CC7D936A8969}" type="presOf" srcId="{3E0205F3-24F4-4838-838C-297A295099AE}" destId="{50CD6337-089D-4AD7-A07A-AC90EE766C17}" srcOrd="0" destOrd="0" presId="urn:microsoft.com/office/officeart/2005/8/layout/vProcess5"/>
    <dgm:cxn modelId="{17671399-172F-408D-9F80-4853E83AAF69}" type="presOf" srcId="{42126564-B377-4CBF-ACDC-0647D50CEF36}" destId="{465ED65C-1249-4001-AE6C-A56A18E0F89D}" srcOrd="0" destOrd="0" presId="urn:microsoft.com/office/officeart/2005/8/layout/vProcess5"/>
    <dgm:cxn modelId="{0512530F-A6AA-4DA8-8049-457989DB9F6E}" type="presParOf" srcId="{7478AD81-9325-44FF-94B3-D399AB03DCDD}" destId="{95F32CA0-9F7D-4BE6-B8E6-DE1EFAAFC876}" srcOrd="0" destOrd="0" presId="urn:microsoft.com/office/officeart/2005/8/layout/vProcess5"/>
    <dgm:cxn modelId="{65900A37-D4FE-4B41-B352-C64A8045663B}" type="presParOf" srcId="{7478AD81-9325-44FF-94B3-D399AB03DCDD}" destId="{77D828C5-3D96-4ECC-80E0-7EBCEC492B98}" srcOrd="1" destOrd="0" presId="urn:microsoft.com/office/officeart/2005/8/layout/vProcess5"/>
    <dgm:cxn modelId="{D405FDFD-9C24-4DA9-AA94-0D6671B13AF7}" type="presParOf" srcId="{7478AD81-9325-44FF-94B3-D399AB03DCDD}" destId="{8B8543A2-4EE8-42B2-8D86-C9F7B9829617}" srcOrd="2" destOrd="0" presId="urn:microsoft.com/office/officeart/2005/8/layout/vProcess5"/>
    <dgm:cxn modelId="{95151131-698D-4651-874A-F95C6C58C2C1}" type="presParOf" srcId="{7478AD81-9325-44FF-94B3-D399AB03DCDD}" destId="{B69FF638-7B66-445C-A8D3-19ED8A2E9B81}" srcOrd="3" destOrd="0" presId="urn:microsoft.com/office/officeart/2005/8/layout/vProcess5"/>
    <dgm:cxn modelId="{8821F9F0-A9B6-4244-87F9-232C5BF834B8}" type="presParOf" srcId="{7478AD81-9325-44FF-94B3-D399AB03DCDD}" destId="{4693FACD-DD51-47E3-89B7-27625C4B895B}" srcOrd="4" destOrd="0" presId="urn:microsoft.com/office/officeart/2005/8/layout/vProcess5"/>
    <dgm:cxn modelId="{68FBE24F-EA90-41C5-896E-0BFEA87D5D0D}" type="presParOf" srcId="{7478AD81-9325-44FF-94B3-D399AB03DCDD}" destId="{62BD92DE-C38E-4881-8DC1-B9EC71C822EB}" srcOrd="5" destOrd="0" presId="urn:microsoft.com/office/officeart/2005/8/layout/vProcess5"/>
    <dgm:cxn modelId="{A5562C74-A03A-4A35-BFB8-F16C348E4539}" type="presParOf" srcId="{7478AD81-9325-44FF-94B3-D399AB03DCDD}" destId="{BEB60A39-EAA6-4F83-98BF-C488A7F698D7}" srcOrd="6" destOrd="0" presId="urn:microsoft.com/office/officeart/2005/8/layout/vProcess5"/>
    <dgm:cxn modelId="{278E39D6-F610-43D6-A2A5-D2F519EDB552}" type="presParOf" srcId="{7478AD81-9325-44FF-94B3-D399AB03DCDD}" destId="{4B1276B1-0AA8-4904-8231-BE01F8A5AD65}" srcOrd="7" destOrd="0" presId="urn:microsoft.com/office/officeart/2005/8/layout/vProcess5"/>
    <dgm:cxn modelId="{69DA6591-55F7-4E11-B7CC-09DEE1670E6D}" type="presParOf" srcId="{7478AD81-9325-44FF-94B3-D399AB03DCDD}" destId="{50CD6337-089D-4AD7-A07A-AC90EE766C17}" srcOrd="8" destOrd="0" presId="urn:microsoft.com/office/officeart/2005/8/layout/vProcess5"/>
    <dgm:cxn modelId="{F253E6DE-2112-4048-9573-53112E2A7188}" type="presParOf" srcId="{7478AD81-9325-44FF-94B3-D399AB03DCDD}" destId="{465ED65C-1249-4001-AE6C-A56A18E0F89D}" srcOrd="9" destOrd="0" presId="urn:microsoft.com/office/officeart/2005/8/layout/vProcess5"/>
    <dgm:cxn modelId="{E167E2E9-C665-4798-AD2C-D60E31F9A4B5}" type="presParOf" srcId="{7478AD81-9325-44FF-94B3-D399AB03DCDD}" destId="{10166F32-EFAC-4E58-B518-E9A843E7D64D}" srcOrd="10" destOrd="0" presId="urn:microsoft.com/office/officeart/2005/8/layout/vProcess5"/>
    <dgm:cxn modelId="{3B568933-9C8F-4A55-A26C-2593B86DE9A3}" type="presParOf" srcId="{7478AD81-9325-44FF-94B3-D399AB03DCDD}" destId="{2DFCA390-FD86-474E-A97C-0DC5F8A5192B}" srcOrd="11" destOrd="0" presId="urn:microsoft.com/office/officeart/2005/8/layout/vProcess5"/>
    <dgm:cxn modelId="{E8CC6926-B0E6-46E4-A711-21796A8BEA1A}" type="presParOf" srcId="{7478AD81-9325-44FF-94B3-D399AB03DCDD}" destId="{D27E7246-7E1C-4B7F-9016-01879DA9E321}" srcOrd="12" destOrd="0" presId="urn:microsoft.com/office/officeart/2005/8/layout/vProcess5"/>
    <dgm:cxn modelId="{64600671-A06E-41A1-B2DF-406AB10058A3}" type="presParOf" srcId="{7478AD81-9325-44FF-94B3-D399AB03DCDD}" destId="{2A8E09C2-0649-4A67-9042-7264BDD0BDAB}" srcOrd="13" destOrd="0" presId="urn:microsoft.com/office/officeart/2005/8/layout/vProcess5"/>
    <dgm:cxn modelId="{C619FF30-2463-497B-9179-7BDA98D3DA43}" type="presParOf" srcId="{7478AD81-9325-44FF-94B3-D399AB03DCDD}" destId="{1625BE7D-D1E7-4E75-9A3A-362E67A097E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828C5-3D96-4ECC-80E0-7EBCEC492B98}">
      <dsp:nvSpPr>
        <dsp:cNvPr id="0" name=""/>
        <dsp:cNvSpPr/>
      </dsp:nvSpPr>
      <dsp:spPr>
        <a:xfrm>
          <a:off x="0" y="0"/>
          <a:ext cx="7388200" cy="648072"/>
        </a:xfrm>
        <a:prstGeom prst="roundRect">
          <a:avLst>
            <a:gd name="adj" fmla="val 10000"/>
          </a:avLst>
        </a:prstGeom>
        <a:gradFill rotWithShape="0">
          <a:gsLst>
            <a:gs pos="0">
              <a:schemeClr val="accent5">
                <a:shade val="80000"/>
                <a:hueOff val="0"/>
                <a:satOff val="0"/>
                <a:lumOff val="0"/>
                <a:alphaOff val="0"/>
                <a:tint val="100000"/>
                <a:shade val="100000"/>
                <a:satMod val="130000"/>
              </a:schemeClr>
            </a:gs>
            <a:gs pos="100000">
              <a:schemeClr val="accent5">
                <a:shade val="80000"/>
                <a:hueOff val="0"/>
                <a:satOff val="0"/>
                <a:lumOff val="0"/>
                <a:alphaOff val="0"/>
                <a:tint val="50000"/>
                <a:shade val="100000"/>
                <a:satMod val="350000"/>
              </a:schemeClr>
            </a:gs>
          </a:gsLst>
          <a:lin ang="16200000" scaled="0"/>
        </a:gradFill>
        <a:ln>
          <a:noFill/>
        </a:ln>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solidFill>
                <a:srgbClr val="040404"/>
              </a:solidFill>
            </a:rPr>
            <a:t>Re-write the connection offer letter to include more information on Land Rights</a:t>
          </a:r>
          <a:endParaRPr lang="en-GB" sz="1400" b="1" kern="1200" dirty="0">
            <a:solidFill>
              <a:srgbClr val="040404"/>
            </a:solidFill>
          </a:endParaRPr>
        </a:p>
      </dsp:txBody>
      <dsp:txXfrm>
        <a:off x="18981" y="18981"/>
        <a:ext cx="6613056" cy="610110"/>
      </dsp:txXfrm>
    </dsp:sp>
    <dsp:sp modelId="{8B8543A2-4EE8-42B2-8D86-C9F7B9829617}">
      <dsp:nvSpPr>
        <dsp:cNvPr id="0" name=""/>
        <dsp:cNvSpPr/>
      </dsp:nvSpPr>
      <dsp:spPr>
        <a:xfrm>
          <a:off x="551716" y="738082"/>
          <a:ext cx="7388200" cy="648072"/>
        </a:xfrm>
        <a:prstGeom prst="roundRect">
          <a:avLst>
            <a:gd name="adj" fmla="val 10000"/>
          </a:avLst>
        </a:prstGeom>
        <a:gradFill rotWithShape="0">
          <a:gsLst>
            <a:gs pos="0">
              <a:schemeClr val="accent5">
                <a:shade val="80000"/>
                <a:hueOff val="30655"/>
                <a:satOff val="1919"/>
                <a:lumOff val="4543"/>
                <a:alphaOff val="0"/>
                <a:tint val="100000"/>
                <a:shade val="100000"/>
                <a:satMod val="130000"/>
              </a:schemeClr>
            </a:gs>
            <a:gs pos="100000">
              <a:schemeClr val="accent5">
                <a:shade val="80000"/>
                <a:hueOff val="30655"/>
                <a:satOff val="1919"/>
                <a:lumOff val="4543"/>
                <a:alphaOff val="0"/>
                <a:tint val="50000"/>
                <a:shade val="100000"/>
                <a:satMod val="350000"/>
              </a:schemeClr>
            </a:gs>
          </a:gsLst>
          <a:lin ang="16200000" scaled="0"/>
        </a:gradFill>
        <a:ln>
          <a:noFill/>
        </a:ln>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solidFill>
                <a:srgbClr val="040404"/>
              </a:solidFill>
            </a:rPr>
            <a:t>Further training for internal staff of our approach to Land Rights to ensure accurate information is provided  to customers at design stage and during monthly updates</a:t>
          </a:r>
          <a:endParaRPr lang="en-GB" sz="1400" b="1" kern="1200" dirty="0">
            <a:solidFill>
              <a:srgbClr val="040404"/>
            </a:solidFill>
          </a:endParaRPr>
        </a:p>
      </dsp:txBody>
      <dsp:txXfrm>
        <a:off x="570697" y="757063"/>
        <a:ext cx="6377275" cy="610110"/>
      </dsp:txXfrm>
    </dsp:sp>
    <dsp:sp modelId="{B69FF638-7B66-445C-A8D3-19ED8A2E9B81}">
      <dsp:nvSpPr>
        <dsp:cNvPr id="0" name=""/>
        <dsp:cNvSpPr/>
      </dsp:nvSpPr>
      <dsp:spPr>
        <a:xfrm>
          <a:off x="1103432" y="1476164"/>
          <a:ext cx="7388200" cy="648072"/>
        </a:xfrm>
        <a:prstGeom prst="roundRect">
          <a:avLst>
            <a:gd name="adj" fmla="val 10000"/>
          </a:avLst>
        </a:prstGeom>
        <a:gradFill rotWithShape="0">
          <a:gsLst>
            <a:gs pos="0">
              <a:schemeClr val="accent5">
                <a:shade val="80000"/>
                <a:hueOff val="61310"/>
                <a:satOff val="3839"/>
                <a:lumOff val="9086"/>
                <a:alphaOff val="0"/>
                <a:tint val="100000"/>
                <a:shade val="100000"/>
                <a:satMod val="130000"/>
              </a:schemeClr>
            </a:gs>
            <a:gs pos="100000">
              <a:schemeClr val="accent5">
                <a:shade val="80000"/>
                <a:hueOff val="61310"/>
                <a:satOff val="3839"/>
                <a:lumOff val="9086"/>
                <a:alphaOff val="0"/>
                <a:tint val="50000"/>
                <a:shade val="100000"/>
                <a:satMod val="350000"/>
              </a:schemeClr>
            </a:gs>
          </a:gsLst>
          <a:lin ang="16200000" scaled="0"/>
        </a:gradFill>
        <a:ln>
          <a:noFill/>
        </a:ln>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solidFill>
                <a:srgbClr val="040404"/>
              </a:solidFill>
            </a:rPr>
            <a:t>Develop the Land &amp; Planning section of the website to include specific information for connection customers; including timelines and potential delays </a:t>
          </a:r>
          <a:endParaRPr lang="en-GB" sz="1400" b="1" kern="1200" dirty="0">
            <a:solidFill>
              <a:srgbClr val="040404"/>
            </a:solidFill>
          </a:endParaRPr>
        </a:p>
      </dsp:txBody>
      <dsp:txXfrm>
        <a:off x="1122413" y="1495145"/>
        <a:ext cx="6377275" cy="610109"/>
      </dsp:txXfrm>
    </dsp:sp>
    <dsp:sp modelId="{4693FACD-DD51-47E3-89B7-27625C4B895B}">
      <dsp:nvSpPr>
        <dsp:cNvPr id="0" name=""/>
        <dsp:cNvSpPr/>
      </dsp:nvSpPr>
      <dsp:spPr>
        <a:xfrm>
          <a:off x="1655148" y="2214246"/>
          <a:ext cx="7388200" cy="648072"/>
        </a:xfrm>
        <a:prstGeom prst="roundRect">
          <a:avLst>
            <a:gd name="adj" fmla="val 10000"/>
          </a:avLst>
        </a:prstGeom>
        <a:gradFill rotWithShape="0">
          <a:gsLst>
            <a:gs pos="0">
              <a:schemeClr val="accent5">
                <a:shade val="80000"/>
                <a:hueOff val="91965"/>
                <a:satOff val="5758"/>
                <a:lumOff val="13629"/>
                <a:alphaOff val="0"/>
                <a:tint val="100000"/>
                <a:shade val="100000"/>
                <a:satMod val="130000"/>
              </a:schemeClr>
            </a:gs>
            <a:gs pos="100000">
              <a:schemeClr val="accent5">
                <a:shade val="80000"/>
                <a:hueOff val="91965"/>
                <a:satOff val="5758"/>
                <a:lumOff val="1362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solidFill>
                <a:srgbClr val="040404"/>
              </a:solidFill>
            </a:rPr>
            <a:t>Process of escalation within the Business to ensure decisions  on the type of Land Rights  versus the risks are made at appropriate levels</a:t>
          </a:r>
          <a:endParaRPr lang="en-GB" sz="1400" b="1" kern="1200" dirty="0">
            <a:solidFill>
              <a:srgbClr val="040404"/>
            </a:solidFill>
          </a:endParaRPr>
        </a:p>
      </dsp:txBody>
      <dsp:txXfrm>
        <a:off x="1674129" y="2233227"/>
        <a:ext cx="6377275" cy="610110"/>
      </dsp:txXfrm>
    </dsp:sp>
    <dsp:sp modelId="{62BD92DE-C38E-4881-8DC1-B9EC71C822EB}">
      <dsp:nvSpPr>
        <dsp:cNvPr id="0" name=""/>
        <dsp:cNvSpPr/>
      </dsp:nvSpPr>
      <dsp:spPr>
        <a:xfrm>
          <a:off x="2206865" y="2952328"/>
          <a:ext cx="7388200" cy="648072"/>
        </a:xfrm>
        <a:prstGeom prst="roundRect">
          <a:avLst>
            <a:gd name="adj" fmla="val 10000"/>
          </a:avLst>
        </a:prstGeom>
        <a:gradFill rotWithShape="0">
          <a:gsLst>
            <a:gs pos="0">
              <a:schemeClr val="accent5">
                <a:shade val="80000"/>
                <a:hueOff val="122620"/>
                <a:satOff val="7678"/>
                <a:lumOff val="18172"/>
                <a:alphaOff val="0"/>
                <a:tint val="100000"/>
                <a:shade val="100000"/>
                <a:satMod val="130000"/>
              </a:schemeClr>
            </a:gs>
            <a:gs pos="100000">
              <a:schemeClr val="accent5">
                <a:shade val="80000"/>
                <a:hueOff val="122620"/>
                <a:satOff val="7678"/>
                <a:lumOff val="18172"/>
                <a:alphaOff val="0"/>
                <a:tint val="50000"/>
                <a:shade val="100000"/>
                <a:satMod val="350000"/>
              </a:schemeClr>
            </a:gs>
          </a:gsLst>
          <a:lin ang="16200000" scaled="0"/>
        </a:gradFill>
        <a:ln>
          <a:noFill/>
        </a:ln>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solidFill>
                <a:srgbClr val="040404"/>
              </a:solidFill>
            </a:rPr>
            <a:t>PMs will have access to the Land Rights systems and Land Team will be managed against monthly update targets</a:t>
          </a:r>
          <a:endParaRPr lang="en-GB" sz="1400" b="1" kern="1200" dirty="0">
            <a:solidFill>
              <a:srgbClr val="040404"/>
            </a:solidFill>
          </a:endParaRPr>
        </a:p>
      </dsp:txBody>
      <dsp:txXfrm>
        <a:off x="2225846" y="2971309"/>
        <a:ext cx="6377275" cy="610109"/>
      </dsp:txXfrm>
    </dsp:sp>
    <dsp:sp modelId="{BEB60A39-EAA6-4F83-98BF-C488A7F698D7}">
      <dsp:nvSpPr>
        <dsp:cNvPr id="0" name=""/>
        <dsp:cNvSpPr/>
      </dsp:nvSpPr>
      <dsp:spPr>
        <a:xfrm>
          <a:off x="6966954" y="473452"/>
          <a:ext cx="421246" cy="421246"/>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n-GB" sz="4800" kern="1200"/>
        </a:p>
      </dsp:txBody>
      <dsp:txXfrm>
        <a:off x="7061734" y="473452"/>
        <a:ext cx="231686" cy="316988"/>
      </dsp:txXfrm>
    </dsp:sp>
    <dsp:sp modelId="{4B1276B1-0AA8-4904-8231-BE01F8A5AD65}">
      <dsp:nvSpPr>
        <dsp:cNvPr id="0" name=""/>
        <dsp:cNvSpPr/>
      </dsp:nvSpPr>
      <dsp:spPr>
        <a:xfrm>
          <a:off x="7518670" y="1211534"/>
          <a:ext cx="421246" cy="421246"/>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n-GB" sz="4800" kern="1200"/>
        </a:p>
      </dsp:txBody>
      <dsp:txXfrm>
        <a:off x="7613450" y="1211534"/>
        <a:ext cx="231686" cy="316988"/>
      </dsp:txXfrm>
    </dsp:sp>
    <dsp:sp modelId="{50CD6337-089D-4AD7-A07A-AC90EE766C17}">
      <dsp:nvSpPr>
        <dsp:cNvPr id="0" name=""/>
        <dsp:cNvSpPr/>
      </dsp:nvSpPr>
      <dsp:spPr>
        <a:xfrm>
          <a:off x="8070386" y="1938815"/>
          <a:ext cx="421246" cy="421246"/>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n-GB" sz="4800" kern="1200"/>
        </a:p>
      </dsp:txBody>
      <dsp:txXfrm>
        <a:off x="8165166" y="1938815"/>
        <a:ext cx="231686" cy="316988"/>
      </dsp:txXfrm>
    </dsp:sp>
    <dsp:sp modelId="{465ED65C-1249-4001-AE6C-A56A18E0F89D}">
      <dsp:nvSpPr>
        <dsp:cNvPr id="0" name=""/>
        <dsp:cNvSpPr/>
      </dsp:nvSpPr>
      <dsp:spPr>
        <a:xfrm>
          <a:off x="8622102" y="2684098"/>
          <a:ext cx="421246" cy="421246"/>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n-GB" sz="4800" kern="1200"/>
        </a:p>
      </dsp:txBody>
      <dsp:txXfrm>
        <a:off x="8716882" y="2684098"/>
        <a:ext cx="231686" cy="3169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4" y="8"/>
            <a:ext cx="3076421" cy="514046"/>
          </a:xfrm>
          <a:prstGeom prst="rect">
            <a:avLst/>
          </a:prstGeom>
          <a:noFill/>
          <a:ln w="9525">
            <a:noFill/>
            <a:miter lim="800000"/>
            <a:headEnd/>
            <a:tailEnd/>
          </a:ln>
          <a:effectLst/>
        </p:spPr>
        <p:txBody>
          <a:bodyPr vert="horz" wrap="square" lIns="93716" tIns="46855" rIns="93716" bIns="46855" numCol="1" anchor="t" anchorCtr="0" compatLnSpc="1">
            <a:prstTxWarp prst="textNoShape">
              <a:avLst/>
            </a:prstTxWarp>
          </a:bodyPr>
          <a:lstStyle>
            <a:lvl1pPr algn="l" defTabSz="938217" eaLnBrk="0" hangingPunct="0">
              <a:defRPr sz="1200" u="sng">
                <a:solidFill>
                  <a:schemeClr val="tx1"/>
                </a:solidFill>
                <a:latin typeface="Times New Roman" charset="0"/>
              </a:defRPr>
            </a:lvl1pPr>
          </a:lstStyle>
          <a:p>
            <a:pPr>
              <a:defRPr/>
            </a:pPr>
            <a:endParaRPr lang="es-ES_tradnl" altLang="en-GB"/>
          </a:p>
        </p:txBody>
      </p:sp>
      <p:sp>
        <p:nvSpPr>
          <p:cNvPr id="12292" name="Rectangle 4"/>
          <p:cNvSpPr>
            <a:spLocks noGrp="1" noChangeArrowheads="1"/>
          </p:cNvSpPr>
          <p:nvPr>
            <p:ph type="ftr" sz="quarter" idx="2"/>
          </p:nvPr>
        </p:nvSpPr>
        <p:spPr bwMode="auto">
          <a:xfrm>
            <a:off x="4" y="9720577"/>
            <a:ext cx="3076421" cy="514044"/>
          </a:xfrm>
          <a:prstGeom prst="rect">
            <a:avLst/>
          </a:prstGeom>
          <a:noFill/>
          <a:ln w="9525">
            <a:noFill/>
            <a:miter lim="800000"/>
            <a:headEnd/>
            <a:tailEnd/>
          </a:ln>
          <a:effectLst/>
        </p:spPr>
        <p:txBody>
          <a:bodyPr vert="horz" wrap="square" lIns="93716" tIns="46855" rIns="93716" bIns="46855" numCol="1" anchor="b" anchorCtr="0" compatLnSpc="1">
            <a:prstTxWarp prst="textNoShape">
              <a:avLst/>
            </a:prstTxWarp>
          </a:bodyPr>
          <a:lstStyle>
            <a:lvl1pPr algn="l" defTabSz="938217" eaLnBrk="0" hangingPunct="0">
              <a:defRPr sz="1200" u="sng">
                <a:solidFill>
                  <a:schemeClr val="tx1"/>
                </a:solidFill>
                <a:latin typeface="Times New Roman" charset="0"/>
              </a:defRPr>
            </a:lvl1pPr>
          </a:lstStyle>
          <a:p>
            <a:pPr>
              <a:defRPr/>
            </a:pPr>
            <a:endParaRPr lang="es-ES_tradnl" altLang="en-GB"/>
          </a:p>
        </p:txBody>
      </p:sp>
      <p:sp>
        <p:nvSpPr>
          <p:cNvPr id="12293" name="Rectangle 5"/>
          <p:cNvSpPr>
            <a:spLocks noGrp="1" noChangeArrowheads="1"/>
          </p:cNvSpPr>
          <p:nvPr>
            <p:ph type="sldNum" sz="quarter" idx="3"/>
          </p:nvPr>
        </p:nvSpPr>
        <p:spPr bwMode="auto">
          <a:xfrm>
            <a:off x="4022892" y="9720577"/>
            <a:ext cx="3076421" cy="514044"/>
          </a:xfrm>
          <a:prstGeom prst="rect">
            <a:avLst/>
          </a:prstGeom>
          <a:noFill/>
          <a:ln w="9525">
            <a:noFill/>
            <a:miter lim="800000"/>
            <a:headEnd/>
            <a:tailEnd/>
          </a:ln>
          <a:effectLst/>
        </p:spPr>
        <p:txBody>
          <a:bodyPr vert="horz" wrap="square" lIns="93716" tIns="46855" rIns="93716" bIns="46855" numCol="1" anchor="b" anchorCtr="0" compatLnSpc="1">
            <a:prstTxWarp prst="textNoShape">
              <a:avLst/>
            </a:prstTxWarp>
          </a:bodyPr>
          <a:lstStyle>
            <a:lvl1pPr algn="r" defTabSz="938217" eaLnBrk="0" hangingPunct="0">
              <a:defRPr sz="1200" u="sng">
                <a:solidFill>
                  <a:schemeClr val="tx1"/>
                </a:solidFill>
                <a:latin typeface="Times New Roman" charset="0"/>
              </a:defRPr>
            </a:lvl1pPr>
          </a:lstStyle>
          <a:p>
            <a:pPr>
              <a:defRPr/>
            </a:pPr>
            <a:fld id="{ABFC4773-651E-4651-9AFB-6FAA4D5B0215}" type="slidenum">
              <a:rPr lang="es-ES_tradnl" altLang="en-GB"/>
              <a:pPr>
                <a:defRPr/>
              </a:pPr>
              <a:t>‹#›</a:t>
            </a:fld>
            <a:endParaRPr lang="es-ES_tradnl" altLang="en-GB"/>
          </a:p>
        </p:txBody>
      </p:sp>
    </p:spTree>
    <p:extLst>
      <p:ext uri="{BB962C8B-B14F-4D97-AF65-F5344CB8AC3E}">
        <p14:creationId xmlns:p14="http://schemas.microsoft.com/office/powerpoint/2010/main" val="15010183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4" y="8"/>
            <a:ext cx="3076421" cy="514046"/>
          </a:xfrm>
          <a:prstGeom prst="rect">
            <a:avLst/>
          </a:prstGeom>
          <a:noFill/>
          <a:ln w="9525">
            <a:noFill/>
            <a:miter lim="800000"/>
            <a:headEnd/>
            <a:tailEnd/>
          </a:ln>
          <a:effectLst/>
        </p:spPr>
        <p:txBody>
          <a:bodyPr vert="horz" wrap="square" lIns="93716" tIns="46855" rIns="93716" bIns="46855" numCol="1" anchor="t" anchorCtr="0" compatLnSpc="1">
            <a:prstTxWarp prst="textNoShape">
              <a:avLst/>
            </a:prstTxWarp>
          </a:bodyPr>
          <a:lstStyle>
            <a:lvl1pPr algn="l" defTabSz="938217" eaLnBrk="0" hangingPunct="0">
              <a:defRPr sz="1200" u="sng">
                <a:solidFill>
                  <a:schemeClr val="tx1"/>
                </a:solidFill>
                <a:latin typeface="Times New Roman" charset="0"/>
              </a:defRPr>
            </a:lvl1pPr>
          </a:lstStyle>
          <a:p>
            <a:pPr>
              <a:defRPr/>
            </a:pPr>
            <a:endParaRPr lang="es-ES_tradnl" altLang="en-GB"/>
          </a:p>
        </p:txBody>
      </p:sp>
      <p:sp>
        <p:nvSpPr>
          <p:cNvPr id="9219" name="Rectangle 3"/>
          <p:cNvSpPr>
            <a:spLocks noGrp="1" noChangeArrowheads="1"/>
          </p:cNvSpPr>
          <p:nvPr>
            <p:ph type="dt" idx="1"/>
          </p:nvPr>
        </p:nvSpPr>
        <p:spPr bwMode="auto">
          <a:xfrm>
            <a:off x="4022892" y="8"/>
            <a:ext cx="3076421" cy="514046"/>
          </a:xfrm>
          <a:prstGeom prst="rect">
            <a:avLst/>
          </a:prstGeom>
          <a:noFill/>
          <a:ln w="9525">
            <a:noFill/>
            <a:miter lim="800000"/>
            <a:headEnd/>
            <a:tailEnd/>
          </a:ln>
          <a:effectLst/>
        </p:spPr>
        <p:txBody>
          <a:bodyPr vert="horz" wrap="square" lIns="93716" tIns="46855" rIns="93716" bIns="46855" numCol="1" anchor="t" anchorCtr="0" compatLnSpc="1">
            <a:prstTxWarp prst="textNoShape">
              <a:avLst/>
            </a:prstTxWarp>
          </a:bodyPr>
          <a:lstStyle>
            <a:lvl1pPr algn="r" defTabSz="938217" eaLnBrk="0" hangingPunct="0">
              <a:defRPr sz="1200" u="sng">
                <a:solidFill>
                  <a:schemeClr val="tx1"/>
                </a:solidFill>
                <a:latin typeface="Times New Roman" charset="0"/>
              </a:defRPr>
            </a:lvl1pPr>
          </a:lstStyle>
          <a:p>
            <a:pPr>
              <a:defRPr/>
            </a:pPr>
            <a:endParaRPr lang="es-ES_tradnl" altLang="en-GB"/>
          </a:p>
        </p:txBody>
      </p:sp>
      <p:sp>
        <p:nvSpPr>
          <p:cNvPr id="53252" name="Rectangle 4"/>
          <p:cNvSpPr>
            <a:spLocks noGrp="1" noRot="1" noChangeAspect="1" noChangeArrowheads="1" noTextEdit="1"/>
          </p:cNvSpPr>
          <p:nvPr>
            <p:ph type="sldImg" idx="2"/>
          </p:nvPr>
        </p:nvSpPr>
        <p:spPr bwMode="auto">
          <a:xfrm>
            <a:off x="785813" y="771525"/>
            <a:ext cx="5545137" cy="38385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44803" y="4859458"/>
            <a:ext cx="5209764" cy="4604915"/>
          </a:xfrm>
          <a:prstGeom prst="rect">
            <a:avLst/>
          </a:prstGeom>
          <a:noFill/>
          <a:ln w="9525">
            <a:noFill/>
            <a:miter lim="800000"/>
            <a:headEnd/>
            <a:tailEnd/>
          </a:ln>
          <a:effectLst/>
        </p:spPr>
        <p:txBody>
          <a:bodyPr vert="horz" wrap="square" lIns="93716" tIns="46855" rIns="93716" bIns="46855" numCol="1" anchor="t" anchorCtr="0" compatLnSpc="1">
            <a:prstTxWarp prst="textNoShape">
              <a:avLst/>
            </a:prstTxWarp>
          </a:bodyPr>
          <a:lstStyle/>
          <a:p>
            <a:pPr lvl="0"/>
            <a:r>
              <a:rPr lang="es-ES_tradnl" altLang="en-GB" noProof="0" smtClean="0"/>
              <a:t>Haga clic para modificar el estilo de texto del patrón</a:t>
            </a:r>
          </a:p>
          <a:p>
            <a:pPr lvl="1"/>
            <a:r>
              <a:rPr lang="es-ES_tradnl" altLang="en-GB" noProof="0" smtClean="0"/>
              <a:t>Segundo nivel</a:t>
            </a:r>
          </a:p>
          <a:p>
            <a:pPr lvl="2"/>
            <a:r>
              <a:rPr lang="es-ES_tradnl" altLang="en-GB" noProof="0" smtClean="0"/>
              <a:t>Tercer nivel</a:t>
            </a:r>
          </a:p>
          <a:p>
            <a:pPr lvl="3"/>
            <a:r>
              <a:rPr lang="es-ES_tradnl" altLang="en-GB" noProof="0" smtClean="0"/>
              <a:t>Cuarto nivel</a:t>
            </a:r>
          </a:p>
          <a:p>
            <a:pPr lvl="4"/>
            <a:r>
              <a:rPr lang="es-ES_tradnl" altLang="en-GB" noProof="0" smtClean="0"/>
              <a:t>Quinto nivel</a:t>
            </a:r>
          </a:p>
        </p:txBody>
      </p:sp>
      <p:sp>
        <p:nvSpPr>
          <p:cNvPr id="9222" name="Rectangle 6"/>
          <p:cNvSpPr>
            <a:spLocks noGrp="1" noChangeArrowheads="1"/>
          </p:cNvSpPr>
          <p:nvPr>
            <p:ph type="ftr" sz="quarter" idx="4"/>
          </p:nvPr>
        </p:nvSpPr>
        <p:spPr bwMode="auto">
          <a:xfrm>
            <a:off x="4" y="9720577"/>
            <a:ext cx="3076421" cy="514044"/>
          </a:xfrm>
          <a:prstGeom prst="rect">
            <a:avLst/>
          </a:prstGeom>
          <a:noFill/>
          <a:ln w="9525">
            <a:noFill/>
            <a:miter lim="800000"/>
            <a:headEnd/>
            <a:tailEnd/>
          </a:ln>
          <a:effectLst/>
        </p:spPr>
        <p:txBody>
          <a:bodyPr vert="horz" wrap="square" lIns="93716" tIns="46855" rIns="93716" bIns="46855" numCol="1" anchor="b" anchorCtr="0" compatLnSpc="1">
            <a:prstTxWarp prst="textNoShape">
              <a:avLst/>
            </a:prstTxWarp>
          </a:bodyPr>
          <a:lstStyle>
            <a:lvl1pPr algn="l" defTabSz="938217" eaLnBrk="0" hangingPunct="0">
              <a:defRPr sz="1200" u="sng">
                <a:solidFill>
                  <a:schemeClr val="tx1"/>
                </a:solidFill>
                <a:latin typeface="Times New Roman" charset="0"/>
              </a:defRPr>
            </a:lvl1pPr>
          </a:lstStyle>
          <a:p>
            <a:pPr>
              <a:defRPr/>
            </a:pPr>
            <a:endParaRPr lang="es-ES_tradnl" altLang="en-GB"/>
          </a:p>
        </p:txBody>
      </p:sp>
      <p:sp>
        <p:nvSpPr>
          <p:cNvPr id="9223" name="Rectangle 7"/>
          <p:cNvSpPr>
            <a:spLocks noGrp="1" noChangeArrowheads="1"/>
          </p:cNvSpPr>
          <p:nvPr>
            <p:ph type="sldNum" sz="quarter" idx="5"/>
          </p:nvPr>
        </p:nvSpPr>
        <p:spPr bwMode="auto">
          <a:xfrm>
            <a:off x="4022892" y="9720577"/>
            <a:ext cx="3076421" cy="514044"/>
          </a:xfrm>
          <a:prstGeom prst="rect">
            <a:avLst/>
          </a:prstGeom>
          <a:noFill/>
          <a:ln w="9525">
            <a:noFill/>
            <a:miter lim="800000"/>
            <a:headEnd/>
            <a:tailEnd/>
          </a:ln>
          <a:effectLst/>
        </p:spPr>
        <p:txBody>
          <a:bodyPr vert="horz" wrap="square" lIns="93716" tIns="46855" rIns="93716" bIns="46855" numCol="1" anchor="b" anchorCtr="0" compatLnSpc="1">
            <a:prstTxWarp prst="textNoShape">
              <a:avLst/>
            </a:prstTxWarp>
          </a:bodyPr>
          <a:lstStyle>
            <a:lvl1pPr algn="r" defTabSz="938217" eaLnBrk="0" hangingPunct="0">
              <a:defRPr sz="1200" u="sng">
                <a:solidFill>
                  <a:schemeClr val="tx1"/>
                </a:solidFill>
                <a:latin typeface="Times New Roman" charset="0"/>
              </a:defRPr>
            </a:lvl1pPr>
          </a:lstStyle>
          <a:p>
            <a:pPr>
              <a:defRPr/>
            </a:pPr>
            <a:fld id="{DA2B2F16-336A-4C61-99BC-C4E9BDA90507}" type="slidenum">
              <a:rPr lang="es-ES_tradnl" altLang="en-GB"/>
              <a:pPr>
                <a:defRPr/>
              </a:pPr>
              <a:t>‹#›</a:t>
            </a:fld>
            <a:endParaRPr lang="es-ES_tradnl" altLang="en-GB"/>
          </a:p>
        </p:txBody>
      </p:sp>
    </p:spTree>
    <p:extLst>
      <p:ext uri="{BB962C8B-B14F-4D97-AF65-F5344CB8AC3E}">
        <p14:creationId xmlns:p14="http://schemas.microsoft.com/office/powerpoint/2010/main" val="17737962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097" algn="l" rtl="0" eaLnBrk="0" fontAlgn="base" hangingPunct="0">
      <a:spcBef>
        <a:spcPct val="30000"/>
      </a:spcBef>
      <a:spcAft>
        <a:spcPct val="0"/>
      </a:spcAft>
      <a:defRPr sz="1200" kern="1200">
        <a:solidFill>
          <a:schemeClr val="tx1"/>
        </a:solidFill>
        <a:latin typeface="Arial" charset="0"/>
        <a:ea typeface="+mn-ea"/>
        <a:cs typeface="+mn-cs"/>
      </a:defRPr>
    </a:lvl2pPr>
    <a:lvl3pPr marL="914192" algn="l" rtl="0" eaLnBrk="0" fontAlgn="base" hangingPunct="0">
      <a:spcBef>
        <a:spcPct val="30000"/>
      </a:spcBef>
      <a:spcAft>
        <a:spcPct val="0"/>
      </a:spcAft>
      <a:defRPr sz="1200" kern="1200">
        <a:solidFill>
          <a:schemeClr val="tx1"/>
        </a:solidFill>
        <a:latin typeface="Arial" charset="0"/>
        <a:ea typeface="+mn-ea"/>
        <a:cs typeface="+mn-cs"/>
      </a:defRPr>
    </a:lvl3pPr>
    <a:lvl4pPr marL="1371289" algn="l" rtl="0" eaLnBrk="0" fontAlgn="base" hangingPunct="0">
      <a:spcBef>
        <a:spcPct val="30000"/>
      </a:spcBef>
      <a:spcAft>
        <a:spcPct val="0"/>
      </a:spcAft>
      <a:defRPr sz="1200" kern="1200">
        <a:solidFill>
          <a:schemeClr val="tx1"/>
        </a:solidFill>
        <a:latin typeface="Arial" charset="0"/>
        <a:ea typeface="+mn-ea"/>
        <a:cs typeface="+mn-cs"/>
      </a:defRPr>
    </a:lvl4pPr>
    <a:lvl5pPr marL="1828384" algn="l" rtl="0" eaLnBrk="0" fontAlgn="base" hangingPunct="0">
      <a:spcBef>
        <a:spcPct val="30000"/>
      </a:spcBef>
      <a:spcAft>
        <a:spcPct val="0"/>
      </a:spcAft>
      <a:defRPr sz="1200" kern="1200">
        <a:solidFill>
          <a:schemeClr val="tx1"/>
        </a:solidFill>
        <a:latin typeface="Arial" charset="0"/>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6" algn="l" defTabSz="914192" rtl="0" eaLnBrk="1" latinLnBrk="0" hangingPunct="1">
      <a:defRPr sz="1200" kern="1200">
        <a:solidFill>
          <a:schemeClr val="tx1"/>
        </a:solidFill>
        <a:latin typeface="+mn-lt"/>
        <a:ea typeface="+mn-ea"/>
        <a:cs typeface="+mn-cs"/>
      </a:defRPr>
    </a:lvl7pPr>
    <a:lvl8pPr marL="3199672" algn="l" defTabSz="914192" rtl="0" eaLnBrk="1" latinLnBrk="0" hangingPunct="1">
      <a:defRPr sz="1200" kern="1200">
        <a:solidFill>
          <a:schemeClr val="tx1"/>
        </a:solidFill>
        <a:latin typeface="+mn-lt"/>
        <a:ea typeface="+mn-ea"/>
        <a:cs typeface="+mn-cs"/>
      </a:defRPr>
    </a:lvl8pPr>
    <a:lvl9pPr marL="3656768"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3550"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t>2</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59560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63FE3A5-258F-417C-BA61-93AF6A0AC3FE}" type="slidenum">
              <a:rPr lang="en-GB" smtClean="0"/>
              <a:pPr>
                <a:defRPr/>
              </a:pPr>
              <a:t>29</a:t>
            </a:fld>
            <a:endParaRPr lang="en-GB"/>
          </a:p>
        </p:txBody>
      </p:sp>
    </p:spTree>
    <p:extLst>
      <p:ext uri="{BB962C8B-B14F-4D97-AF65-F5344CB8AC3E}">
        <p14:creationId xmlns:p14="http://schemas.microsoft.com/office/powerpoint/2010/main" val="288702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63FE3A5-258F-417C-BA61-93AF6A0AC3FE}" type="slidenum">
              <a:rPr lang="en-GB" smtClean="0"/>
              <a:pPr>
                <a:defRPr/>
              </a:pPr>
              <a:t>30</a:t>
            </a:fld>
            <a:endParaRPr lang="en-GB"/>
          </a:p>
        </p:txBody>
      </p:sp>
    </p:spTree>
    <p:extLst>
      <p:ext uri="{BB962C8B-B14F-4D97-AF65-F5344CB8AC3E}">
        <p14:creationId xmlns:p14="http://schemas.microsoft.com/office/powerpoint/2010/main" val="288702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63FE3A5-258F-417C-BA61-93AF6A0AC3FE}" type="slidenum">
              <a:rPr lang="en-GB" smtClean="0"/>
              <a:pPr>
                <a:defRPr/>
              </a:pPr>
              <a:t>35</a:t>
            </a:fld>
            <a:endParaRPr lang="en-GB"/>
          </a:p>
        </p:txBody>
      </p:sp>
    </p:spTree>
    <p:extLst>
      <p:ext uri="{BB962C8B-B14F-4D97-AF65-F5344CB8AC3E}">
        <p14:creationId xmlns:p14="http://schemas.microsoft.com/office/powerpoint/2010/main" val="288702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63FE3A5-258F-417C-BA61-93AF6A0AC3FE}" type="slidenum">
              <a:rPr lang="en-GB" smtClean="0"/>
              <a:pPr>
                <a:defRPr/>
              </a:pPr>
              <a:t>40</a:t>
            </a:fld>
            <a:endParaRPr lang="en-GB"/>
          </a:p>
        </p:txBody>
      </p:sp>
    </p:spTree>
    <p:extLst>
      <p:ext uri="{BB962C8B-B14F-4D97-AF65-F5344CB8AC3E}">
        <p14:creationId xmlns:p14="http://schemas.microsoft.com/office/powerpoint/2010/main" val="2887027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63FE3A5-258F-417C-BA61-93AF6A0AC3FE}" type="slidenum">
              <a:rPr lang="en-GB" smtClean="0"/>
              <a:pPr>
                <a:defRPr/>
              </a:pPr>
              <a:t>46</a:t>
            </a:fld>
            <a:endParaRPr lang="en-GB"/>
          </a:p>
        </p:txBody>
      </p:sp>
    </p:spTree>
    <p:extLst>
      <p:ext uri="{BB962C8B-B14F-4D97-AF65-F5344CB8AC3E}">
        <p14:creationId xmlns:p14="http://schemas.microsoft.com/office/powerpoint/2010/main" val="288702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68350"/>
            <a:ext cx="554355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6FF862-5D38-4FE3-82F6-D99F66EF1F93}"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17276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3550"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pPr/>
              <a:t>48</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3550"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pPr/>
              <a:t>49</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3550"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pPr/>
              <a:t>50</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63FE3A5-258F-417C-BA61-93AF6A0AC3FE}" type="slidenum">
              <a:rPr lang="en-GB" smtClean="0"/>
              <a:pPr>
                <a:defRPr/>
              </a:pPr>
              <a:t>3</a:t>
            </a:fld>
            <a:endParaRPr lang="en-GB"/>
          </a:p>
        </p:txBody>
      </p:sp>
    </p:spTree>
    <p:extLst>
      <p:ext uri="{BB962C8B-B14F-4D97-AF65-F5344CB8AC3E}">
        <p14:creationId xmlns:p14="http://schemas.microsoft.com/office/powerpoint/2010/main" val="2887027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3550"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pPr/>
              <a:t>51</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1963"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pPr/>
              <a:t>52</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1963"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pPr/>
              <a:t>53</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1963"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pPr/>
              <a:t>54</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1963"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pPr/>
              <a:t>55</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1963"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pPr/>
              <a:t>56</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771525"/>
            <a:ext cx="5541963"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pPr/>
              <a:t>57</a:t>
            </a:fld>
            <a:endParaRPr lang="en-GB"/>
          </a:p>
        </p:txBody>
      </p:sp>
    </p:spTree>
    <p:extLst>
      <p:ext uri="{BB962C8B-B14F-4D97-AF65-F5344CB8AC3E}">
        <p14:creationId xmlns:p14="http://schemas.microsoft.com/office/powerpoint/2010/main" val="854045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63FE3A5-258F-417C-BA61-93AF6A0AC3FE}" type="slidenum">
              <a:rPr lang="en-GB" smtClean="0"/>
              <a:pPr>
                <a:defRPr/>
              </a:pPr>
              <a:t>58</a:t>
            </a:fld>
            <a:endParaRPr lang="en-GB"/>
          </a:p>
        </p:txBody>
      </p:sp>
    </p:spTree>
    <p:extLst>
      <p:ext uri="{BB962C8B-B14F-4D97-AF65-F5344CB8AC3E}">
        <p14:creationId xmlns:p14="http://schemas.microsoft.com/office/powerpoint/2010/main" val="288702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63FE3A5-258F-417C-BA61-93AF6A0AC3FE}" type="slidenum">
              <a:rPr lang="en-GB" smtClean="0"/>
              <a:pPr>
                <a:defRPr/>
              </a:pPr>
              <a:t>7</a:t>
            </a:fld>
            <a:endParaRPr lang="en-GB"/>
          </a:p>
        </p:txBody>
      </p:sp>
    </p:spTree>
    <p:extLst>
      <p:ext uri="{BB962C8B-B14F-4D97-AF65-F5344CB8AC3E}">
        <p14:creationId xmlns:p14="http://schemas.microsoft.com/office/powerpoint/2010/main" val="288702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771525"/>
            <a:ext cx="5545137" cy="38385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0853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8750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3217" y="767596"/>
            <a:ext cx="4732867" cy="383798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056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5956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5956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59560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5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5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5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4 Rectángulo"/>
          <p:cNvSpPr/>
          <p:nvPr userDrawn="1"/>
        </p:nvSpPr>
        <p:spPr>
          <a:xfrm rot="5400000">
            <a:off x="4916993" y="-1845251"/>
            <a:ext cx="72017" cy="892810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2 Marcador de texto"/>
          <p:cNvSpPr>
            <a:spLocks noGrp="1"/>
          </p:cNvSpPr>
          <p:nvPr>
            <p:ph type="body" sz="quarter" idx="10" hasCustomPrompt="1"/>
          </p:nvPr>
        </p:nvSpPr>
        <p:spPr>
          <a:xfrm>
            <a:off x="4592961" y="1772816"/>
            <a:ext cx="4813161" cy="432048"/>
          </a:xfrm>
          <a:prstGeom prst="rect">
            <a:avLst/>
          </a:prstGeom>
        </p:spPr>
        <p:txBody>
          <a:bodyPr lIns="0" bIns="46800" anchor="ctr" anchorCtr="0"/>
          <a:lstStyle>
            <a:lvl1pPr marL="0" indent="0">
              <a:buNone/>
              <a:defRPr sz="1600" b="1"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Business Management or Corporate</a:t>
            </a:r>
            <a:endParaRPr lang="en-GB" dirty="0"/>
          </a:p>
        </p:txBody>
      </p:sp>
      <p:sp>
        <p:nvSpPr>
          <p:cNvPr id="7" name="6 Título"/>
          <p:cNvSpPr>
            <a:spLocks noGrp="1"/>
          </p:cNvSpPr>
          <p:nvPr>
            <p:ph type="title" hasCustomPrompt="1"/>
          </p:nvPr>
        </p:nvSpPr>
        <p:spPr>
          <a:xfrm>
            <a:off x="4592639" y="2654810"/>
            <a:ext cx="4824411" cy="1180345"/>
          </a:xfrm>
          <a:prstGeom prst="rect">
            <a:avLst/>
          </a:prstGeom>
        </p:spPr>
        <p:txBody>
          <a:bodyPr lIns="0" tIns="108000" rIns="91419" bIns="45709"/>
          <a:lstStyle>
            <a:lvl1pPr algn="l">
              <a:defRPr sz="3600" b="1" baseline="0">
                <a:solidFill>
                  <a:srgbClr val="5C881A"/>
                </a:solidFill>
                <a:latin typeface="Arial" pitchFamily="34" charset="0"/>
                <a:cs typeface="Arial" pitchFamily="34" charset="0"/>
              </a:defRPr>
            </a:lvl1pPr>
          </a:lstStyle>
          <a:p>
            <a:r>
              <a:rPr lang="en-GB" dirty="0" smtClean="0">
                <a:effectLst/>
              </a:rPr>
              <a:t>Title</a:t>
            </a:r>
            <a:endParaRPr lang="en-US" dirty="0"/>
          </a:p>
        </p:txBody>
      </p:sp>
      <p:sp>
        <p:nvSpPr>
          <p:cNvPr id="9" name="8 Marcador de texto"/>
          <p:cNvSpPr>
            <a:spLocks noGrp="1"/>
          </p:cNvSpPr>
          <p:nvPr>
            <p:ph type="body" sz="quarter" idx="12" hasCustomPrompt="1"/>
          </p:nvPr>
        </p:nvSpPr>
        <p:spPr>
          <a:xfrm>
            <a:off x="4592960" y="2143903"/>
            <a:ext cx="4824092" cy="377927"/>
          </a:xfrm>
          <a:prstGeom prst="rect">
            <a:avLst/>
          </a:prstGeom>
        </p:spPr>
        <p:txBody>
          <a:bodyPr lIns="0"/>
          <a:lstStyle>
            <a:lvl1pPr marL="342822" indent="-342822">
              <a:buNone/>
              <a:defRPr lang="en-GB" sz="16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Date</a:t>
            </a:r>
            <a:endParaRPr lang="en-GB" dirty="0"/>
          </a:p>
        </p:txBody>
      </p:sp>
      <p:pic>
        <p:nvPicPr>
          <p:cNvPr id="10"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240" y="1337402"/>
            <a:ext cx="1680601" cy="1245391"/>
          </a:xfrm>
          <a:prstGeom prst="rect">
            <a:avLst/>
          </a:prstGeom>
        </p:spPr>
      </p:pic>
    </p:spTree>
    <p:extLst>
      <p:ext uri="{BB962C8B-B14F-4D97-AF65-F5344CB8AC3E}">
        <p14:creationId xmlns:p14="http://schemas.microsoft.com/office/powerpoint/2010/main" val="23427172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IGHT PHOTOS AND TWO  TEXT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2" y="89757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1" y="89757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3" name="2 Marcador de posición de imagen"/>
          <p:cNvSpPr>
            <a:spLocks noGrp="1"/>
          </p:cNvSpPr>
          <p:nvPr>
            <p:ph type="pic" sz="quarter" idx="14" hasCustomPrompt="1"/>
          </p:nvPr>
        </p:nvSpPr>
        <p:spPr>
          <a:xfrm>
            <a:off x="488951" y="2133603"/>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18" name="8 Marcador de texto"/>
          <p:cNvSpPr>
            <a:spLocks noGrp="1"/>
          </p:cNvSpPr>
          <p:nvPr>
            <p:ph type="body" sz="quarter" idx="18" hasCustomPrompt="1"/>
          </p:nvPr>
        </p:nvSpPr>
        <p:spPr>
          <a:xfrm>
            <a:off x="488951" y="3801355"/>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6" name="2 Marcador de posición de imagen"/>
          <p:cNvSpPr>
            <a:spLocks noGrp="1"/>
          </p:cNvSpPr>
          <p:nvPr>
            <p:ph type="pic" sz="quarter" idx="25" hasCustomPrompt="1"/>
          </p:nvPr>
        </p:nvSpPr>
        <p:spPr>
          <a:xfrm>
            <a:off x="2721322" y="2132858"/>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7" name="8 Marcador de texto"/>
          <p:cNvSpPr>
            <a:spLocks noGrp="1"/>
          </p:cNvSpPr>
          <p:nvPr>
            <p:ph type="body" sz="quarter" idx="26" hasCustomPrompt="1"/>
          </p:nvPr>
        </p:nvSpPr>
        <p:spPr>
          <a:xfrm>
            <a:off x="2721324" y="3800610"/>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36" name="2 Marcador de posición de imagen"/>
          <p:cNvSpPr>
            <a:spLocks noGrp="1"/>
          </p:cNvSpPr>
          <p:nvPr>
            <p:ph type="pic" sz="quarter" idx="27" hasCustomPrompt="1"/>
          </p:nvPr>
        </p:nvSpPr>
        <p:spPr>
          <a:xfrm>
            <a:off x="488951" y="4221090"/>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37" name="8 Marcador de texto"/>
          <p:cNvSpPr>
            <a:spLocks noGrp="1"/>
          </p:cNvSpPr>
          <p:nvPr>
            <p:ph type="body" sz="quarter" idx="28" hasCustomPrompt="1"/>
          </p:nvPr>
        </p:nvSpPr>
        <p:spPr>
          <a:xfrm>
            <a:off x="488952" y="5888842"/>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38" name="2 Marcador de posición de imagen"/>
          <p:cNvSpPr>
            <a:spLocks noGrp="1"/>
          </p:cNvSpPr>
          <p:nvPr>
            <p:ph type="pic" sz="quarter" idx="29" hasCustomPrompt="1"/>
          </p:nvPr>
        </p:nvSpPr>
        <p:spPr>
          <a:xfrm>
            <a:off x="2721324" y="4220345"/>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39" name="8 Marcador de texto"/>
          <p:cNvSpPr>
            <a:spLocks noGrp="1"/>
          </p:cNvSpPr>
          <p:nvPr>
            <p:ph type="body" sz="quarter" idx="30" hasCustomPrompt="1"/>
          </p:nvPr>
        </p:nvSpPr>
        <p:spPr>
          <a:xfrm>
            <a:off x="2721324" y="5888097"/>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0" name="2 Marcador de posición de imagen"/>
          <p:cNvSpPr>
            <a:spLocks noGrp="1"/>
          </p:cNvSpPr>
          <p:nvPr>
            <p:ph type="pic" sz="quarter" idx="31" hasCustomPrompt="1"/>
          </p:nvPr>
        </p:nvSpPr>
        <p:spPr>
          <a:xfrm>
            <a:off x="5168900" y="2132858"/>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1" name="8 Marcador de texto"/>
          <p:cNvSpPr>
            <a:spLocks noGrp="1"/>
          </p:cNvSpPr>
          <p:nvPr>
            <p:ph type="body" sz="quarter" idx="32" hasCustomPrompt="1"/>
          </p:nvPr>
        </p:nvSpPr>
        <p:spPr>
          <a:xfrm>
            <a:off x="5168901" y="3800610"/>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2" name="2 Marcador de posición de imagen"/>
          <p:cNvSpPr>
            <a:spLocks noGrp="1"/>
          </p:cNvSpPr>
          <p:nvPr>
            <p:ph type="pic" sz="quarter" idx="33" hasCustomPrompt="1"/>
          </p:nvPr>
        </p:nvSpPr>
        <p:spPr>
          <a:xfrm>
            <a:off x="7401272" y="2132113"/>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3" name="8 Marcador de texto"/>
          <p:cNvSpPr>
            <a:spLocks noGrp="1"/>
          </p:cNvSpPr>
          <p:nvPr>
            <p:ph type="body" sz="quarter" idx="34" hasCustomPrompt="1"/>
          </p:nvPr>
        </p:nvSpPr>
        <p:spPr>
          <a:xfrm>
            <a:off x="7401273" y="3799865"/>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4" name="2 Marcador de posición de imagen"/>
          <p:cNvSpPr>
            <a:spLocks noGrp="1"/>
          </p:cNvSpPr>
          <p:nvPr>
            <p:ph type="pic" sz="quarter" idx="35" hasCustomPrompt="1"/>
          </p:nvPr>
        </p:nvSpPr>
        <p:spPr>
          <a:xfrm>
            <a:off x="5168901" y="4220345"/>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5" name="8 Marcador de texto"/>
          <p:cNvSpPr>
            <a:spLocks noGrp="1"/>
          </p:cNvSpPr>
          <p:nvPr>
            <p:ph type="body" sz="quarter" idx="36" hasCustomPrompt="1"/>
          </p:nvPr>
        </p:nvSpPr>
        <p:spPr>
          <a:xfrm>
            <a:off x="5168902" y="5888097"/>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6" name="2 Marcador de posición de imagen"/>
          <p:cNvSpPr>
            <a:spLocks noGrp="1"/>
          </p:cNvSpPr>
          <p:nvPr>
            <p:ph type="pic" sz="quarter" idx="37" hasCustomPrompt="1"/>
          </p:nvPr>
        </p:nvSpPr>
        <p:spPr>
          <a:xfrm>
            <a:off x="7401273" y="4219600"/>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7" name="8 Marcador de texto"/>
          <p:cNvSpPr>
            <a:spLocks noGrp="1"/>
          </p:cNvSpPr>
          <p:nvPr>
            <p:ph type="body" sz="quarter" idx="38" hasCustomPrompt="1"/>
          </p:nvPr>
        </p:nvSpPr>
        <p:spPr>
          <a:xfrm>
            <a:off x="7401274" y="5887352"/>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4"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771181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2" y="2348880"/>
            <a:ext cx="4248150"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cxnSp>
        <p:nvCxnSpPr>
          <p:cNvPr id="11" name="10 Conector recto"/>
          <p:cNvCxnSpPr/>
          <p:nvPr/>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12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4" name="13 Conector recto"/>
          <p:cNvCxnSpPr/>
          <p:nvPr/>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1" y="558934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5" name="4 Marcador de tabla"/>
          <p:cNvSpPr>
            <a:spLocks noGrp="1"/>
          </p:cNvSpPr>
          <p:nvPr>
            <p:ph type="tbl" sz="quarter" idx="16" hasCustomPrompt="1"/>
          </p:nvPr>
        </p:nvSpPr>
        <p:spPr>
          <a:xfrm>
            <a:off x="5168900" y="2349500"/>
            <a:ext cx="4248150" cy="2951708"/>
          </a:xfrm>
          <a:prstGeom prst="rect">
            <a:avLst/>
          </a:prstGeom>
        </p:spPr>
        <p:txBody>
          <a:bodyPr/>
          <a:lstStyle>
            <a:lvl1pPr>
              <a:defRPr/>
            </a:lvl1pPr>
          </a:lstStyle>
          <a:p>
            <a:r>
              <a:rPr lang="es-ES" dirty="0" err="1" smtClean="0"/>
              <a:t>Table</a:t>
            </a:r>
            <a:endParaRPr lang="en-GB" dirty="0"/>
          </a:p>
        </p:txBody>
      </p:sp>
      <p:sp>
        <p:nvSpPr>
          <p:cNvPr id="16"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2" y="836619"/>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3" y="836619"/>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49735465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0" y="2348880"/>
            <a:ext cx="4248150" cy="38164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488952" y="2349500"/>
            <a:ext cx="4248150" cy="3816350"/>
          </a:xfrm>
          <a:prstGeom prst="rect">
            <a:avLst/>
          </a:prstGeom>
        </p:spPr>
        <p:txBody>
          <a:bodyPr/>
          <a:lstStyle>
            <a:lvl1pPr>
              <a:defRPr/>
            </a:lvl1pPr>
          </a:lstStyle>
          <a:p>
            <a:r>
              <a:rPr lang="es-ES" dirty="0" err="1" smtClean="0"/>
              <a:t>Graph</a:t>
            </a:r>
            <a:endParaRPr lang="en-GB" dirty="0"/>
          </a:p>
        </p:txBody>
      </p:sp>
      <p:cxnSp>
        <p:nvCxnSpPr>
          <p:cNvPr id="11" name="10 Conector recto"/>
          <p:cNvCxnSpPr/>
          <p:nvPr/>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12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4"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36619"/>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3" y="836619"/>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81729824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5" y="2348880"/>
            <a:ext cx="4248151"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488949" y="2349505"/>
            <a:ext cx="4248151" cy="2952271"/>
          </a:xfrm>
          <a:prstGeom prst="rect">
            <a:avLst/>
          </a:prstGeom>
        </p:spPr>
        <p:txBody>
          <a:bodyPr/>
          <a:lstStyle>
            <a:lvl1pPr>
              <a:defRPr/>
            </a:lvl1pPr>
          </a:lstStyle>
          <a:p>
            <a:r>
              <a:rPr lang="es-ES" dirty="0" err="1" smtClean="0"/>
              <a:t>Graph</a:t>
            </a:r>
            <a:endParaRPr lang="en-GB" dirty="0"/>
          </a:p>
        </p:txBody>
      </p:sp>
      <p:cxnSp>
        <p:nvCxnSpPr>
          <p:cNvPr id="11" name="10 Conector recto"/>
          <p:cNvCxnSpPr/>
          <p:nvPr/>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12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4" name="13 Conector recto"/>
          <p:cNvCxnSpPr/>
          <p:nvPr/>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1" y="558934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6"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2" y="836619"/>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3" y="836619"/>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329489033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5" y="2348880"/>
            <a:ext cx="4248151" cy="295232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cxnSp>
        <p:nvCxnSpPr>
          <p:cNvPr id="11" name="10 Conector recto"/>
          <p:cNvCxnSpPr/>
          <p:nvPr/>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12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4" name="13 Conector recto"/>
          <p:cNvCxnSpPr/>
          <p:nvPr/>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88952" y="2348883"/>
            <a:ext cx="4248150" cy="2951783"/>
          </a:xfrm>
          <a:prstGeom prst="rect">
            <a:avLst/>
          </a:prstGeom>
        </p:spPr>
        <p:txBody>
          <a:bodyPr/>
          <a:lstStyle>
            <a:lvl1pPr>
              <a:defRPr/>
            </a:lvl1pPr>
          </a:lstStyle>
          <a:p>
            <a:r>
              <a:rPr lang="es-ES" dirty="0" err="1" smtClean="0"/>
              <a:t>Table</a:t>
            </a:r>
            <a:endParaRPr lang="en-GB" dirty="0"/>
          </a:p>
        </p:txBody>
      </p:sp>
      <p:sp>
        <p:nvSpPr>
          <p:cNvPr id="16"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6 Marcador de texto"/>
          <p:cNvSpPr>
            <a:spLocks noGrp="1"/>
          </p:cNvSpPr>
          <p:nvPr>
            <p:ph type="body" sz="quarter" idx="15" hasCustomPrompt="1"/>
          </p:nvPr>
        </p:nvSpPr>
        <p:spPr>
          <a:xfrm>
            <a:off x="488951" y="558934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9" name="16 Marcador de texto"/>
          <p:cNvSpPr>
            <a:spLocks noGrp="1"/>
          </p:cNvSpPr>
          <p:nvPr>
            <p:ph type="body" sz="quarter" idx="14" hasCustomPrompt="1"/>
          </p:nvPr>
        </p:nvSpPr>
        <p:spPr>
          <a:xfrm>
            <a:off x="488952" y="836619"/>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20" name="18 Marcador de texto"/>
          <p:cNvSpPr>
            <a:spLocks noGrp="1"/>
          </p:cNvSpPr>
          <p:nvPr>
            <p:ph type="body" sz="quarter" idx="11" hasCustomPrompt="1"/>
          </p:nvPr>
        </p:nvSpPr>
        <p:spPr>
          <a:xfrm>
            <a:off x="5168903" y="836619"/>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0620004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5168900" y="2349500"/>
            <a:ext cx="4248150" cy="3816350"/>
          </a:xfrm>
          <a:prstGeom prst="rect">
            <a:avLst/>
          </a:prstGeom>
        </p:spPr>
        <p:txBody>
          <a:bodyPr/>
          <a:lstStyle>
            <a:lvl1pPr>
              <a:defRPr/>
            </a:lvl1pPr>
          </a:lstStyle>
          <a:p>
            <a:r>
              <a:rPr lang="es-ES" dirty="0" err="1" smtClean="0"/>
              <a:t>Graph</a:t>
            </a:r>
            <a:endParaRPr lang="en-GB" dirty="0"/>
          </a:p>
        </p:txBody>
      </p:sp>
      <p:cxnSp>
        <p:nvCxnSpPr>
          <p:cNvPr id="11" name="10 Conector recto"/>
          <p:cNvCxnSpPr/>
          <p:nvPr/>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88952" y="2349500"/>
            <a:ext cx="4248150" cy="3816350"/>
          </a:xfrm>
          <a:prstGeom prst="rect">
            <a:avLst/>
          </a:prstGeom>
        </p:spPr>
        <p:txBody>
          <a:bodyPr/>
          <a:lstStyle>
            <a:lvl1pPr>
              <a:defRPr/>
            </a:lvl1pPr>
          </a:lstStyle>
          <a:p>
            <a:r>
              <a:rPr lang="es-ES" dirty="0" err="1" smtClean="0"/>
              <a:t>Graph</a:t>
            </a:r>
            <a:endParaRPr lang="en-GB" dirty="0"/>
          </a:p>
        </p:txBody>
      </p:sp>
      <p:sp>
        <p:nvSpPr>
          <p:cNvPr id="12" name="11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12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4"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36619"/>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3" y="836619"/>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17108074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EXT IN A BLOCK WITH TWO TABLES">
    <p:spTree>
      <p:nvGrpSpPr>
        <p:cNvPr id="1" name=""/>
        <p:cNvGrpSpPr/>
        <p:nvPr/>
      </p:nvGrpSpPr>
      <p:grpSpPr>
        <a:xfrm>
          <a:off x="0" y="0"/>
          <a:ext cx="0" cy="0"/>
          <a:chOff x="0" y="0"/>
          <a:chExt cx="0" cy="0"/>
        </a:xfrm>
      </p:grpSpPr>
      <p:cxnSp>
        <p:nvCxnSpPr>
          <p:cNvPr id="11" name="10 Conector recto"/>
          <p:cNvCxnSpPr/>
          <p:nvPr/>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12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2 Marcador de tabla"/>
          <p:cNvSpPr>
            <a:spLocks noGrp="1"/>
          </p:cNvSpPr>
          <p:nvPr>
            <p:ph type="tbl" sz="quarter" idx="16" hasCustomPrompt="1"/>
          </p:nvPr>
        </p:nvSpPr>
        <p:spPr>
          <a:xfrm>
            <a:off x="488952" y="2349500"/>
            <a:ext cx="4248150" cy="3816350"/>
          </a:xfrm>
          <a:prstGeom prst="rect">
            <a:avLst/>
          </a:prstGeom>
        </p:spPr>
        <p:txBody>
          <a:bodyPr/>
          <a:lstStyle>
            <a:lvl1pPr>
              <a:defRPr/>
            </a:lvl1pPr>
          </a:lstStyle>
          <a:p>
            <a:r>
              <a:rPr lang="es-ES" dirty="0" err="1" smtClean="0"/>
              <a:t>Table</a:t>
            </a:r>
            <a:endParaRPr lang="en-GB" dirty="0"/>
          </a:p>
        </p:txBody>
      </p:sp>
      <p:sp>
        <p:nvSpPr>
          <p:cNvPr id="15" name="2 Marcador de tabla"/>
          <p:cNvSpPr>
            <a:spLocks noGrp="1"/>
          </p:cNvSpPr>
          <p:nvPr>
            <p:ph type="tbl" sz="quarter" idx="17" hasCustomPrompt="1"/>
          </p:nvPr>
        </p:nvSpPr>
        <p:spPr>
          <a:xfrm>
            <a:off x="5151428" y="2348880"/>
            <a:ext cx="4248150" cy="3816350"/>
          </a:xfrm>
          <a:prstGeom prst="rect">
            <a:avLst/>
          </a:prstGeom>
        </p:spPr>
        <p:txBody>
          <a:bodyPr/>
          <a:lstStyle>
            <a:lvl1pPr>
              <a:defRPr/>
            </a:lvl1pPr>
          </a:lstStyle>
          <a:p>
            <a:r>
              <a:rPr lang="es-ES" dirty="0" err="1" smtClean="0"/>
              <a:t>Table</a:t>
            </a:r>
            <a:endParaRPr lang="en-GB" dirty="0"/>
          </a:p>
        </p:txBody>
      </p:sp>
      <p:sp>
        <p:nvSpPr>
          <p:cNvPr id="14"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6"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7" name="16 Marcador de texto"/>
          <p:cNvSpPr>
            <a:spLocks noGrp="1"/>
          </p:cNvSpPr>
          <p:nvPr>
            <p:ph type="body" sz="quarter" idx="14" hasCustomPrompt="1"/>
          </p:nvPr>
        </p:nvSpPr>
        <p:spPr>
          <a:xfrm>
            <a:off x="488952" y="836619"/>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8" name="18 Marcador de texto"/>
          <p:cNvSpPr>
            <a:spLocks noGrp="1"/>
          </p:cNvSpPr>
          <p:nvPr>
            <p:ph type="body" sz="quarter" idx="11" hasCustomPrompt="1"/>
          </p:nvPr>
        </p:nvSpPr>
        <p:spPr>
          <a:xfrm>
            <a:off x="5168903" y="836619"/>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75498069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EXT IN A BLOCK WITH A GRAPHIC AND A TABLE">
    <p:spTree>
      <p:nvGrpSpPr>
        <p:cNvPr id="1" name=""/>
        <p:cNvGrpSpPr/>
        <p:nvPr/>
      </p:nvGrpSpPr>
      <p:grpSpPr>
        <a:xfrm>
          <a:off x="0" y="0"/>
          <a:ext cx="0" cy="0"/>
          <a:chOff x="0" y="0"/>
          <a:chExt cx="0" cy="0"/>
        </a:xfrm>
      </p:grpSpPr>
      <p:cxnSp>
        <p:nvCxnSpPr>
          <p:cNvPr id="11" name="10 Conector recto"/>
          <p:cNvCxnSpPr/>
          <p:nvPr/>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88952" y="2349500"/>
            <a:ext cx="4248150" cy="3816350"/>
          </a:xfrm>
          <a:prstGeom prst="rect">
            <a:avLst/>
          </a:prstGeom>
        </p:spPr>
        <p:txBody>
          <a:bodyPr/>
          <a:lstStyle>
            <a:lvl1pPr>
              <a:defRPr/>
            </a:lvl1pPr>
          </a:lstStyle>
          <a:p>
            <a:r>
              <a:rPr lang="es-ES" dirty="0" err="1" smtClean="0"/>
              <a:t>Graph</a:t>
            </a:r>
            <a:endParaRPr lang="en-GB" dirty="0"/>
          </a:p>
        </p:txBody>
      </p:sp>
      <p:sp>
        <p:nvSpPr>
          <p:cNvPr id="12" name="11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12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2 Marcador de tabla"/>
          <p:cNvSpPr>
            <a:spLocks noGrp="1"/>
          </p:cNvSpPr>
          <p:nvPr>
            <p:ph type="tbl" sz="quarter" idx="16" hasCustomPrompt="1"/>
          </p:nvPr>
        </p:nvSpPr>
        <p:spPr>
          <a:xfrm>
            <a:off x="5168900" y="2348880"/>
            <a:ext cx="4248150" cy="3816970"/>
          </a:xfrm>
          <a:prstGeom prst="rect">
            <a:avLst/>
          </a:prstGeom>
        </p:spPr>
        <p:txBody>
          <a:bodyPr/>
          <a:lstStyle>
            <a:lvl1pPr>
              <a:defRPr/>
            </a:lvl1pPr>
          </a:lstStyle>
          <a:p>
            <a:r>
              <a:rPr lang="es-ES" dirty="0" err="1" smtClean="0"/>
              <a:t>Table</a:t>
            </a:r>
            <a:endParaRPr lang="en-GB" dirty="0"/>
          </a:p>
        </p:txBody>
      </p:sp>
      <p:sp>
        <p:nvSpPr>
          <p:cNvPr id="14"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36619"/>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3" y="836619"/>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42092918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88951" y="836616"/>
            <a:ext cx="8928546"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cxnSp>
        <p:nvCxnSpPr>
          <p:cNvPr id="11" name="10 Conector recto"/>
          <p:cNvCxnSpPr/>
          <p:nvPr/>
        </p:nvCxnSpPr>
        <p:spPr>
          <a:xfrm flipH="1">
            <a:off x="517410" y="19168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88957" y="2060848"/>
            <a:ext cx="8928099" cy="4105002"/>
          </a:xfrm>
          <a:prstGeom prst="rect">
            <a:avLst/>
          </a:prstGeom>
        </p:spPr>
        <p:txBody>
          <a:bodyPr/>
          <a:lstStyle>
            <a:lvl1pPr>
              <a:defRPr/>
            </a:lvl1pPr>
          </a:lstStyle>
          <a:p>
            <a:r>
              <a:rPr lang="es-ES" dirty="0" err="1" smtClean="0"/>
              <a:t>Table</a:t>
            </a:r>
            <a:endParaRPr lang="en-GB" dirty="0"/>
          </a:p>
        </p:txBody>
      </p:sp>
      <p:sp>
        <p:nvSpPr>
          <p:cNvPr id="14" name="13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0"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05972672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88951" y="836620"/>
            <a:ext cx="8928546" cy="864195"/>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cxnSp>
        <p:nvCxnSpPr>
          <p:cNvPr id="11" name="10 Conector recto"/>
          <p:cNvCxnSpPr/>
          <p:nvPr/>
        </p:nvCxnSpPr>
        <p:spPr>
          <a:xfrm flipH="1">
            <a:off x="488951"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88957" y="1916832"/>
            <a:ext cx="8928099" cy="3384376"/>
          </a:xfrm>
          <a:prstGeom prst="rect">
            <a:avLst/>
          </a:prstGeom>
        </p:spPr>
        <p:txBody>
          <a:bodyPr/>
          <a:lstStyle>
            <a:lvl1pPr>
              <a:defRPr/>
            </a:lvl1pPr>
          </a:lstStyle>
          <a:p>
            <a:r>
              <a:rPr lang="es-ES" dirty="0" err="1" smtClean="0"/>
              <a:t>Table</a:t>
            </a:r>
            <a:endParaRPr lang="en-GB" dirty="0"/>
          </a:p>
        </p:txBody>
      </p:sp>
      <p:sp>
        <p:nvSpPr>
          <p:cNvPr id="14" name="13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8" name="7 Conector recto"/>
          <p:cNvCxnSpPr/>
          <p:nvPr/>
        </p:nvCxnSpPr>
        <p:spPr>
          <a:xfrm>
            <a:off x="488952" y="53732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88951" y="5445225"/>
            <a:ext cx="8928100" cy="863500"/>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2"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3"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78587576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2 Rectángulo"/>
          <p:cNvSpPr/>
          <p:nvPr userDrawn="1"/>
        </p:nvSpPr>
        <p:spPr>
          <a:xfrm>
            <a:off x="-27672" y="0"/>
            <a:ext cx="993367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Font typeface="Arial" panose="020B0604020202020204" pitchFamily="34" charset="0"/>
              <a:buNone/>
            </a:pPr>
            <a:endParaRPr lang="en-GB">
              <a:solidFill>
                <a:prstClr val="white"/>
              </a:solidFill>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75" y="1337403"/>
            <a:ext cx="1820651" cy="1245391"/>
          </a:xfrm>
          <a:prstGeom prst="rect">
            <a:avLst/>
          </a:prstGeom>
        </p:spPr>
      </p:pic>
      <p:sp>
        <p:nvSpPr>
          <p:cNvPr id="5" name="4 Rectángulo"/>
          <p:cNvSpPr/>
          <p:nvPr userDrawn="1"/>
        </p:nvSpPr>
        <p:spPr>
          <a:xfrm rot="5400000">
            <a:off x="4916994" y="-1845250"/>
            <a:ext cx="72017" cy="892810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2 Marcador de texto"/>
          <p:cNvSpPr>
            <a:spLocks noGrp="1"/>
          </p:cNvSpPr>
          <p:nvPr>
            <p:ph type="body" sz="quarter" idx="10" hasCustomPrompt="1"/>
          </p:nvPr>
        </p:nvSpPr>
        <p:spPr>
          <a:xfrm>
            <a:off x="4592962" y="1772816"/>
            <a:ext cx="4813161" cy="432048"/>
          </a:xfrm>
          <a:prstGeom prst="rect">
            <a:avLst/>
          </a:prstGeom>
        </p:spPr>
        <p:txBody>
          <a:bodyPr lIns="0" bIns="46800" anchor="ctr" anchorCtr="0"/>
          <a:lstStyle>
            <a:lvl1pPr marL="0" indent="0">
              <a:buNone/>
              <a:defRPr sz="1800" b="1"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Business Management or Corporate</a:t>
            </a:r>
            <a:endParaRPr lang="en-GB" dirty="0"/>
          </a:p>
        </p:txBody>
      </p:sp>
      <p:sp>
        <p:nvSpPr>
          <p:cNvPr id="7" name="6 Título"/>
          <p:cNvSpPr>
            <a:spLocks noGrp="1"/>
          </p:cNvSpPr>
          <p:nvPr>
            <p:ph type="title" hasCustomPrompt="1"/>
          </p:nvPr>
        </p:nvSpPr>
        <p:spPr>
          <a:xfrm>
            <a:off x="4592640" y="2654812"/>
            <a:ext cx="4824411" cy="4158443"/>
          </a:xfrm>
          <a:prstGeom prst="rect">
            <a:avLst/>
          </a:prstGeom>
        </p:spPr>
        <p:txBody>
          <a:bodyPr lIns="0" tIns="108000" rIns="91419" bIns="45709"/>
          <a:lstStyle>
            <a:lvl1pPr algn="l">
              <a:defRPr sz="4400" b="1" baseline="0">
                <a:solidFill>
                  <a:srgbClr val="5C881A"/>
                </a:solidFill>
                <a:latin typeface="Arial" pitchFamily="34" charset="0"/>
                <a:cs typeface="Arial" pitchFamily="34" charset="0"/>
              </a:defRPr>
            </a:lvl1pPr>
          </a:lstStyle>
          <a:p>
            <a:r>
              <a:rPr lang="en-GB" dirty="0" smtClean="0">
                <a:effectLst/>
              </a:rPr>
              <a:t>Title</a:t>
            </a:r>
            <a:endParaRPr lang="en-US" dirty="0"/>
          </a:p>
        </p:txBody>
      </p:sp>
      <p:sp>
        <p:nvSpPr>
          <p:cNvPr id="9" name="8 Marcador de texto"/>
          <p:cNvSpPr>
            <a:spLocks noGrp="1"/>
          </p:cNvSpPr>
          <p:nvPr>
            <p:ph type="body" sz="quarter" idx="12" hasCustomPrompt="1"/>
          </p:nvPr>
        </p:nvSpPr>
        <p:spPr>
          <a:xfrm>
            <a:off x="4592960" y="2204867"/>
            <a:ext cx="4824092" cy="377927"/>
          </a:xfrm>
          <a:prstGeom prst="rect">
            <a:avLst/>
          </a:prstGeom>
        </p:spPr>
        <p:txBody>
          <a:bodyPr lIns="0"/>
          <a:lstStyle>
            <a:lvl1pPr marL="342822" indent="-342822">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Date</a:t>
            </a:r>
            <a:endParaRPr lang="en-GB" dirty="0"/>
          </a:p>
        </p:txBody>
      </p:sp>
    </p:spTree>
    <p:extLst>
      <p:ext uri="{BB962C8B-B14F-4D97-AF65-F5344CB8AC3E}">
        <p14:creationId xmlns:p14="http://schemas.microsoft.com/office/powerpoint/2010/main" val="11757276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BIG PHOTO AND TEXT ABOV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2 Marcador de texto"/>
          <p:cNvSpPr>
            <a:spLocks noGrp="1"/>
          </p:cNvSpPr>
          <p:nvPr>
            <p:ph type="body" sz="quarter" idx="10" hasCustomPrompt="1"/>
          </p:nvPr>
        </p:nvSpPr>
        <p:spPr>
          <a:xfrm>
            <a:off x="488951" y="897575"/>
            <a:ext cx="8928100" cy="576163"/>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posición de imagen"/>
          <p:cNvSpPr>
            <a:spLocks noGrp="1"/>
          </p:cNvSpPr>
          <p:nvPr>
            <p:ph type="pic" sz="quarter" idx="13" hasCustomPrompt="1"/>
          </p:nvPr>
        </p:nvSpPr>
        <p:spPr>
          <a:xfrm>
            <a:off x="488951" y="1484784"/>
            <a:ext cx="8928100" cy="4392488"/>
          </a:xfrm>
          <a:prstGeom prst="rect">
            <a:avLst/>
          </a:prstGeom>
        </p:spPr>
        <p:txBody>
          <a:bodyPr/>
          <a:lstStyle>
            <a:lvl1pPr>
              <a:defRPr/>
            </a:lvl1pPr>
          </a:lstStyle>
          <a:p>
            <a:r>
              <a:rPr lang="es-ES" dirty="0" err="1" smtClean="0"/>
              <a:t>Image</a:t>
            </a:r>
            <a:endParaRPr lang="en-GB" dirty="0"/>
          </a:p>
        </p:txBody>
      </p:sp>
      <p:sp>
        <p:nvSpPr>
          <p:cNvPr id="8" name="8 Marcador de texto"/>
          <p:cNvSpPr>
            <a:spLocks noGrp="1"/>
          </p:cNvSpPr>
          <p:nvPr>
            <p:ph type="body" sz="quarter" idx="16" hasCustomPrompt="1"/>
          </p:nvPr>
        </p:nvSpPr>
        <p:spPr>
          <a:xfrm>
            <a:off x="488951" y="5888992"/>
            <a:ext cx="892810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0"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315656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0" y="116634"/>
            <a:ext cx="4248597" cy="576063"/>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s-ES" dirty="0" err="1" smtClean="0"/>
              <a:t>Title</a:t>
            </a:r>
            <a:endParaRPr lang="en-GB" dirty="0"/>
          </a:p>
        </p:txBody>
      </p:sp>
      <p:sp>
        <p:nvSpPr>
          <p:cNvPr id="4" name="6 Título"/>
          <p:cNvSpPr>
            <a:spLocks noGrp="1"/>
          </p:cNvSpPr>
          <p:nvPr>
            <p:ph type="title" hasCustomPrompt="1"/>
          </p:nvPr>
        </p:nvSpPr>
        <p:spPr>
          <a:xfrm>
            <a:off x="5168900" y="764709"/>
            <a:ext cx="4248151" cy="561704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dirty="0" smtClean="0">
                <a:effectLst/>
              </a:rPr>
              <a:t>Title Chapter</a:t>
            </a:r>
            <a:endParaRPr lang="en-US" dirty="0"/>
          </a:p>
        </p:txBody>
      </p:sp>
      <p:sp>
        <p:nvSpPr>
          <p:cNvPr id="5" name="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Tree>
    <p:extLst>
      <p:ext uri="{BB962C8B-B14F-4D97-AF65-F5344CB8AC3E}">
        <p14:creationId xmlns:p14="http://schemas.microsoft.com/office/powerpoint/2010/main" val="369335784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 PHOTO RIGH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 name="16 Marcador de texto"/>
          <p:cNvSpPr>
            <a:spLocks noGrp="1"/>
          </p:cNvSpPr>
          <p:nvPr>
            <p:ph type="body" sz="quarter" idx="10" hasCustomPrompt="1"/>
          </p:nvPr>
        </p:nvSpPr>
        <p:spPr>
          <a:xfrm>
            <a:off x="488952"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2"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488951" y="2133604"/>
            <a:ext cx="4248150" cy="3743325"/>
          </a:xfrm>
          <a:prstGeom prst="rect">
            <a:avLst/>
          </a:prstGeom>
        </p:spPr>
        <p:txBody>
          <a:bodyPr/>
          <a:lstStyle>
            <a:lvl1pPr>
              <a:defRPr/>
            </a:lvl1pPr>
          </a:lstStyle>
          <a:p>
            <a:r>
              <a:rPr lang="es-ES" dirty="0" err="1" smtClean="0"/>
              <a:t>Image</a:t>
            </a:r>
            <a:endParaRPr lang="en-GB" dirty="0"/>
          </a:p>
        </p:txBody>
      </p:sp>
      <p:sp>
        <p:nvSpPr>
          <p:cNvPr id="5" name="4 Marcador de texto"/>
          <p:cNvSpPr>
            <a:spLocks noGrp="1"/>
          </p:cNvSpPr>
          <p:nvPr>
            <p:ph type="body" sz="quarter" idx="15" hasCustomPrompt="1"/>
          </p:nvPr>
        </p:nvSpPr>
        <p:spPr>
          <a:xfrm>
            <a:off x="5168900" y="2133604"/>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
        <p:nvSpPr>
          <p:cNvPr id="12" name="8 Marcador de texto"/>
          <p:cNvSpPr>
            <a:spLocks noGrp="1"/>
          </p:cNvSpPr>
          <p:nvPr>
            <p:ph type="body" sz="quarter" idx="16" hasCustomPrompt="1"/>
          </p:nvPr>
        </p:nvSpPr>
        <p:spPr>
          <a:xfrm>
            <a:off x="488951" y="5949954"/>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32794615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 PHOTO LEF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 name="16 Marcador de texto"/>
          <p:cNvSpPr>
            <a:spLocks noGrp="1"/>
          </p:cNvSpPr>
          <p:nvPr>
            <p:ph type="body" sz="quarter" idx="10" hasCustomPrompt="1"/>
          </p:nvPr>
        </p:nvSpPr>
        <p:spPr>
          <a:xfrm>
            <a:off x="488950"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7"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5168900" y="2133604"/>
            <a:ext cx="4248150" cy="3743325"/>
          </a:xfrm>
          <a:prstGeom prst="rect">
            <a:avLst/>
          </a:prstGeom>
        </p:spPr>
        <p:txBody>
          <a:bodyPr/>
          <a:lstStyle>
            <a:lvl1pPr>
              <a:defRPr/>
            </a:lvl1pPr>
          </a:lstStyle>
          <a:p>
            <a:r>
              <a:rPr lang="es-ES" dirty="0" err="1" smtClean="0"/>
              <a:t>Image</a:t>
            </a:r>
            <a:endParaRPr lang="en-GB" dirty="0"/>
          </a:p>
        </p:txBody>
      </p:sp>
      <p:sp>
        <p:nvSpPr>
          <p:cNvPr id="12" name="8 Marcador de texto"/>
          <p:cNvSpPr>
            <a:spLocks noGrp="1"/>
          </p:cNvSpPr>
          <p:nvPr>
            <p:ph type="body" sz="quarter" idx="16" hasCustomPrompt="1"/>
          </p:nvPr>
        </p:nvSpPr>
        <p:spPr>
          <a:xfrm>
            <a:off x="5169349" y="5949954"/>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0" name="18 Marcador de texto"/>
          <p:cNvSpPr>
            <a:spLocks noGrp="1"/>
          </p:cNvSpPr>
          <p:nvPr>
            <p:ph type="body" sz="quarter" idx="11" hasCustomPrompt="1"/>
          </p:nvPr>
        </p:nvSpPr>
        <p:spPr>
          <a:xfrm>
            <a:off x="5172223"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11" name="4 Marcador de texto"/>
          <p:cNvSpPr>
            <a:spLocks noGrp="1"/>
          </p:cNvSpPr>
          <p:nvPr>
            <p:ph type="body" sz="quarter" idx="15" hasCustomPrompt="1"/>
          </p:nvPr>
        </p:nvSpPr>
        <p:spPr>
          <a:xfrm>
            <a:off x="488505" y="2133604"/>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Tree>
    <p:extLst>
      <p:ext uri="{BB962C8B-B14F-4D97-AF65-F5344CB8AC3E}">
        <p14:creationId xmlns:p14="http://schemas.microsoft.com/office/powerpoint/2010/main" val="83475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 PHOTO ABOVE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6"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7" name="2 Marcador de texto"/>
          <p:cNvSpPr>
            <a:spLocks noGrp="1"/>
          </p:cNvSpPr>
          <p:nvPr>
            <p:ph type="body" sz="quarter" idx="10" hasCustomPrompt="1"/>
          </p:nvPr>
        </p:nvSpPr>
        <p:spPr>
          <a:xfrm>
            <a:off x="488951" y="836615"/>
            <a:ext cx="8928100" cy="2448371"/>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posición de imagen"/>
          <p:cNvSpPr>
            <a:spLocks noGrp="1"/>
          </p:cNvSpPr>
          <p:nvPr>
            <p:ph type="pic" sz="quarter" idx="13" hasCustomPrompt="1"/>
          </p:nvPr>
        </p:nvSpPr>
        <p:spPr>
          <a:xfrm>
            <a:off x="488951" y="3429000"/>
            <a:ext cx="8928100" cy="2448272"/>
          </a:xfrm>
          <a:prstGeom prst="rect">
            <a:avLst/>
          </a:prstGeom>
        </p:spPr>
        <p:txBody>
          <a:bodyPr/>
          <a:lstStyle>
            <a:lvl1pPr>
              <a:defRPr/>
            </a:lvl1pPr>
          </a:lstStyle>
          <a:p>
            <a:r>
              <a:rPr lang="es-ES" dirty="0" err="1" smtClean="0"/>
              <a:t>Image</a:t>
            </a:r>
            <a:endParaRPr lang="en-GB" dirty="0"/>
          </a:p>
        </p:txBody>
      </p:sp>
      <p:sp>
        <p:nvSpPr>
          <p:cNvPr id="9" name="8 Marcador de texto"/>
          <p:cNvSpPr>
            <a:spLocks noGrp="1"/>
          </p:cNvSpPr>
          <p:nvPr>
            <p:ph type="body" sz="quarter" idx="16" hasCustomPrompt="1"/>
          </p:nvPr>
        </p:nvSpPr>
        <p:spPr>
          <a:xfrm>
            <a:off x="488951" y="5949954"/>
            <a:ext cx="892810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15168411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PHOTOS AND TWO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 name="16 Marcador de texto"/>
          <p:cNvSpPr>
            <a:spLocks noGrp="1"/>
          </p:cNvSpPr>
          <p:nvPr>
            <p:ph type="body" sz="quarter" idx="10" hasCustomPrompt="1"/>
          </p:nvPr>
        </p:nvSpPr>
        <p:spPr>
          <a:xfrm>
            <a:off x="488952"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2"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3" name="2 Marcador de posición de imagen"/>
          <p:cNvSpPr>
            <a:spLocks noGrp="1"/>
          </p:cNvSpPr>
          <p:nvPr>
            <p:ph type="pic" sz="quarter" idx="14" hasCustomPrompt="1"/>
          </p:nvPr>
        </p:nvSpPr>
        <p:spPr>
          <a:xfrm>
            <a:off x="488951" y="2133604"/>
            <a:ext cx="4248150" cy="3743325"/>
          </a:xfrm>
          <a:prstGeom prst="rect">
            <a:avLst/>
          </a:prstGeom>
        </p:spPr>
        <p:txBody>
          <a:bodyPr/>
          <a:lstStyle>
            <a:lvl1pPr>
              <a:defRPr/>
            </a:lvl1pPr>
          </a:lstStyle>
          <a:p>
            <a:r>
              <a:rPr lang="es-ES" dirty="0" err="1" smtClean="0"/>
              <a:t>Image</a:t>
            </a:r>
            <a:endParaRPr lang="en-GB" dirty="0"/>
          </a:p>
        </p:txBody>
      </p:sp>
      <p:sp>
        <p:nvSpPr>
          <p:cNvPr id="4" name="3 Marcador de posición de imagen"/>
          <p:cNvSpPr>
            <a:spLocks noGrp="1"/>
          </p:cNvSpPr>
          <p:nvPr>
            <p:ph type="pic" sz="quarter" idx="15" hasCustomPrompt="1"/>
          </p:nvPr>
        </p:nvSpPr>
        <p:spPr>
          <a:xfrm>
            <a:off x="5168900" y="2133604"/>
            <a:ext cx="4248150" cy="3743325"/>
          </a:xfrm>
          <a:prstGeom prst="rect">
            <a:avLst/>
          </a:prstGeom>
        </p:spPr>
        <p:txBody>
          <a:bodyPr/>
          <a:lstStyle>
            <a:lvl1pPr>
              <a:defRPr/>
            </a:lvl1pPr>
          </a:lstStyle>
          <a:p>
            <a:r>
              <a:rPr lang="es-ES" dirty="0" err="1" smtClean="0"/>
              <a:t>Image</a:t>
            </a:r>
            <a:endParaRPr lang="en-GB" dirty="0"/>
          </a:p>
        </p:txBody>
      </p:sp>
      <p:sp>
        <p:nvSpPr>
          <p:cNvPr id="9" name="8 Marcador de texto"/>
          <p:cNvSpPr>
            <a:spLocks noGrp="1"/>
          </p:cNvSpPr>
          <p:nvPr>
            <p:ph type="body" sz="quarter" idx="16" hasCustomPrompt="1"/>
          </p:nvPr>
        </p:nvSpPr>
        <p:spPr>
          <a:xfrm>
            <a:off x="5172524" y="5949284"/>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4" name="8 Marcador de texto"/>
          <p:cNvSpPr>
            <a:spLocks noGrp="1"/>
          </p:cNvSpPr>
          <p:nvPr>
            <p:ph type="body" sz="quarter" idx="17" hasCustomPrompt="1"/>
          </p:nvPr>
        </p:nvSpPr>
        <p:spPr>
          <a:xfrm>
            <a:off x="488951" y="5949284"/>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1"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Tree>
    <p:extLst>
      <p:ext uri="{BB962C8B-B14F-4D97-AF65-F5344CB8AC3E}">
        <p14:creationId xmlns:p14="http://schemas.microsoft.com/office/powerpoint/2010/main" val="17191756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OUR PHOTOS AND TWO TEXT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 name="16 Marcador de texto"/>
          <p:cNvSpPr>
            <a:spLocks noGrp="1"/>
          </p:cNvSpPr>
          <p:nvPr>
            <p:ph type="body" sz="quarter" idx="10" hasCustomPrompt="1"/>
          </p:nvPr>
        </p:nvSpPr>
        <p:spPr>
          <a:xfrm>
            <a:off x="488952"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2"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3" name="2 Marcador de posición de imagen"/>
          <p:cNvSpPr>
            <a:spLocks noGrp="1"/>
          </p:cNvSpPr>
          <p:nvPr>
            <p:ph type="pic" sz="quarter" idx="14" hasCustomPrompt="1"/>
          </p:nvPr>
        </p:nvSpPr>
        <p:spPr>
          <a:xfrm>
            <a:off x="488951" y="2133605"/>
            <a:ext cx="4248150" cy="1655439"/>
          </a:xfrm>
          <a:prstGeom prst="rect">
            <a:avLst/>
          </a:prstGeom>
        </p:spPr>
        <p:txBody>
          <a:bodyPr/>
          <a:lstStyle>
            <a:lvl1pPr>
              <a:defRPr/>
            </a:lvl1pPr>
          </a:lstStyle>
          <a:p>
            <a:r>
              <a:rPr lang="es-ES" dirty="0" err="1" smtClean="0"/>
              <a:t>Image</a:t>
            </a:r>
            <a:endParaRPr lang="en-GB" dirty="0"/>
          </a:p>
        </p:txBody>
      </p:sp>
      <p:sp>
        <p:nvSpPr>
          <p:cNvPr id="18" name="8 Marcador de texto"/>
          <p:cNvSpPr>
            <a:spLocks noGrp="1"/>
          </p:cNvSpPr>
          <p:nvPr>
            <p:ph type="body" sz="quarter" idx="18" hasCustomPrompt="1"/>
          </p:nvPr>
        </p:nvSpPr>
        <p:spPr>
          <a:xfrm>
            <a:off x="488951" y="3861048"/>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0" name="2 Marcador de posición de imagen"/>
          <p:cNvSpPr>
            <a:spLocks noGrp="1"/>
          </p:cNvSpPr>
          <p:nvPr>
            <p:ph type="pic" sz="quarter" idx="19" hasCustomPrompt="1"/>
          </p:nvPr>
        </p:nvSpPr>
        <p:spPr>
          <a:xfrm>
            <a:off x="488951" y="4293100"/>
            <a:ext cx="4248150" cy="1582737"/>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1" name="8 Marcador de texto"/>
          <p:cNvSpPr>
            <a:spLocks noGrp="1"/>
          </p:cNvSpPr>
          <p:nvPr>
            <p:ph type="body" sz="quarter" idx="20" hasCustomPrompt="1"/>
          </p:nvPr>
        </p:nvSpPr>
        <p:spPr>
          <a:xfrm>
            <a:off x="488951" y="5949284"/>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2" name="2 Marcador de posición de imagen"/>
          <p:cNvSpPr>
            <a:spLocks noGrp="1"/>
          </p:cNvSpPr>
          <p:nvPr>
            <p:ph type="pic" sz="quarter" idx="21" hasCustomPrompt="1"/>
          </p:nvPr>
        </p:nvSpPr>
        <p:spPr>
          <a:xfrm>
            <a:off x="5168900" y="2132860"/>
            <a:ext cx="4248150"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3" name="8 Marcador de texto"/>
          <p:cNvSpPr>
            <a:spLocks noGrp="1"/>
          </p:cNvSpPr>
          <p:nvPr>
            <p:ph type="body" sz="quarter" idx="22" hasCustomPrompt="1"/>
          </p:nvPr>
        </p:nvSpPr>
        <p:spPr>
          <a:xfrm>
            <a:off x="5168900" y="3860307"/>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4" name="2 Marcador de posición de imagen"/>
          <p:cNvSpPr>
            <a:spLocks noGrp="1"/>
          </p:cNvSpPr>
          <p:nvPr>
            <p:ph type="pic" sz="quarter" idx="23" hasCustomPrompt="1"/>
          </p:nvPr>
        </p:nvSpPr>
        <p:spPr>
          <a:xfrm>
            <a:off x="5168900" y="4292355"/>
            <a:ext cx="4248150" cy="1582737"/>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5" name="8 Marcador de texto"/>
          <p:cNvSpPr>
            <a:spLocks noGrp="1"/>
          </p:cNvSpPr>
          <p:nvPr>
            <p:ph type="body" sz="quarter" idx="24" hasCustomPrompt="1"/>
          </p:nvPr>
        </p:nvSpPr>
        <p:spPr>
          <a:xfrm>
            <a:off x="5168900" y="5948539"/>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5"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Tree>
    <p:extLst>
      <p:ext uri="{BB962C8B-B14F-4D97-AF65-F5344CB8AC3E}">
        <p14:creationId xmlns:p14="http://schemas.microsoft.com/office/powerpoint/2010/main" val="25822025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EIGHT PHOTOS AND TWO  TEXT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 name="16 Marcador de texto"/>
          <p:cNvSpPr>
            <a:spLocks noGrp="1"/>
          </p:cNvSpPr>
          <p:nvPr>
            <p:ph type="body" sz="quarter" idx="10" hasCustomPrompt="1"/>
          </p:nvPr>
        </p:nvSpPr>
        <p:spPr>
          <a:xfrm>
            <a:off x="488952"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2"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3" name="2 Marcador de posición de imagen"/>
          <p:cNvSpPr>
            <a:spLocks noGrp="1"/>
          </p:cNvSpPr>
          <p:nvPr>
            <p:ph type="pic" sz="quarter" idx="14" hasCustomPrompt="1"/>
          </p:nvPr>
        </p:nvSpPr>
        <p:spPr>
          <a:xfrm>
            <a:off x="488951" y="2133605"/>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18" name="8 Marcador de texto"/>
          <p:cNvSpPr>
            <a:spLocks noGrp="1"/>
          </p:cNvSpPr>
          <p:nvPr>
            <p:ph type="body" sz="quarter" idx="18" hasCustomPrompt="1"/>
          </p:nvPr>
        </p:nvSpPr>
        <p:spPr>
          <a:xfrm>
            <a:off x="488951" y="3862316"/>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6" name="2 Marcador de posición de imagen"/>
          <p:cNvSpPr>
            <a:spLocks noGrp="1"/>
          </p:cNvSpPr>
          <p:nvPr>
            <p:ph type="pic" sz="quarter" idx="25" hasCustomPrompt="1"/>
          </p:nvPr>
        </p:nvSpPr>
        <p:spPr>
          <a:xfrm>
            <a:off x="2721322" y="2132860"/>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7" name="8 Marcador de texto"/>
          <p:cNvSpPr>
            <a:spLocks noGrp="1"/>
          </p:cNvSpPr>
          <p:nvPr>
            <p:ph type="body" sz="quarter" idx="26" hasCustomPrompt="1"/>
          </p:nvPr>
        </p:nvSpPr>
        <p:spPr>
          <a:xfrm>
            <a:off x="2721324" y="3861569"/>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36" name="2 Marcador de posición de imagen"/>
          <p:cNvSpPr>
            <a:spLocks noGrp="1"/>
          </p:cNvSpPr>
          <p:nvPr>
            <p:ph type="pic" sz="quarter" idx="27" hasCustomPrompt="1"/>
          </p:nvPr>
        </p:nvSpPr>
        <p:spPr>
          <a:xfrm>
            <a:off x="488951" y="4221092"/>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37" name="8 Marcador de texto"/>
          <p:cNvSpPr>
            <a:spLocks noGrp="1"/>
          </p:cNvSpPr>
          <p:nvPr>
            <p:ph type="body" sz="quarter" idx="28" hasCustomPrompt="1"/>
          </p:nvPr>
        </p:nvSpPr>
        <p:spPr>
          <a:xfrm>
            <a:off x="488952" y="5949804"/>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38" name="2 Marcador de posición de imagen"/>
          <p:cNvSpPr>
            <a:spLocks noGrp="1"/>
          </p:cNvSpPr>
          <p:nvPr>
            <p:ph type="pic" sz="quarter" idx="29" hasCustomPrompt="1"/>
          </p:nvPr>
        </p:nvSpPr>
        <p:spPr>
          <a:xfrm>
            <a:off x="2721324" y="4220347"/>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39" name="8 Marcador de texto"/>
          <p:cNvSpPr>
            <a:spLocks noGrp="1"/>
          </p:cNvSpPr>
          <p:nvPr>
            <p:ph type="body" sz="quarter" idx="30" hasCustomPrompt="1"/>
          </p:nvPr>
        </p:nvSpPr>
        <p:spPr>
          <a:xfrm>
            <a:off x="2721324" y="5949059"/>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0" name="2 Marcador de posición de imagen"/>
          <p:cNvSpPr>
            <a:spLocks noGrp="1"/>
          </p:cNvSpPr>
          <p:nvPr>
            <p:ph type="pic" sz="quarter" idx="31" hasCustomPrompt="1"/>
          </p:nvPr>
        </p:nvSpPr>
        <p:spPr>
          <a:xfrm>
            <a:off x="5168900" y="2132860"/>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1" name="8 Marcador de texto"/>
          <p:cNvSpPr>
            <a:spLocks noGrp="1"/>
          </p:cNvSpPr>
          <p:nvPr>
            <p:ph type="body" sz="quarter" idx="32" hasCustomPrompt="1"/>
          </p:nvPr>
        </p:nvSpPr>
        <p:spPr>
          <a:xfrm>
            <a:off x="5168901" y="3861569"/>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2" name="2 Marcador de posición de imagen"/>
          <p:cNvSpPr>
            <a:spLocks noGrp="1"/>
          </p:cNvSpPr>
          <p:nvPr>
            <p:ph type="pic" sz="quarter" idx="33" hasCustomPrompt="1"/>
          </p:nvPr>
        </p:nvSpPr>
        <p:spPr>
          <a:xfrm>
            <a:off x="7401272" y="2132115"/>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3" name="8 Marcador de texto"/>
          <p:cNvSpPr>
            <a:spLocks noGrp="1"/>
          </p:cNvSpPr>
          <p:nvPr>
            <p:ph type="body" sz="quarter" idx="34" hasCustomPrompt="1"/>
          </p:nvPr>
        </p:nvSpPr>
        <p:spPr>
          <a:xfrm>
            <a:off x="7401273" y="3860827"/>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4" name="2 Marcador de posición de imagen"/>
          <p:cNvSpPr>
            <a:spLocks noGrp="1"/>
          </p:cNvSpPr>
          <p:nvPr>
            <p:ph type="pic" sz="quarter" idx="35" hasCustomPrompt="1"/>
          </p:nvPr>
        </p:nvSpPr>
        <p:spPr>
          <a:xfrm>
            <a:off x="5168901" y="4220347"/>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5" name="8 Marcador de texto"/>
          <p:cNvSpPr>
            <a:spLocks noGrp="1"/>
          </p:cNvSpPr>
          <p:nvPr>
            <p:ph type="body" sz="quarter" idx="36" hasCustomPrompt="1"/>
          </p:nvPr>
        </p:nvSpPr>
        <p:spPr>
          <a:xfrm>
            <a:off x="5168902" y="5949059"/>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6" name="2 Marcador de posición de imagen"/>
          <p:cNvSpPr>
            <a:spLocks noGrp="1"/>
          </p:cNvSpPr>
          <p:nvPr>
            <p:ph type="pic" sz="quarter" idx="37" hasCustomPrompt="1"/>
          </p:nvPr>
        </p:nvSpPr>
        <p:spPr>
          <a:xfrm>
            <a:off x="7401273" y="4219602"/>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7" name="8 Marcador de texto"/>
          <p:cNvSpPr>
            <a:spLocks noGrp="1"/>
          </p:cNvSpPr>
          <p:nvPr>
            <p:ph type="body" sz="quarter" idx="38" hasCustomPrompt="1"/>
          </p:nvPr>
        </p:nvSpPr>
        <p:spPr>
          <a:xfrm>
            <a:off x="7401274" y="5948314"/>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3"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24"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27678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 BIG PHOTO AND TEXT ABOV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 name="2 Marcador de texto"/>
          <p:cNvSpPr>
            <a:spLocks noGrp="1"/>
          </p:cNvSpPr>
          <p:nvPr>
            <p:ph type="body" sz="quarter" idx="10" hasCustomPrompt="1"/>
          </p:nvPr>
        </p:nvSpPr>
        <p:spPr>
          <a:xfrm>
            <a:off x="488951" y="836617"/>
            <a:ext cx="8928100" cy="576163"/>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posición de imagen"/>
          <p:cNvSpPr>
            <a:spLocks noGrp="1"/>
          </p:cNvSpPr>
          <p:nvPr>
            <p:ph type="pic" sz="quarter" idx="13" hasCustomPrompt="1"/>
          </p:nvPr>
        </p:nvSpPr>
        <p:spPr>
          <a:xfrm>
            <a:off x="488951" y="1484784"/>
            <a:ext cx="8928100" cy="4392488"/>
          </a:xfrm>
          <a:prstGeom prst="rect">
            <a:avLst/>
          </a:prstGeom>
        </p:spPr>
        <p:txBody>
          <a:bodyPr/>
          <a:lstStyle>
            <a:lvl1pPr>
              <a:defRPr/>
            </a:lvl1pPr>
          </a:lstStyle>
          <a:p>
            <a:r>
              <a:rPr lang="es-ES" dirty="0" err="1" smtClean="0"/>
              <a:t>Image</a:t>
            </a:r>
            <a:endParaRPr lang="en-GB" dirty="0"/>
          </a:p>
        </p:txBody>
      </p:sp>
      <p:sp>
        <p:nvSpPr>
          <p:cNvPr id="8" name="8 Marcador de texto"/>
          <p:cNvSpPr>
            <a:spLocks noGrp="1"/>
          </p:cNvSpPr>
          <p:nvPr>
            <p:ph type="body" sz="quarter" idx="16" hasCustomPrompt="1"/>
          </p:nvPr>
        </p:nvSpPr>
        <p:spPr>
          <a:xfrm>
            <a:off x="488951" y="5949954"/>
            <a:ext cx="892810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9"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0"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0692741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 name="2 Marcador de posición de imagen"/>
          <p:cNvSpPr>
            <a:spLocks noGrp="1"/>
          </p:cNvSpPr>
          <p:nvPr>
            <p:ph type="pic" sz="quarter" idx="13" hasCustomPrompt="1"/>
          </p:nvPr>
        </p:nvSpPr>
        <p:spPr>
          <a:xfrm>
            <a:off x="488951" y="764708"/>
            <a:ext cx="8928100" cy="5617043"/>
          </a:xfrm>
          <a:prstGeom prst="rect">
            <a:avLst/>
          </a:prstGeom>
        </p:spPr>
        <p:txBody>
          <a:bodyPr/>
          <a:lstStyle>
            <a:lvl1pPr>
              <a:defRPr/>
            </a:lvl1pPr>
          </a:lstStyle>
          <a:p>
            <a:r>
              <a:rPr lang="es-ES" dirty="0" err="1" smtClean="0"/>
              <a:t>Image</a:t>
            </a:r>
            <a:endParaRPr lang="en-GB" dirty="0"/>
          </a:p>
        </p:txBody>
      </p:sp>
      <p:sp>
        <p:nvSpPr>
          <p:cNvPr id="7"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8"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4068068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692696"/>
            <a:ext cx="9906000" cy="5689054"/>
          </a:xfrm>
          <a:prstGeom prst="rect">
            <a:avLst/>
          </a:prstGeom>
          <a:ln w="28575">
            <a:noFill/>
          </a:ln>
        </p:spPr>
        <p:txBody>
          <a:bodyPr/>
          <a:lstStyle>
            <a:lvl1pPr>
              <a:defRPr/>
            </a:lvl1pPr>
          </a:lstStyle>
          <a:p>
            <a:r>
              <a:rPr lang="es-ES" dirty="0" err="1" smtClean="0"/>
              <a:t>Image</a:t>
            </a:r>
            <a:endParaRPr lang="en-GB" dirty="0"/>
          </a:p>
        </p:txBody>
      </p:sp>
      <p:cxnSp>
        <p:nvCxnSpPr>
          <p:cNvPr id="7" name="6 Conector recto"/>
          <p:cNvCxnSpPr/>
          <p:nvPr userDrawn="1"/>
        </p:nvCxnSpPr>
        <p:spPr>
          <a:xfrm flipV="1">
            <a:off x="0" y="6381328"/>
            <a:ext cx="9906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21652" y="692696"/>
            <a:ext cx="9906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0"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682935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posición de imagen"/>
          <p:cNvSpPr>
            <a:spLocks noGrp="1"/>
          </p:cNvSpPr>
          <p:nvPr>
            <p:ph type="pic" sz="quarter" idx="13" hasCustomPrompt="1"/>
          </p:nvPr>
        </p:nvSpPr>
        <p:spPr>
          <a:xfrm>
            <a:off x="488951" y="764708"/>
            <a:ext cx="8928100" cy="5617043"/>
          </a:xfrm>
          <a:prstGeom prst="rect">
            <a:avLst/>
          </a:prstGeom>
        </p:spPr>
        <p:txBody>
          <a:bodyPr/>
          <a:lstStyle>
            <a:lvl1pPr>
              <a:defRPr/>
            </a:lvl1pPr>
          </a:lstStyle>
          <a:p>
            <a:r>
              <a:rPr lang="es-ES" dirty="0" err="1" smtClean="0"/>
              <a:t>Image</a:t>
            </a:r>
            <a:endParaRPr lang="en-GB" dirty="0"/>
          </a:p>
        </p:txBody>
      </p:sp>
      <p:sp>
        <p:nvSpPr>
          <p:cNvPr id="8"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641642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IN TWO BLOCKS-1">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 name="2 Marcador de texto"/>
          <p:cNvSpPr>
            <a:spLocks noGrp="1"/>
          </p:cNvSpPr>
          <p:nvPr>
            <p:ph type="body" sz="quarter" idx="10" hasCustomPrompt="1"/>
          </p:nvPr>
        </p:nvSpPr>
        <p:spPr>
          <a:xfrm>
            <a:off x="488951" y="836615"/>
            <a:ext cx="8928100"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2" y="1916836"/>
            <a:ext cx="9001125" cy="417599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3513589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IN TWO BLOCKS-2">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 name="2 Marcador de texto"/>
          <p:cNvSpPr>
            <a:spLocks noGrp="1"/>
          </p:cNvSpPr>
          <p:nvPr>
            <p:ph type="body" sz="quarter" idx="10" hasCustomPrompt="1"/>
          </p:nvPr>
        </p:nvSpPr>
        <p:spPr>
          <a:xfrm>
            <a:off x="488951" y="836613"/>
            <a:ext cx="8928100" cy="280841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cxnSp>
        <p:nvCxnSpPr>
          <p:cNvPr id="9" name="8 Conector recto"/>
          <p:cNvCxnSpPr/>
          <p:nvPr userDrawn="1"/>
        </p:nvCxnSpPr>
        <p:spPr>
          <a:xfrm flipH="1">
            <a:off x="488951" y="37170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2" y="3789044"/>
            <a:ext cx="9001125" cy="230378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541983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IN THREE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 name="2 Marcador de texto"/>
          <p:cNvSpPr>
            <a:spLocks noGrp="1"/>
          </p:cNvSpPr>
          <p:nvPr>
            <p:ph type="body" sz="quarter" idx="10" hasCustomPrompt="1"/>
          </p:nvPr>
        </p:nvSpPr>
        <p:spPr>
          <a:xfrm>
            <a:off x="488951" y="836616"/>
            <a:ext cx="8928100" cy="1584275"/>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2" y="2564449"/>
            <a:ext cx="8928547" cy="180065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49289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1" y="443711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4509123"/>
            <a:ext cx="8928100" cy="1799605"/>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text</a:t>
            </a:r>
            <a:endParaRPr lang="en-GB" dirty="0"/>
          </a:p>
        </p:txBody>
      </p:sp>
      <p:sp>
        <p:nvSpPr>
          <p:cNvPr id="12"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4" name="6 Título"/>
          <p:cNvSpPr>
            <a:spLocks noGrp="1"/>
          </p:cNvSpPr>
          <p:nvPr>
            <p:ph type="title" hasCustomPrompt="1"/>
          </p:nvPr>
        </p:nvSpPr>
        <p:spPr>
          <a:xfrm>
            <a:off x="488951" y="116632"/>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85121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COLOR IN THREE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 name="2 Marcador de texto"/>
          <p:cNvSpPr>
            <a:spLocks noGrp="1"/>
          </p:cNvSpPr>
          <p:nvPr>
            <p:ph type="body" sz="quarter" idx="10" hasCustomPrompt="1"/>
          </p:nvPr>
        </p:nvSpPr>
        <p:spPr>
          <a:xfrm>
            <a:off x="488951" y="836616"/>
            <a:ext cx="8928100" cy="1584275"/>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2" y="2564449"/>
            <a:ext cx="8928547" cy="1800659"/>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49289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1" y="443711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4509123"/>
            <a:ext cx="8928100" cy="1799605"/>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text</a:t>
            </a:r>
            <a:endParaRPr lang="en-GB" dirty="0"/>
          </a:p>
        </p:txBody>
      </p:sp>
      <p:sp>
        <p:nvSpPr>
          <p:cNvPr id="12"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4"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468708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IN FOUR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 name="2 Marcador de texto"/>
          <p:cNvSpPr>
            <a:spLocks noGrp="1"/>
          </p:cNvSpPr>
          <p:nvPr>
            <p:ph type="body" sz="quarter" idx="10" hasCustomPrompt="1"/>
          </p:nvPr>
        </p:nvSpPr>
        <p:spPr>
          <a:xfrm>
            <a:off x="488951" y="836617"/>
            <a:ext cx="8928100" cy="115222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2" y="2132861"/>
            <a:ext cx="8928547" cy="136815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06084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1" y="494116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3639125"/>
            <a:ext cx="8928100" cy="123003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a:t>
            </a:r>
            <a:r>
              <a:rPr lang="en-GB" dirty="0" err="1" smtClean="0">
                <a:effectLst/>
              </a:rPr>
              <a:t>tetx</a:t>
            </a:r>
            <a:endParaRPr lang="en-GB" dirty="0"/>
          </a:p>
        </p:txBody>
      </p:sp>
      <p:cxnSp>
        <p:nvCxnSpPr>
          <p:cNvPr id="12" name="11 Conector recto"/>
          <p:cNvCxnSpPr/>
          <p:nvPr userDrawn="1"/>
        </p:nvCxnSpPr>
        <p:spPr>
          <a:xfrm flipH="1">
            <a:off x="488951"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1" y="5013325"/>
            <a:ext cx="8928100" cy="129540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Fourth text</a:t>
            </a:r>
            <a:endParaRPr lang="en-GB" dirty="0"/>
          </a:p>
        </p:txBody>
      </p:sp>
      <p:sp>
        <p:nvSpPr>
          <p:cNvPr id="14"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6597062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COLOR IN FOUR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 name="2 Marcador de texto"/>
          <p:cNvSpPr>
            <a:spLocks noGrp="1"/>
          </p:cNvSpPr>
          <p:nvPr>
            <p:ph type="body" sz="quarter" idx="10" hasCustomPrompt="1"/>
          </p:nvPr>
        </p:nvSpPr>
        <p:spPr>
          <a:xfrm>
            <a:off x="488951" y="836617"/>
            <a:ext cx="8928100"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2" y="2132861"/>
            <a:ext cx="8928547" cy="1368151"/>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06084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1" y="494116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3639125"/>
            <a:ext cx="8928100" cy="123003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cxnSp>
        <p:nvCxnSpPr>
          <p:cNvPr id="12" name="11 Conector recto"/>
          <p:cNvCxnSpPr/>
          <p:nvPr userDrawn="1"/>
        </p:nvCxnSpPr>
        <p:spPr>
          <a:xfrm flipH="1">
            <a:off x="488951"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1" y="5013325"/>
            <a:ext cx="8928100" cy="129540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4"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1290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IN FOUR BLOCKS-2">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 name="2 Marcador de texto"/>
          <p:cNvSpPr>
            <a:spLocks noGrp="1"/>
          </p:cNvSpPr>
          <p:nvPr>
            <p:ph type="body" sz="quarter" idx="10" hasCustomPrompt="1"/>
          </p:nvPr>
        </p:nvSpPr>
        <p:spPr>
          <a:xfrm>
            <a:off x="489104" y="836617"/>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2" y="2348883"/>
            <a:ext cx="8928547" cy="115212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3639125"/>
            <a:ext cx="8928100" cy="1158031"/>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cxnSp>
        <p:nvCxnSpPr>
          <p:cNvPr id="12" name="11 Conector recto"/>
          <p:cNvCxnSpPr/>
          <p:nvPr userDrawn="1"/>
        </p:nvCxnSpPr>
        <p:spPr>
          <a:xfrm flipH="1">
            <a:off x="488951"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1" y="4941169"/>
            <a:ext cx="8928100" cy="1224136"/>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4" name="2 Marcador de texto"/>
          <p:cNvSpPr>
            <a:spLocks noGrp="1"/>
          </p:cNvSpPr>
          <p:nvPr>
            <p:ph type="body" sz="quarter" idx="16" hasCustomPrompt="1"/>
          </p:nvPr>
        </p:nvSpPr>
        <p:spPr>
          <a:xfrm>
            <a:off x="5168901" y="908622"/>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cxnSp>
        <p:nvCxnSpPr>
          <p:cNvPr id="16" name="15 Conector recto"/>
          <p:cNvCxnSpPr/>
          <p:nvPr userDrawn="1"/>
        </p:nvCxnSpPr>
        <p:spPr>
          <a:xfrm flipH="1">
            <a:off x="488951" y="4869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userDrawn="1"/>
        </p:nvCxnSpPr>
        <p:spPr>
          <a:xfrm flipH="1">
            <a:off x="489397" y="623731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8"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045905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89104" y="836617"/>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2" y="2348883"/>
            <a:ext cx="8928547" cy="252028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5085188"/>
            <a:ext cx="8928100" cy="1158031"/>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sp>
        <p:nvSpPr>
          <p:cNvPr id="14" name="2 Marcador de texto"/>
          <p:cNvSpPr>
            <a:spLocks noGrp="1"/>
          </p:cNvSpPr>
          <p:nvPr>
            <p:ph type="body" sz="quarter" idx="16" hasCustomPrompt="1"/>
          </p:nvPr>
        </p:nvSpPr>
        <p:spPr>
          <a:xfrm>
            <a:off x="5168901" y="908622"/>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cxnSp>
        <p:nvCxnSpPr>
          <p:cNvPr id="16" name="15 Conector recto"/>
          <p:cNvCxnSpPr/>
          <p:nvPr userDrawn="1"/>
        </p:nvCxnSpPr>
        <p:spPr>
          <a:xfrm flipH="1">
            <a:off x="488951" y="501317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8" name="17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385191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IN TWO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 name="2 Marcador de texto"/>
          <p:cNvSpPr>
            <a:spLocks noGrp="1"/>
          </p:cNvSpPr>
          <p:nvPr>
            <p:ph type="body" sz="quarter" idx="13" hasCustomPrompt="1"/>
          </p:nvPr>
        </p:nvSpPr>
        <p:spPr>
          <a:xfrm>
            <a:off x="488952" y="2348883"/>
            <a:ext cx="8928547" cy="396044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2" name="2 Marcador de texto"/>
          <p:cNvSpPr>
            <a:spLocks noGrp="1"/>
          </p:cNvSpPr>
          <p:nvPr>
            <p:ph type="body" sz="quarter" idx="10" hasCustomPrompt="1"/>
          </p:nvPr>
        </p:nvSpPr>
        <p:spPr>
          <a:xfrm>
            <a:off x="489104" y="836617"/>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15" name="2 Marcador de texto"/>
          <p:cNvSpPr>
            <a:spLocks noGrp="1"/>
          </p:cNvSpPr>
          <p:nvPr>
            <p:ph type="body" sz="quarter" idx="16" hasCustomPrompt="1"/>
          </p:nvPr>
        </p:nvSpPr>
        <p:spPr>
          <a:xfrm>
            <a:off x="5168901" y="908622"/>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spTree>
    <p:extLst>
      <p:ext uri="{BB962C8B-B14F-4D97-AF65-F5344CB8AC3E}">
        <p14:creationId xmlns:p14="http://schemas.microsoft.com/office/powerpoint/2010/main" val="2741840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88952" y="2348883"/>
            <a:ext cx="8928547" cy="93610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88952" y="3356992"/>
            <a:ext cx="4248149" cy="280831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1" name="18 Marcador de texto"/>
          <p:cNvSpPr>
            <a:spLocks noGrp="1"/>
          </p:cNvSpPr>
          <p:nvPr>
            <p:ph type="body" sz="quarter" idx="15" hasCustomPrompt="1"/>
          </p:nvPr>
        </p:nvSpPr>
        <p:spPr>
          <a:xfrm>
            <a:off x="5168902" y="3356992"/>
            <a:ext cx="4248597" cy="2808312"/>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 name="1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6"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7" name="2 Marcador de texto"/>
          <p:cNvSpPr>
            <a:spLocks noGrp="1"/>
          </p:cNvSpPr>
          <p:nvPr>
            <p:ph type="body" sz="quarter" idx="10" hasCustomPrompt="1"/>
          </p:nvPr>
        </p:nvSpPr>
        <p:spPr>
          <a:xfrm>
            <a:off x="489104" y="836617"/>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18" name="2 Marcador de texto"/>
          <p:cNvSpPr>
            <a:spLocks noGrp="1"/>
          </p:cNvSpPr>
          <p:nvPr>
            <p:ph type="body" sz="quarter" idx="16" hasCustomPrompt="1"/>
          </p:nvPr>
        </p:nvSpPr>
        <p:spPr>
          <a:xfrm>
            <a:off x="5168901" y="908622"/>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spTree>
    <p:extLst>
      <p:ext uri="{BB962C8B-B14F-4D97-AF65-F5344CB8AC3E}">
        <p14:creationId xmlns:p14="http://schemas.microsoft.com/office/powerpoint/2010/main" val="13461817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692696"/>
            <a:ext cx="9906000" cy="5689054"/>
          </a:xfrm>
          <a:prstGeom prst="rect">
            <a:avLst/>
          </a:prstGeom>
          <a:ln w="28575">
            <a:noFill/>
          </a:ln>
        </p:spPr>
        <p:txBody>
          <a:bodyPr/>
          <a:lstStyle>
            <a:lvl1pPr>
              <a:defRPr/>
            </a:lvl1pPr>
          </a:lstStyle>
          <a:p>
            <a:r>
              <a:rPr lang="es-ES" dirty="0" err="1" smtClean="0"/>
              <a:t>Image</a:t>
            </a:r>
            <a:endParaRPr lang="en-GB" dirty="0"/>
          </a:p>
        </p:txBody>
      </p:sp>
      <p:cxnSp>
        <p:nvCxnSpPr>
          <p:cNvPr id="7" name="6 Conector recto"/>
          <p:cNvCxnSpPr/>
          <p:nvPr userDrawn="1"/>
        </p:nvCxnSpPr>
        <p:spPr>
          <a:xfrm flipV="1">
            <a:off x="0" y="6381328"/>
            <a:ext cx="9906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21652" y="692696"/>
            <a:ext cx="9906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867318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 name="9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 name="2 Marcador de texto"/>
          <p:cNvSpPr>
            <a:spLocks noGrp="1"/>
          </p:cNvSpPr>
          <p:nvPr>
            <p:ph type="body" sz="quarter" idx="10" hasCustomPrompt="1"/>
          </p:nvPr>
        </p:nvSpPr>
        <p:spPr>
          <a:xfrm>
            <a:off x="488949" y="836612"/>
            <a:ext cx="4248151" cy="5402690"/>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1 Marcador de texto"/>
          <p:cNvSpPr>
            <a:spLocks noGrp="1"/>
          </p:cNvSpPr>
          <p:nvPr>
            <p:ph type="body" sz="quarter" idx="11" hasCustomPrompt="1"/>
          </p:nvPr>
        </p:nvSpPr>
        <p:spPr>
          <a:xfrm>
            <a:off x="5168901" y="836612"/>
            <a:ext cx="4248151" cy="5400699"/>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89496468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88952" y="836617"/>
            <a:ext cx="424814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2" y="836617"/>
            <a:ext cx="4248597"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
        <p:nvSpPr>
          <p:cNvPr id="8" name="6 Marcador de texto"/>
          <p:cNvSpPr>
            <a:spLocks noGrp="1"/>
          </p:cNvSpPr>
          <p:nvPr>
            <p:ph type="body" sz="quarter" idx="13"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dirty="0" smtClean="0"/>
              <a:t>Escribe aquí el título de la presentación</a:t>
            </a:r>
            <a:endParaRPr lang="en-GB" dirty="0"/>
          </a:p>
        </p:txBody>
      </p:sp>
      <p:cxnSp>
        <p:nvCxnSpPr>
          <p:cNvPr id="9" name="8 Conector recto"/>
          <p:cNvCxnSpPr/>
          <p:nvPr userDrawn="1"/>
        </p:nvCxnSpPr>
        <p:spPr>
          <a:xfrm flipH="1">
            <a:off x="488949" y="1628800"/>
            <a:ext cx="4248151"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5161262" y="1628800"/>
            <a:ext cx="424814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88952" y="1700808"/>
            <a:ext cx="4248149" cy="446449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8 Marcador de texto"/>
          <p:cNvSpPr>
            <a:spLocks noGrp="1"/>
          </p:cNvSpPr>
          <p:nvPr>
            <p:ph type="body" sz="quarter" idx="15" hasCustomPrompt="1"/>
          </p:nvPr>
        </p:nvSpPr>
        <p:spPr>
          <a:xfrm>
            <a:off x="5168902" y="1700808"/>
            <a:ext cx="4248597" cy="446449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14" name="13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 name="1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0333557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ERTICAL TEXT IN TWO BLOCKS WITH FRAM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 name="16 Marcador de texto"/>
          <p:cNvSpPr>
            <a:spLocks noGrp="1"/>
          </p:cNvSpPr>
          <p:nvPr>
            <p:ph type="body" sz="quarter" idx="10" hasCustomPrompt="1"/>
          </p:nvPr>
        </p:nvSpPr>
        <p:spPr>
          <a:xfrm>
            <a:off x="488953" y="836617"/>
            <a:ext cx="892809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Title</a:t>
            </a:r>
            <a:endParaRPr lang="en-GB" dirty="0"/>
          </a:p>
        </p:txBody>
      </p:sp>
      <p:sp>
        <p:nvSpPr>
          <p:cNvPr id="8" name="6 Marcador de texto"/>
          <p:cNvSpPr>
            <a:spLocks noGrp="1"/>
          </p:cNvSpPr>
          <p:nvPr>
            <p:ph type="body" sz="quarter" idx="13"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dirty="0" smtClean="0"/>
              <a:t>Escribe aquí el título de la presentación</a:t>
            </a:r>
            <a:endParaRPr lang="en-GB" dirty="0"/>
          </a:p>
        </p:txBody>
      </p:sp>
      <p:sp>
        <p:nvSpPr>
          <p:cNvPr id="11" name="16 Marcador de texto"/>
          <p:cNvSpPr>
            <a:spLocks noGrp="1"/>
          </p:cNvSpPr>
          <p:nvPr>
            <p:ph type="body" sz="quarter" idx="14" hasCustomPrompt="1"/>
          </p:nvPr>
        </p:nvSpPr>
        <p:spPr>
          <a:xfrm>
            <a:off x="488952" y="1700808"/>
            <a:ext cx="4248149" cy="4464496"/>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8 Marcador de texto"/>
          <p:cNvSpPr>
            <a:spLocks noGrp="1"/>
          </p:cNvSpPr>
          <p:nvPr>
            <p:ph type="body" sz="quarter" idx="15" hasCustomPrompt="1"/>
          </p:nvPr>
        </p:nvSpPr>
        <p:spPr>
          <a:xfrm>
            <a:off x="5168902" y="1700808"/>
            <a:ext cx="4248597" cy="4464496"/>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0114641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ERTICAL TEXT IN TWO BLOCKS-2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 name="16 Marcador de texto"/>
          <p:cNvSpPr>
            <a:spLocks noGrp="1"/>
          </p:cNvSpPr>
          <p:nvPr>
            <p:ph type="body" sz="quarter" idx="10" hasCustomPrompt="1"/>
          </p:nvPr>
        </p:nvSpPr>
        <p:spPr>
          <a:xfrm>
            <a:off x="488952" y="836617"/>
            <a:ext cx="424814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2" y="836617"/>
            <a:ext cx="4248597"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
        <p:nvSpPr>
          <p:cNvPr id="12" name="18 Marcador de texto"/>
          <p:cNvSpPr>
            <a:spLocks noGrp="1"/>
          </p:cNvSpPr>
          <p:nvPr>
            <p:ph type="body" sz="quarter" idx="15" hasCustomPrompt="1"/>
          </p:nvPr>
        </p:nvSpPr>
        <p:spPr>
          <a:xfrm>
            <a:off x="5168902" y="1700808"/>
            <a:ext cx="4248597" cy="4464496"/>
          </a:xfrm>
          <a:prstGeom prst="rect">
            <a:avLst/>
          </a:prstGeom>
          <a:ln w="28575">
            <a:solidFill>
              <a:srgbClr val="5C881A"/>
            </a:solidFill>
          </a:ln>
        </p:spPr>
        <p:txBody>
          <a:bodyPr lIns="108000" tIns="3600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16 Marcador de texto"/>
          <p:cNvSpPr>
            <a:spLocks noGrp="1"/>
          </p:cNvSpPr>
          <p:nvPr>
            <p:ph type="body" sz="quarter" idx="14" hasCustomPrompt="1"/>
          </p:nvPr>
        </p:nvSpPr>
        <p:spPr>
          <a:xfrm>
            <a:off x="488952" y="1700808"/>
            <a:ext cx="4248149" cy="446449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2851494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1" y="2348880"/>
            <a:ext cx="4248150" cy="38164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5168900" y="2349500"/>
            <a:ext cx="4248150" cy="3816350"/>
          </a:xfrm>
          <a:prstGeom prst="rect">
            <a:avLst/>
          </a:prstGeom>
        </p:spPr>
        <p:txBody>
          <a:bodyPr/>
          <a:lstStyle>
            <a:lvl1pPr>
              <a:defRPr/>
            </a:lvl1pPr>
          </a:lstStyle>
          <a:p>
            <a:r>
              <a:rPr lang="es-ES" dirty="0" err="1" smtClean="0"/>
              <a:t>Graphic</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36617"/>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2" y="836617"/>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1865632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1" y="2348880"/>
            <a:ext cx="4248150"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5168900" y="2349504"/>
            <a:ext cx="4248150" cy="2952271"/>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Graphic</a:t>
            </a:r>
          </a:p>
          <a:p>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1" y="5589243"/>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Cuarto bloque de texto</a:t>
            </a:r>
            <a:endParaRPr lang="en-GB" dirty="0"/>
          </a:p>
        </p:txBody>
      </p:sp>
      <p:sp>
        <p:nvSpPr>
          <p:cNvPr id="16"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2" y="836617"/>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2" y="836617"/>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40785866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1" y="2348880"/>
            <a:ext cx="4248150"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1" y="5589243"/>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5" name="4 Marcador de tabla"/>
          <p:cNvSpPr>
            <a:spLocks noGrp="1"/>
          </p:cNvSpPr>
          <p:nvPr>
            <p:ph type="tbl" sz="quarter" idx="16" hasCustomPrompt="1"/>
          </p:nvPr>
        </p:nvSpPr>
        <p:spPr>
          <a:xfrm>
            <a:off x="5168900" y="2349500"/>
            <a:ext cx="4248150" cy="2951708"/>
          </a:xfrm>
          <a:prstGeom prst="rect">
            <a:avLst/>
          </a:prstGeom>
        </p:spPr>
        <p:txBody>
          <a:bodyPr/>
          <a:lstStyle>
            <a:lvl1pPr>
              <a:defRPr/>
            </a:lvl1pPr>
          </a:lstStyle>
          <a:p>
            <a:r>
              <a:rPr lang="es-ES" dirty="0" err="1" smtClean="0"/>
              <a:t>Table</a:t>
            </a:r>
            <a:endParaRPr lang="en-GB" dirty="0"/>
          </a:p>
        </p:txBody>
      </p:sp>
      <p:sp>
        <p:nvSpPr>
          <p:cNvPr id="16"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2" y="836617"/>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2" y="836617"/>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58914386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0" y="2348880"/>
            <a:ext cx="4248150" cy="38164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488951" y="2349500"/>
            <a:ext cx="4248150" cy="3816350"/>
          </a:xfrm>
          <a:prstGeom prst="rect">
            <a:avLst/>
          </a:prstGeom>
        </p:spPr>
        <p:txBody>
          <a:bodyPr/>
          <a:lstStyle>
            <a:lvl1pPr>
              <a:defRPr/>
            </a:lvl1pPr>
          </a:lstStyle>
          <a:p>
            <a:r>
              <a:rPr lang="es-ES" dirty="0" err="1" smtClean="0"/>
              <a:t>Graph</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36617"/>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2" y="836617"/>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610737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1" y="2348880"/>
            <a:ext cx="4248151"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488949" y="2349503"/>
            <a:ext cx="4248151" cy="2952271"/>
          </a:xfrm>
          <a:prstGeom prst="rect">
            <a:avLst/>
          </a:prstGeom>
        </p:spPr>
        <p:txBody>
          <a:bodyPr/>
          <a:lstStyle>
            <a:lvl1pPr>
              <a:defRPr/>
            </a:lvl1pPr>
          </a:lstStyle>
          <a:p>
            <a:r>
              <a:rPr lang="es-ES" dirty="0" err="1" smtClean="0"/>
              <a:t>Graph</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1" y="5589243"/>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6"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2" y="836617"/>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2" y="836617"/>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11822843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1" y="2348880"/>
            <a:ext cx="4248151" cy="295232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88951" y="2348883"/>
            <a:ext cx="4248150" cy="2951783"/>
          </a:xfrm>
          <a:prstGeom prst="rect">
            <a:avLst/>
          </a:prstGeom>
        </p:spPr>
        <p:txBody>
          <a:bodyPr/>
          <a:lstStyle>
            <a:lvl1pPr>
              <a:defRPr/>
            </a:lvl1pPr>
          </a:lstStyle>
          <a:p>
            <a:r>
              <a:rPr lang="es-ES" dirty="0" err="1" smtClean="0"/>
              <a:t>Table</a:t>
            </a:r>
            <a:endParaRPr lang="en-GB" dirty="0"/>
          </a:p>
        </p:txBody>
      </p:sp>
      <p:sp>
        <p:nvSpPr>
          <p:cNvPr id="16"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6 Marcador de texto"/>
          <p:cNvSpPr>
            <a:spLocks noGrp="1"/>
          </p:cNvSpPr>
          <p:nvPr>
            <p:ph type="body" sz="quarter" idx="15" hasCustomPrompt="1"/>
          </p:nvPr>
        </p:nvSpPr>
        <p:spPr>
          <a:xfrm>
            <a:off x="488951" y="5589243"/>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9" name="16 Marcador de texto"/>
          <p:cNvSpPr>
            <a:spLocks noGrp="1"/>
          </p:cNvSpPr>
          <p:nvPr>
            <p:ph type="body" sz="quarter" idx="14" hasCustomPrompt="1"/>
          </p:nvPr>
        </p:nvSpPr>
        <p:spPr>
          <a:xfrm>
            <a:off x="488952" y="836617"/>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20" name="18 Marcador de texto"/>
          <p:cNvSpPr>
            <a:spLocks noGrp="1"/>
          </p:cNvSpPr>
          <p:nvPr>
            <p:ph type="body" sz="quarter" idx="11" hasCustomPrompt="1"/>
          </p:nvPr>
        </p:nvSpPr>
        <p:spPr>
          <a:xfrm>
            <a:off x="5168902" y="836617"/>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7150804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IN TWO BLOCKS-1">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1" y="897575"/>
            <a:ext cx="8928100"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cxnSp>
        <p:nvCxnSpPr>
          <p:cNvPr id="9" name="8 Conector recto"/>
          <p:cNvCxnSpPr/>
          <p:nvPr userDrawn="1"/>
        </p:nvCxnSpPr>
        <p:spPr>
          <a:xfrm flipH="1">
            <a:off x="488950"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1" y="1916834"/>
            <a:ext cx="9001125" cy="4175993"/>
          </a:xfrm>
          <a:prstGeom prst="rect">
            <a:avLst/>
          </a:prstGeom>
        </p:spPr>
        <p:txBody>
          <a:bodyPr lIns="0" rIns="0"/>
          <a:lstStyle>
            <a:lvl1pPr marL="342900" indent="-342900">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sp>
        <p:nvSpPr>
          <p:cNvPr id="11"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336093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5168900" y="2349500"/>
            <a:ext cx="4248150" cy="3816350"/>
          </a:xfrm>
          <a:prstGeom prst="rect">
            <a:avLst/>
          </a:prstGeom>
        </p:spPr>
        <p:txBody>
          <a:bodyPr/>
          <a:lstStyle>
            <a:lvl1pPr>
              <a:defRPr/>
            </a:lvl1pPr>
          </a:lstStyle>
          <a:p>
            <a:r>
              <a:rPr lang="es-ES" dirty="0" err="1" smtClean="0"/>
              <a:t>Graph</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88951" y="2349500"/>
            <a:ext cx="4248150" cy="3816350"/>
          </a:xfrm>
          <a:prstGeom prst="rect">
            <a:avLst/>
          </a:prstGeom>
        </p:spPr>
        <p:txBody>
          <a:bodyPr/>
          <a:lstStyle>
            <a:lvl1pPr>
              <a:defRPr/>
            </a:lvl1pPr>
          </a:lstStyle>
          <a:p>
            <a:r>
              <a:rPr lang="es-ES" dirty="0" err="1" smtClean="0"/>
              <a:t>Graph</a:t>
            </a:r>
            <a:endParaRPr lang="en-GB" dirty="0"/>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36617"/>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2" y="836617"/>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32342816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IN A BLOCK WITH TWO TABLES">
    <p:spTree>
      <p:nvGrpSpPr>
        <p:cNvPr id="1" name=""/>
        <p:cNvGrpSpPr/>
        <p:nvPr/>
      </p:nvGrpSpPr>
      <p:grpSpPr>
        <a:xfrm>
          <a:off x="0" y="0"/>
          <a:ext cx="0" cy="0"/>
          <a:chOff x="0" y="0"/>
          <a:chExt cx="0" cy="0"/>
        </a:xfrm>
      </p:grpSpPr>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 name="2 Marcador de tabla"/>
          <p:cNvSpPr>
            <a:spLocks noGrp="1"/>
          </p:cNvSpPr>
          <p:nvPr>
            <p:ph type="tbl" sz="quarter" idx="16" hasCustomPrompt="1"/>
          </p:nvPr>
        </p:nvSpPr>
        <p:spPr>
          <a:xfrm>
            <a:off x="488951" y="2349500"/>
            <a:ext cx="4248150" cy="3816350"/>
          </a:xfrm>
          <a:prstGeom prst="rect">
            <a:avLst/>
          </a:prstGeom>
        </p:spPr>
        <p:txBody>
          <a:bodyPr/>
          <a:lstStyle>
            <a:lvl1pPr>
              <a:defRPr/>
            </a:lvl1pPr>
          </a:lstStyle>
          <a:p>
            <a:r>
              <a:rPr lang="es-ES" dirty="0" err="1" smtClean="0"/>
              <a:t>Table</a:t>
            </a:r>
            <a:endParaRPr lang="en-GB" dirty="0"/>
          </a:p>
        </p:txBody>
      </p:sp>
      <p:sp>
        <p:nvSpPr>
          <p:cNvPr id="15" name="2 Marcador de tabla"/>
          <p:cNvSpPr>
            <a:spLocks noGrp="1"/>
          </p:cNvSpPr>
          <p:nvPr>
            <p:ph type="tbl" sz="quarter" idx="17" hasCustomPrompt="1"/>
          </p:nvPr>
        </p:nvSpPr>
        <p:spPr>
          <a:xfrm>
            <a:off x="5151426" y="2348880"/>
            <a:ext cx="4248150" cy="3816350"/>
          </a:xfrm>
          <a:prstGeom prst="rect">
            <a:avLst/>
          </a:prstGeom>
        </p:spPr>
        <p:txBody>
          <a:bodyPr/>
          <a:lstStyle>
            <a:lvl1pPr>
              <a:defRPr/>
            </a:lvl1pPr>
          </a:lstStyle>
          <a:p>
            <a:r>
              <a:rPr lang="es-ES" dirty="0" err="1" smtClean="0"/>
              <a:t>Table</a:t>
            </a:r>
            <a:endParaRPr lang="en-GB" dirty="0"/>
          </a:p>
        </p:txBody>
      </p:sp>
      <p:sp>
        <p:nvSpPr>
          <p:cNvPr id="14"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6"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7" name="16 Marcador de texto"/>
          <p:cNvSpPr>
            <a:spLocks noGrp="1"/>
          </p:cNvSpPr>
          <p:nvPr>
            <p:ph type="body" sz="quarter" idx="14" hasCustomPrompt="1"/>
          </p:nvPr>
        </p:nvSpPr>
        <p:spPr>
          <a:xfrm>
            <a:off x="488952" y="836617"/>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8" name="18 Marcador de texto"/>
          <p:cNvSpPr>
            <a:spLocks noGrp="1"/>
          </p:cNvSpPr>
          <p:nvPr>
            <p:ph type="body" sz="quarter" idx="11" hasCustomPrompt="1"/>
          </p:nvPr>
        </p:nvSpPr>
        <p:spPr>
          <a:xfrm>
            <a:off x="5168902" y="836617"/>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76026690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IN A BLOCK WITH A GRAPHIC AND A TABLE">
    <p:spTree>
      <p:nvGrpSpPr>
        <p:cNvPr id="1" name=""/>
        <p:cNvGrpSpPr/>
        <p:nvPr/>
      </p:nvGrpSpPr>
      <p:grpSpPr>
        <a:xfrm>
          <a:off x="0" y="0"/>
          <a:ext cx="0" cy="0"/>
          <a:chOff x="0" y="0"/>
          <a:chExt cx="0" cy="0"/>
        </a:xfrm>
      </p:grpSpPr>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88951" y="2349500"/>
            <a:ext cx="4248150" cy="3816350"/>
          </a:xfrm>
          <a:prstGeom prst="rect">
            <a:avLst/>
          </a:prstGeom>
        </p:spPr>
        <p:txBody>
          <a:bodyPr/>
          <a:lstStyle>
            <a:lvl1pPr>
              <a:defRPr/>
            </a:lvl1pPr>
          </a:lstStyle>
          <a:p>
            <a:r>
              <a:rPr lang="es-ES" dirty="0" err="1" smtClean="0"/>
              <a:t>Graph</a:t>
            </a:r>
            <a:endParaRPr lang="en-GB" dirty="0"/>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 name="2 Marcador de tabla"/>
          <p:cNvSpPr>
            <a:spLocks noGrp="1"/>
          </p:cNvSpPr>
          <p:nvPr>
            <p:ph type="tbl" sz="quarter" idx="16" hasCustomPrompt="1"/>
          </p:nvPr>
        </p:nvSpPr>
        <p:spPr>
          <a:xfrm>
            <a:off x="5168900" y="2348880"/>
            <a:ext cx="4248150" cy="3816970"/>
          </a:xfrm>
          <a:prstGeom prst="rect">
            <a:avLst/>
          </a:prstGeom>
        </p:spPr>
        <p:txBody>
          <a:bodyPr/>
          <a:lstStyle>
            <a:lvl1pPr>
              <a:defRPr/>
            </a:lvl1pPr>
          </a:lstStyle>
          <a:p>
            <a:r>
              <a:rPr lang="es-ES" dirty="0" err="1" smtClean="0"/>
              <a:t>Table</a:t>
            </a:r>
            <a:endParaRPr lang="en-GB" dirty="0"/>
          </a:p>
        </p:txBody>
      </p:sp>
      <p:sp>
        <p:nvSpPr>
          <p:cNvPr id="14"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36617"/>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2" y="836617"/>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85281522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88951" y="836615"/>
            <a:ext cx="8928546"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cxnSp>
        <p:nvCxnSpPr>
          <p:cNvPr id="11" name="10 Conector recto"/>
          <p:cNvCxnSpPr/>
          <p:nvPr userDrawn="1"/>
        </p:nvCxnSpPr>
        <p:spPr>
          <a:xfrm flipH="1">
            <a:off x="517410" y="19168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88953" y="2060848"/>
            <a:ext cx="8928099" cy="4105002"/>
          </a:xfrm>
          <a:prstGeom prst="rect">
            <a:avLst/>
          </a:prstGeom>
        </p:spPr>
        <p:txBody>
          <a:bodyPr/>
          <a:lstStyle>
            <a:lvl1pPr>
              <a:defRPr/>
            </a:lvl1pPr>
          </a:lstStyle>
          <a:p>
            <a:r>
              <a:rPr lang="es-ES" dirty="0" err="1" smtClean="0"/>
              <a:t>Table</a:t>
            </a:r>
            <a:endParaRPr lang="en-GB" dirty="0"/>
          </a:p>
        </p:txBody>
      </p:sp>
      <p:sp>
        <p:nvSpPr>
          <p:cNvPr id="14" name="13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0"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404296456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88951" y="836614"/>
            <a:ext cx="8928546" cy="864195"/>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cxnSp>
        <p:nvCxnSpPr>
          <p:cNvPr id="11" name="10 Conector recto"/>
          <p:cNvCxnSpPr/>
          <p:nvPr userDrawn="1"/>
        </p:nvCxnSpPr>
        <p:spPr>
          <a:xfrm flipH="1">
            <a:off x="488951"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88953" y="1916832"/>
            <a:ext cx="8928099" cy="3384376"/>
          </a:xfrm>
          <a:prstGeom prst="rect">
            <a:avLst/>
          </a:prstGeom>
        </p:spPr>
        <p:txBody>
          <a:bodyPr/>
          <a:lstStyle>
            <a:lvl1pPr>
              <a:defRPr/>
            </a:lvl1pPr>
          </a:lstStyle>
          <a:p>
            <a:r>
              <a:rPr lang="es-ES" dirty="0" err="1" smtClean="0"/>
              <a:t>Table</a:t>
            </a:r>
            <a:endParaRPr lang="en-GB" dirty="0"/>
          </a:p>
        </p:txBody>
      </p:sp>
      <p:sp>
        <p:nvSpPr>
          <p:cNvPr id="14" name="13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cxnSp>
        <p:nvCxnSpPr>
          <p:cNvPr id="8" name="7 Conector recto"/>
          <p:cNvCxnSpPr/>
          <p:nvPr userDrawn="1"/>
        </p:nvCxnSpPr>
        <p:spPr>
          <a:xfrm>
            <a:off x="488952" y="53732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88951" y="5445225"/>
            <a:ext cx="8928100" cy="863500"/>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2"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3"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71062122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2_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692699"/>
            <a:ext cx="9906000" cy="5689055"/>
          </a:xfrm>
          <a:prstGeom prst="rect">
            <a:avLst/>
          </a:prstGeom>
          <a:ln w="28575">
            <a:noFill/>
          </a:ln>
        </p:spPr>
        <p:txBody>
          <a:bodyPr lIns="107287" tIns="53643" rIns="107287" bIns="53643"/>
          <a:lstStyle>
            <a:lvl1pPr>
              <a:defRPr/>
            </a:lvl1pPr>
          </a:lstStyle>
          <a:p>
            <a:r>
              <a:rPr lang="es-ES" dirty="0" err="1" smtClean="0"/>
              <a:t>Image</a:t>
            </a:r>
            <a:endParaRPr lang="en-GB" dirty="0"/>
          </a:p>
        </p:txBody>
      </p:sp>
      <p:cxnSp>
        <p:nvCxnSpPr>
          <p:cNvPr id="7" name="6 Conector recto"/>
          <p:cNvCxnSpPr/>
          <p:nvPr userDrawn="1"/>
        </p:nvCxnSpPr>
        <p:spPr>
          <a:xfrm flipV="1">
            <a:off x="0" y="6381331"/>
            <a:ext cx="9906000" cy="423"/>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21652" y="692699"/>
            <a:ext cx="9906000" cy="423"/>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737102" y="6381755"/>
            <a:ext cx="4464372" cy="431799"/>
          </a:xfrm>
          <a:prstGeom prst="rect">
            <a:avLst/>
          </a:prstGeom>
        </p:spPr>
        <p:txBody>
          <a:bodyPr lIns="107287" tIns="53643" rIns="107287" bIns="53643" anchor="ctr" anchorCtr="0"/>
          <a:lstStyle>
            <a:lvl1pPr marL="0" indent="0" algn="r">
              <a:buNone/>
              <a:defRPr sz="1100" b="1">
                <a:solidFill>
                  <a:srgbClr val="5C881A"/>
                </a:solidFill>
                <a:latin typeface="Arial" panose="020B0604020202020204" pitchFamily="34" charset="0"/>
                <a:cs typeface="Arial" panose="020B0604020202020204" pitchFamily="34" charset="0"/>
              </a:defRPr>
            </a:lvl1pPr>
            <a:lvl2pPr>
              <a:defRPr sz="1100" b="1">
                <a:solidFill>
                  <a:srgbClr val="5C881A"/>
                </a:solidFill>
                <a:latin typeface="Arial" panose="020B0604020202020204" pitchFamily="34" charset="0"/>
                <a:cs typeface="Arial" panose="020B0604020202020204" pitchFamily="34" charset="0"/>
              </a:defRPr>
            </a:lvl2pPr>
            <a:lvl3pPr>
              <a:defRPr sz="1100" b="1">
                <a:solidFill>
                  <a:srgbClr val="5C881A"/>
                </a:solidFill>
                <a:latin typeface="Arial" panose="020B0604020202020204" pitchFamily="34" charset="0"/>
                <a:cs typeface="Arial" panose="020B0604020202020204" pitchFamily="34" charset="0"/>
              </a:defRPr>
            </a:lvl3pPr>
            <a:lvl4pPr>
              <a:defRPr sz="1100" b="1">
                <a:solidFill>
                  <a:srgbClr val="5C881A"/>
                </a:solidFill>
                <a:latin typeface="Arial" panose="020B0604020202020204" pitchFamily="34" charset="0"/>
                <a:cs typeface="Arial" panose="020B0604020202020204" pitchFamily="34" charset="0"/>
              </a:defRPr>
            </a:lvl4pPr>
            <a:lvl5pPr>
              <a:defRPr sz="11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0" name="6 Título"/>
          <p:cNvSpPr>
            <a:spLocks noGrp="1"/>
          </p:cNvSpPr>
          <p:nvPr>
            <p:ph type="title" hasCustomPrompt="1"/>
          </p:nvPr>
        </p:nvSpPr>
        <p:spPr>
          <a:xfrm>
            <a:off x="488951" y="116633"/>
            <a:ext cx="8928101" cy="576064"/>
          </a:xfrm>
          <a:prstGeom prst="rect">
            <a:avLst/>
          </a:prstGeom>
        </p:spPr>
        <p:txBody>
          <a:bodyPr lIns="0" tIns="53630" rIns="107262" bIns="53630" anchor="ctr" anchorCtr="0"/>
          <a:lstStyle>
            <a:lvl1pPr algn="l">
              <a:lnSpc>
                <a:spcPts val="2347"/>
              </a:lnSpc>
              <a:defRPr sz="21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4121164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A BIG PHOTO AND TEXT ABOVE">
    <p:spTree>
      <p:nvGrpSpPr>
        <p:cNvPr id="1" name=""/>
        <p:cNvGrpSpPr/>
        <p:nvPr/>
      </p:nvGrpSpPr>
      <p:grpSpPr>
        <a:xfrm>
          <a:off x="0" y="0"/>
          <a:ext cx="0" cy="0"/>
          <a:chOff x="0" y="0"/>
          <a:chExt cx="0" cy="0"/>
        </a:xfrm>
      </p:grpSpPr>
      <p:sp>
        <p:nvSpPr>
          <p:cNvPr id="13" name="12 Rectángulo"/>
          <p:cNvSpPr/>
          <p:nvPr userDrawn="1"/>
        </p:nvSpPr>
        <p:spPr>
          <a:xfrm rot="5400000">
            <a:off x="4917220" y="-3735570"/>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107287" tIns="53643" rIns="107287" bIns="53643" rtlCol="0" anchor="ctr"/>
          <a:lstStyle/>
          <a:p>
            <a:pPr algn="ctr"/>
            <a:endParaRPr lang="en-GB" sz="3300">
              <a:solidFill>
                <a:prstClr val="white"/>
              </a:solidFill>
            </a:endParaRPr>
          </a:p>
        </p:txBody>
      </p:sp>
      <p:sp>
        <p:nvSpPr>
          <p:cNvPr id="7" name="2 Marcador de texto"/>
          <p:cNvSpPr>
            <a:spLocks noGrp="1"/>
          </p:cNvSpPr>
          <p:nvPr>
            <p:ph type="body" sz="quarter" idx="10" hasCustomPrompt="1"/>
          </p:nvPr>
        </p:nvSpPr>
        <p:spPr>
          <a:xfrm>
            <a:off x="488952" y="836617"/>
            <a:ext cx="8928100" cy="576163"/>
          </a:xfrm>
          <a:prstGeom prst="rect">
            <a:avLst/>
          </a:prstGeom>
        </p:spPr>
        <p:txBody>
          <a:bodyPr lIns="0" tIns="53643" rIns="107287" bIns="53643"/>
          <a:lstStyle>
            <a:lvl1pPr marL="0" indent="0">
              <a:buNone/>
              <a:defRPr sz="28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posición de imagen"/>
          <p:cNvSpPr>
            <a:spLocks noGrp="1"/>
          </p:cNvSpPr>
          <p:nvPr>
            <p:ph type="pic" sz="quarter" idx="13" hasCustomPrompt="1"/>
          </p:nvPr>
        </p:nvSpPr>
        <p:spPr>
          <a:xfrm>
            <a:off x="488952" y="1484784"/>
            <a:ext cx="8928100" cy="4392488"/>
          </a:xfrm>
          <a:prstGeom prst="rect">
            <a:avLst/>
          </a:prstGeom>
        </p:spPr>
        <p:txBody>
          <a:bodyPr lIns="107287" tIns="53643" rIns="107287" bIns="53643"/>
          <a:lstStyle>
            <a:lvl1pPr>
              <a:defRPr/>
            </a:lvl1pPr>
          </a:lstStyle>
          <a:p>
            <a:r>
              <a:rPr lang="es-ES" dirty="0" err="1" smtClean="0"/>
              <a:t>Image</a:t>
            </a:r>
            <a:endParaRPr lang="en-GB" dirty="0"/>
          </a:p>
        </p:txBody>
      </p:sp>
      <p:sp>
        <p:nvSpPr>
          <p:cNvPr id="8" name="8 Marcador de texto"/>
          <p:cNvSpPr>
            <a:spLocks noGrp="1"/>
          </p:cNvSpPr>
          <p:nvPr>
            <p:ph type="body" sz="quarter" idx="16" hasCustomPrompt="1"/>
          </p:nvPr>
        </p:nvSpPr>
        <p:spPr>
          <a:xfrm>
            <a:off x="488952" y="5949955"/>
            <a:ext cx="8928100" cy="358775"/>
          </a:xfrm>
          <a:prstGeom prst="rect">
            <a:avLst/>
          </a:prstGeom>
        </p:spPr>
        <p:txBody>
          <a:bodyPr lIns="0" tIns="53643" rIns="0" bIns="53643" anchor="ctr" anchorCtr="0"/>
          <a:lstStyle>
            <a:lvl1pPr marL="0" indent="0">
              <a:buFont typeface="Arial" panose="020B0604020202020204" pitchFamily="34" charset="0"/>
              <a:buNone/>
              <a:defRPr lang="es-ES" sz="12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536312" indent="0">
              <a:buFont typeface="Arial" panose="020B0604020202020204" pitchFamily="34" charset="0"/>
              <a:buNone/>
              <a:defRPr lang="es-ES" sz="28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1072621" indent="0">
              <a:buFont typeface="Arial" panose="020B0604020202020204" pitchFamily="34" charset="0"/>
              <a:buNone/>
              <a:defRPr lang="es-ES" sz="28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608930" indent="0">
              <a:buFont typeface="Arial" panose="020B0604020202020204" pitchFamily="34" charset="0"/>
              <a:buNone/>
              <a:defRPr lang="es-ES" sz="28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2145243" indent="0">
              <a:buFont typeface="Arial" panose="020B0604020202020204" pitchFamily="34" charset="0"/>
              <a:buNone/>
              <a:defRPr lang="en-GB" sz="28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0" name="6 Título"/>
          <p:cNvSpPr>
            <a:spLocks noGrp="1"/>
          </p:cNvSpPr>
          <p:nvPr>
            <p:ph type="title" hasCustomPrompt="1"/>
          </p:nvPr>
        </p:nvSpPr>
        <p:spPr>
          <a:xfrm>
            <a:off x="488951" y="116633"/>
            <a:ext cx="8928101" cy="576064"/>
          </a:xfrm>
          <a:prstGeom prst="rect">
            <a:avLst/>
          </a:prstGeom>
        </p:spPr>
        <p:txBody>
          <a:bodyPr lIns="0" tIns="53630" rIns="107262" bIns="53630" anchor="ctr" anchorCtr="0"/>
          <a:lstStyle>
            <a:lvl1pPr algn="l">
              <a:lnSpc>
                <a:spcPts val="2347"/>
              </a:lnSpc>
              <a:defRPr sz="21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989464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1_ONE PHOTO">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2 Marcador de posición de imagen"/>
          <p:cNvSpPr>
            <a:spLocks noGrp="1"/>
          </p:cNvSpPr>
          <p:nvPr>
            <p:ph type="pic" sz="quarter" idx="13" hasCustomPrompt="1"/>
          </p:nvPr>
        </p:nvSpPr>
        <p:spPr>
          <a:xfrm>
            <a:off x="488951" y="764708"/>
            <a:ext cx="8928100" cy="5617043"/>
          </a:xfrm>
          <a:prstGeom prst="rect">
            <a:avLst/>
          </a:prstGeom>
        </p:spPr>
        <p:txBody>
          <a:bodyPr/>
          <a:lstStyle>
            <a:lvl1pPr>
              <a:defRPr/>
            </a:lvl1pPr>
          </a:lstStyle>
          <a:p>
            <a:r>
              <a:rPr lang="es-ES" dirty="0" err="1" smtClean="0"/>
              <a:t>Image</a:t>
            </a:r>
            <a:endParaRPr lang="en-GB" dirty="0"/>
          </a:p>
        </p:txBody>
      </p:sp>
      <p:sp>
        <p:nvSpPr>
          <p:cNvPr id="7"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8"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9065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GTC_PPT_TitleImage1.jpg"/>
          <p:cNvPicPr>
            <a:picLocks noChangeAspect="1"/>
          </p:cNvPicPr>
          <p:nvPr userDrawn="1"/>
        </p:nvPicPr>
        <p:blipFill>
          <a:blip r:embed="rId2"/>
          <a:stretch>
            <a:fillRect/>
          </a:stretch>
        </p:blipFill>
        <p:spPr>
          <a:xfrm>
            <a:off x="0" y="978408"/>
            <a:ext cx="9906000" cy="5879592"/>
          </a:xfrm>
          <a:prstGeom prst="rect">
            <a:avLst/>
          </a:prstGeom>
        </p:spPr>
      </p:pic>
      <p:pic>
        <p:nvPicPr>
          <p:cNvPr id="8" name="Picture 7" descr="GTC_PPT_TopBand.png"/>
          <p:cNvPicPr>
            <a:picLocks noChangeAspect="1"/>
          </p:cNvPicPr>
          <p:nvPr userDrawn="1"/>
        </p:nvPicPr>
        <p:blipFill>
          <a:blip r:embed="rId3"/>
          <a:stretch>
            <a:fillRect/>
          </a:stretch>
        </p:blipFill>
        <p:spPr>
          <a:xfrm>
            <a:off x="0" y="0"/>
            <a:ext cx="9906000" cy="2743200"/>
          </a:xfrm>
          <a:prstGeom prst="rect">
            <a:avLst/>
          </a:prstGeom>
        </p:spPr>
      </p:pic>
      <p:pic>
        <p:nvPicPr>
          <p:cNvPr id="7" name="Picture 6" descr="GTC_PPT_LargeC.png"/>
          <p:cNvPicPr>
            <a:picLocks noChangeAspect="1"/>
          </p:cNvPicPr>
          <p:nvPr userDrawn="1"/>
        </p:nvPicPr>
        <p:blipFill>
          <a:blip r:embed="rId4"/>
          <a:stretch>
            <a:fillRect/>
          </a:stretch>
        </p:blipFill>
        <p:spPr>
          <a:xfrm>
            <a:off x="0" y="1567932"/>
            <a:ext cx="3724842" cy="5290068"/>
          </a:xfrm>
          <a:prstGeom prst="rect">
            <a:avLst/>
          </a:prstGeom>
        </p:spPr>
      </p:pic>
      <p:sp>
        <p:nvSpPr>
          <p:cNvPr id="4" name="Date Placeholder 3"/>
          <p:cNvSpPr>
            <a:spLocks noGrp="1"/>
          </p:cNvSpPr>
          <p:nvPr>
            <p:ph type="dt" sz="half" idx="10"/>
          </p:nvPr>
        </p:nvSpPr>
        <p:spPr/>
        <p:txBody>
          <a:bodyPr/>
          <a:lstStyle/>
          <a:p>
            <a:fld id="{8325754C-348D-754E-8CCC-B01541AB14EE}" type="datetimeFigureOut">
              <a:rPr lang="en-US" smtClean="0"/>
              <a:pPr/>
              <a:t>4/17/2018</a:t>
            </a:fld>
            <a:endParaRPr lang="en-US" dirty="0"/>
          </a:p>
        </p:txBody>
      </p:sp>
      <p:sp>
        <p:nvSpPr>
          <p:cNvPr id="5" name="Footer Placeholder 4"/>
          <p:cNvSpPr>
            <a:spLocks noGrp="1"/>
          </p:cNvSpPr>
          <p:nvPr>
            <p:ph type="ftr" sz="quarter" idx="11"/>
          </p:nvPr>
        </p:nvSpPr>
        <p:spPr>
          <a:xfrm>
            <a:off x="3707871" y="6018400"/>
            <a:ext cx="5806017" cy="488350"/>
          </a:xfrm>
        </p:spPr>
        <p:txBody>
          <a:bodyPr/>
          <a:lstStyle/>
          <a:p>
            <a:endParaRPr lang="en-US" dirty="0"/>
          </a:p>
        </p:txBody>
      </p:sp>
      <p:sp>
        <p:nvSpPr>
          <p:cNvPr id="6" name="Slide Number Placeholder 5"/>
          <p:cNvSpPr>
            <a:spLocks noGrp="1"/>
          </p:cNvSpPr>
          <p:nvPr>
            <p:ph type="sldNum" sz="quarter" idx="12"/>
          </p:nvPr>
        </p:nvSpPr>
        <p:spPr/>
        <p:txBody>
          <a:bodyPr/>
          <a:lstStyle/>
          <a:p>
            <a:fld id="{1E57FA3F-A8E7-C342-8988-8CA0723B31CE}" type="slidenum">
              <a:rPr lang="en-US" smtClean="0"/>
              <a:pPr/>
              <a:t>‹#›</a:t>
            </a:fld>
            <a:endParaRPr lang="en-US" dirty="0"/>
          </a:p>
        </p:txBody>
      </p:sp>
      <p:sp>
        <p:nvSpPr>
          <p:cNvPr id="2" name="Title 1"/>
          <p:cNvSpPr>
            <a:spLocks noGrp="1"/>
          </p:cNvSpPr>
          <p:nvPr>
            <p:ph type="ctrTitle"/>
          </p:nvPr>
        </p:nvSpPr>
        <p:spPr>
          <a:xfrm>
            <a:off x="3724842" y="2880000"/>
            <a:ext cx="5789045" cy="1984100"/>
          </a:xfrm>
        </p:spPr>
        <p:txBody>
          <a:bodyPr/>
          <a:lstStyle>
            <a:lvl1pPr algn="r">
              <a:lnSpc>
                <a:spcPts val="4800"/>
              </a:lnSpc>
              <a:defRPr sz="4500" b="1"/>
            </a:lvl1pPr>
          </a:lstStyle>
          <a:p>
            <a:r>
              <a:rPr lang="en-GB" dirty="0"/>
              <a:t>Click to edit Master title style</a:t>
            </a:r>
            <a:endParaRPr lang="en-US" dirty="0"/>
          </a:p>
        </p:txBody>
      </p:sp>
      <p:pic>
        <p:nvPicPr>
          <p:cNvPr id="9" name="Picture 8" descr="GTC_PPT_LargeLogo.jpg"/>
          <p:cNvPicPr>
            <a:picLocks noChangeAspect="1"/>
          </p:cNvPicPr>
          <p:nvPr userDrawn="1"/>
        </p:nvPicPr>
        <p:blipFill>
          <a:blip r:embed="rId5"/>
          <a:stretch>
            <a:fillRect/>
          </a:stretch>
        </p:blipFill>
        <p:spPr>
          <a:xfrm>
            <a:off x="6571806" y="349250"/>
            <a:ext cx="2942082" cy="1257300"/>
          </a:xfrm>
          <a:prstGeom prst="rect">
            <a:avLst/>
          </a:prstGeom>
        </p:spPr>
      </p:pic>
      <p:sp>
        <p:nvSpPr>
          <p:cNvPr id="3" name="Subtitle 2"/>
          <p:cNvSpPr>
            <a:spLocks noGrp="1"/>
          </p:cNvSpPr>
          <p:nvPr>
            <p:ph type="subTitle" idx="1"/>
          </p:nvPr>
        </p:nvSpPr>
        <p:spPr>
          <a:xfrm>
            <a:off x="390000" y="5041900"/>
            <a:ext cx="9123888" cy="1078100"/>
          </a:xfrm>
        </p:spPr>
        <p:txBody>
          <a:bodyPr/>
          <a:lstStyle>
            <a:lvl1pPr marL="0" indent="0" algn="r">
              <a:lnSpc>
                <a:spcPts val="3800"/>
              </a:lnSpc>
              <a:spcBef>
                <a:spcPts val="0"/>
              </a:spcBef>
              <a:buNone/>
              <a:defRPr sz="3500" b="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GTC_Gas_Large_Icon.png"/>
          <p:cNvPicPr>
            <a:picLocks noChangeAspect="1"/>
          </p:cNvPicPr>
          <p:nvPr userDrawn="1"/>
        </p:nvPicPr>
        <p:blipFill>
          <a:blip r:embed="rId6"/>
          <a:stretch>
            <a:fillRect/>
          </a:stretch>
        </p:blipFill>
        <p:spPr>
          <a:xfrm>
            <a:off x="390001" y="414001"/>
            <a:ext cx="877488" cy="809989"/>
          </a:xfrm>
          <a:prstGeom prst="rect">
            <a:avLst/>
          </a:prstGeom>
        </p:spPr>
      </p:pic>
      <p:pic>
        <p:nvPicPr>
          <p:cNvPr id="15" name="Picture 14" descr="GTC_Electricity_Large_Icon.png"/>
          <p:cNvPicPr>
            <a:picLocks noChangeAspect="1"/>
          </p:cNvPicPr>
          <p:nvPr userDrawn="1"/>
        </p:nvPicPr>
        <p:blipFill>
          <a:blip r:embed="rId7"/>
          <a:stretch>
            <a:fillRect/>
          </a:stretch>
        </p:blipFill>
        <p:spPr>
          <a:xfrm>
            <a:off x="1365001" y="414001"/>
            <a:ext cx="877488" cy="809989"/>
          </a:xfrm>
          <a:prstGeom prst="rect">
            <a:avLst/>
          </a:prstGeom>
        </p:spPr>
      </p:pic>
      <p:pic>
        <p:nvPicPr>
          <p:cNvPr id="16" name="Picture 15" descr="GTC_Water_Large_Icon.png"/>
          <p:cNvPicPr>
            <a:picLocks noChangeAspect="1"/>
          </p:cNvPicPr>
          <p:nvPr userDrawn="1"/>
        </p:nvPicPr>
        <p:blipFill>
          <a:blip r:embed="rId8"/>
          <a:stretch>
            <a:fillRect/>
          </a:stretch>
        </p:blipFill>
        <p:spPr>
          <a:xfrm>
            <a:off x="2340001" y="414001"/>
            <a:ext cx="877488" cy="809989"/>
          </a:xfrm>
          <a:prstGeom prst="rect">
            <a:avLst/>
          </a:prstGeom>
        </p:spPr>
      </p:pic>
      <p:pic>
        <p:nvPicPr>
          <p:cNvPr id="18" name="Picture 17" descr="GTC_Renewables_Large_Icon.png"/>
          <p:cNvPicPr>
            <a:picLocks noChangeAspect="1"/>
          </p:cNvPicPr>
          <p:nvPr userDrawn="1"/>
        </p:nvPicPr>
        <p:blipFill>
          <a:blip r:embed="rId9"/>
          <a:stretch>
            <a:fillRect/>
          </a:stretch>
        </p:blipFill>
        <p:spPr>
          <a:xfrm>
            <a:off x="4290001" y="414001"/>
            <a:ext cx="877488" cy="807127"/>
          </a:xfrm>
          <a:prstGeom prst="rect">
            <a:avLst/>
          </a:prstGeom>
        </p:spPr>
      </p:pic>
      <p:pic>
        <p:nvPicPr>
          <p:cNvPr id="19" name="Picture 18" descr="GTC_Fibre_Large_Icon.png"/>
          <p:cNvPicPr>
            <a:picLocks noChangeAspect="1"/>
          </p:cNvPicPr>
          <p:nvPr userDrawn="1"/>
        </p:nvPicPr>
        <p:blipFill>
          <a:blip r:embed="rId10"/>
          <a:stretch>
            <a:fillRect/>
          </a:stretch>
        </p:blipFill>
        <p:spPr>
          <a:xfrm>
            <a:off x="3315001" y="414001"/>
            <a:ext cx="878361" cy="810795"/>
          </a:xfrm>
          <a:prstGeom prst="rect">
            <a:avLst/>
          </a:prstGeom>
        </p:spPr>
      </p:pic>
    </p:spTree>
    <p:extLst>
      <p:ext uri="{BB962C8B-B14F-4D97-AF65-F5344CB8AC3E}">
        <p14:creationId xmlns:p14="http://schemas.microsoft.com/office/powerpoint/2010/main" val="26462239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GTC_PPT_TopBand.png"/>
          <p:cNvPicPr>
            <a:picLocks noChangeAspect="1"/>
          </p:cNvPicPr>
          <p:nvPr userDrawn="1"/>
        </p:nvPicPr>
        <p:blipFill>
          <a:blip r:embed="rId2"/>
          <a:stretch>
            <a:fillRect/>
          </a:stretch>
        </p:blipFill>
        <p:spPr>
          <a:xfrm>
            <a:off x="0" y="0"/>
            <a:ext cx="9906000" cy="2743200"/>
          </a:xfrm>
          <a:prstGeom prst="rect">
            <a:avLst/>
          </a:prstGeom>
        </p:spPr>
      </p:pic>
      <p:pic>
        <p:nvPicPr>
          <p:cNvPr id="7" name="Picture 6" descr="GTC_PPT_LargeC.png"/>
          <p:cNvPicPr>
            <a:picLocks noChangeAspect="1"/>
          </p:cNvPicPr>
          <p:nvPr userDrawn="1"/>
        </p:nvPicPr>
        <p:blipFill>
          <a:blip r:embed="rId3"/>
          <a:stretch>
            <a:fillRect/>
          </a:stretch>
        </p:blipFill>
        <p:spPr>
          <a:xfrm>
            <a:off x="0" y="1567932"/>
            <a:ext cx="3724842" cy="5290068"/>
          </a:xfrm>
          <a:prstGeom prst="rect">
            <a:avLst/>
          </a:prstGeom>
        </p:spPr>
      </p:pic>
      <p:sp>
        <p:nvSpPr>
          <p:cNvPr id="4" name="Date Placeholder 3"/>
          <p:cNvSpPr>
            <a:spLocks noGrp="1"/>
          </p:cNvSpPr>
          <p:nvPr>
            <p:ph type="dt" sz="half" idx="10"/>
          </p:nvPr>
        </p:nvSpPr>
        <p:spPr/>
        <p:txBody>
          <a:bodyPr/>
          <a:lstStyle/>
          <a:p>
            <a:fld id="{8325754C-348D-754E-8CCC-B01541AB14EE}" type="datetimeFigureOut">
              <a:rPr lang="en-US" smtClean="0"/>
              <a:pPr/>
              <a:t>4/17/2018</a:t>
            </a:fld>
            <a:endParaRPr lang="en-US" dirty="0"/>
          </a:p>
        </p:txBody>
      </p:sp>
      <p:sp>
        <p:nvSpPr>
          <p:cNvPr id="5" name="Footer Placeholder 4"/>
          <p:cNvSpPr>
            <a:spLocks noGrp="1"/>
          </p:cNvSpPr>
          <p:nvPr>
            <p:ph type="ftr" sz="quarter" idx="11"/>
          </p:nvPr>
        </p:nvSpPr>
        <p:spPr>
          <a:xfrm>
            <a:off x="3724842" y="6018400"/>
            <a:ext cx="5789045" cy="488350"/>
          </a:xfrm>
        </p:spPr>
        <p:txBody>
          <a:bodyPr/>
          <a:lstStyle/>
          <a:p>
            <a:endParaRPr lang="en-US" dirty="0"/>
          </a:p>
        </p:txBody>
      </p:sp>
      <p:sp>
        <p:nvSpPr>
          <p:cNvPr id="6" name="Slide Number Placeholder 5"/>
          <p:cNvSpPr>
            <a:spLocks noGrp="1"/>
          </p:cNvSpPr>
          <p:nvPr>
            <p:ph type="sldNum" sz="quarter" idx="12"/>
          </p:nvPr>
        </p:nvSpPr>
        <p:spPr/>
        <p:txBody>
          <a:bodyPr/>
          <a:lstStyle/>
          <a:p>
            <a:fld id="{1E57FA3F-A8E7-C342-8988-8CA0723B31CE}" type="slidenum">
              <a:rPr lang="en-US" smtClean="0"/>
              <a:pPr/>
              <a:t>‹#›</a:t>
            </a:fld>
            <a:endParaRPr lang="en-US" dirty="0"/>
          </a:p>
        </p:txBody>
      </p:sp>
      <p:sp>
        <p:nvSpPr>
          <p:cNvPr id="2" name="Title 1"/>
          <p:cNvSpPr>
            <a:spLocks noGrp="1"/>
          </p:cNvSpPr>
          <p:nvPr>
            <p:ph type="ctrTitle"/>
          </p:nvPr>
        </p:nvSpPr>
        <p:spPr>
          <a:xfrm>
            <a:off x="3724842" y="2880000"/>
            <a:ext cx="5789045" cy="1984100"/>
          </a:xfrm>
        </p:spPr>
        <p:txBody>
          <a:bodyPr/>
          <a:lstStyle>
            <a:lvl1pPr algn="r">
              <a:lnSpc>
                <a:spcPts val="4800"/>
              </a:lnSpc>
              <a:defRPr sz="4500" b="1"/>
            </a:lvl1pPr>
          </a:lstStyle>
          <a:p>
            <a:r>
              <a:rPr lang="en-GB" dirty="0"/>
              <a:t>Click to edit Master title style</a:t>
            </a:r>
            <a:endParaRPr lang="en-US" dirty="0"/>
          </a:p>
        </p:txBody>
      </p:sp>
      <p:pic>
        <p:nvPicPr>
          <p:cNvPr id="9" name="Picture 8" descr="GTC_PPT_LargeLogo.jpg"/>
          <p:cNvPicPr>
            <a:picLocks noChangeAspect="1"/>
          </p:cNvPicPr>
          <p:nvPr userDrawn="1"/>
        </p:nvPicPr>
        <p:blipFill>
          <a:blip r:embed="rId4"/>
          <a:stretch>
            <a:fillRect/>
          </a:stretch>
        </p:blipFill>
        <p:spPr>
          <a:xfrm>
            <a:off x="6571806" y="349250"/>
            <a:ext cx="2942082" cy="1257300"/>
          </a:xfrm>
          <a:prstGeom prst="rect">
            <a:avLst/>
          </a:prstGeom>
        </p:spPr>
      </p:pic>
      <p:sp>
        <p:nvSpPr>
          <p:cNvPr id="3" name="Subtitle 2"/>
          <p:cNvSpPr>
            <a:spLocks noGrp="1"/>
          </p:cNvSpPr>
          <p:nvPr>
            <p:ph type="subTitle" idx="1"/>
          </p:nvPr>
        </p:nvSpPr>
        <p:spPr>
          <a:xfrm>
            <a:off x="390000" y="5041900"/>
            <a:ext cx="9123888" cy="1078100"/>
          </a:xfrm>
        </p:spPr>
        <p:txBody>
          <a:bodyPr/>
          <a:lstStyle>
            <a:lvl1pPr marL="0" indent="0" algn="r">
              <a:lnSpc>
                <a:spcPts val="3800"/>
              </a:lnSpc>
              <a:spcBef>
                <a:spcPts val="0"/>
              </a:spcBef>
              <a:buNone/>
              <a:defRPr sz="3500"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6" name="Picture 15" descr="GTC_Gas_Large_Icon.png"/>
          <p:cNvPicPr>
            <a:picLocks noChangeAspect="1"/>
          </p:cNvPicPr>
          <p:nvPr userDrawn="1"/>
        </p:nvPicPr>
        <p:blipFill>
          <a:blip r:embed="rId5"/>
          <a:stretch>
            <a:fillRect/>
          </a:stretch>
        </p:blipFill>
        <p:spPr>
          <a:xfrm>
            <a:off x="390001" y="414001"/>
            <a:ext cx="877488" cy="809989"/>
          </a:xfrm>
          <a:prstGeom prst="rect">
            <a:avLst/>
          </a:prstGeom>
        </p:spPr>
      </p:pic>
      <p:pic>
        <p:nvPicPr>
          <p:cNvPr id="17" name="Picture 16" descr="GTC_Electricity_Large_Icon.png"/>
          <p:cNvPicPr>
            <a:picLocks noChangeAspect="1"/>
          </p:cNvPicPr>
          <p:nvPr userDrawn="1"/>
        </p:nvPicPr>
        <p:blipFill>
          <a:blip r:embed="rId6"/>
          <a:stretch>
            <a:fillRect/>
          </a:stretch>
        </p:blipFill>
        <p:spPr>
          <a:xfrm>
            <a:off x="1365001" y="414001"/>
            <a:ext cx="877488" cy="809989"/>
          </a:xfrm>
          <a:prstGeom prst="rect">
            <a:avLst/>
          </a:prstGeom>
        </p:spPr>
      </p:pic>
      <p:pic>
        <p:nvPicPr>
          <p:cNvPr id="18" name="Picture 17" descr="GTC_Water_Large_Icon.png"/>
          <p:cNvPicPr>
            <a:picLocks noChangeAspect="1"/>
          </p:cNvPicPr>
          <p:nvPr userDrawn="1"/>
        </p:nvPicPr>
        <p:blipFill>
          <a:blip r:embed="rId7"/>
          <a:stretch>
            <a:fillRect/>
          </a:stretch>
        </p:blipFill>
        <p:spPr>
          <a:xfrm>
            <a:off x="2340001" y="414001"/>
            <a:ext cx="877488" cy="809989"/>
          </a:xfrm>
          <a:prstGeom prst="rect">
            <a:avLst/>
          </a:prstGeom>
        </p:spPr>
      </p:pic>
      <p:pic>
        <p:nvPicPr>
          <p:cNvPr id="19" name="Picture 18" descr="GTC_Renewables_Large_Icon.png"/>
          <p:cNvPicPr>
            <a:picLocks noChangeAspect="1"/>
          </p:cNvPicPr>
          <p:nvPr userDrawn="1"/>
        </p:nvPicPr>
        <p:blipFill>
          <a:blip r:embed="rId8"/>
          <a:stretch>
            <a:fillRect/>
          </a:stretch>
        </p:blipFill>
        <p:spPr>
          <a:xfrm>
            <a:off x="4290001" y="414001"/>
            <a:ext cx="877488" cy="807127"/>
          </a:xfrm>
          <a:prstGeom prst="rect">
            <a:avLst/>
          </a:prstGeom>
        </p:spPr>
      </p:pic>
      <p:pic>
        <p:nvPicPr>
          <p:cNvPr id="20" name="Picture 19" descr="GTC_Fibre_Large_Icon.png"/>
          <p:cNvPicPr>
            <a:picLocks noChangeAspect="1"/>
          </p:cNvPicPr>
          <p:nvPr userDrawn="1"/>
        </p:nvPicPr>
        <p:blipFill>
          <a:blip r:embed="rId9"/>
          <a:stretch>
            <a:fillRect/>
          </a:stretch>
        </p:blipFill>
        <p:spPr>
          <a:xfrm>
            <a:off x="3315001" y="414001"/>
            <a:ext cx="878361" cy="810795"/>
          </a:xfrm>
          <a:prstGeom prst="rect">
            <a:avLst/>
          </a:prstGeom>
        </p:spPr>
      </p:pic>
    </p:spTree>
    <p:extLst>
      <p:ext uri="{BB962C8B-B14F-4D97-AF65-F5344CB8AC3E}">
        <p14:creationId xmlns:p14="http://schemas.microsoft.com/office/powerpoint/2010/main" val="1508864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IN TWO BLOCKS-2">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1" y="897573"/>
            <a:ext cx="8928100" cy="2808412"/>
          </a:xfrm>
          <a:prstGeom prst="rect">
            <a:avLst/>
          </a:prstGeom>
        </p:spPr>
        <p:txBody>
          <a:bodyPr lIns="0"/>
          <a:lstStyle>
            <a:lvl1pPr marL="0" indent="0">
              <a:buNone/>
              <a:defRPr sz="2400" b="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cxnSp>
        <p:nvCxnSpPr>
          <p:cNvPr id="9" name="8 Conector recto"/>
          <p:cNvCxnSpPr/>
          <p:nvPr userDrawn="1"/>
        </p:nvCxnSpPr>
        <p:spPr>
          <a:xfrm flipH="1">
            <a:off x="488950" y="37170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1" y="3789042"/>
            <a:ext cx="9001125" cy="2303785"/>
          </a:xfrm>
          <a:prstGeom prst="rect">
            <a:avLst/>
          </a:prstGeom>
        </p:spPr>
        <p:txBody>
          <a:bodyPr lIns="0" rIns="0"/>
          <a:lstStyle>
            <a:lvl1pPr marL="342900" indent="-342900">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sp>
        <p:nvSpPr>
          <p:cNvPr id="11"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81070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descr="GTC_PPT_TopBand.png"/>
          <p:cNvPicPr>
            <a:picLocks noChangeAspect="1"/>
          </p:cNvPicPr>
          <p:nvPr userDrawn="1"/>
        </p:nvPicPr>
        <p:blipFill>
          <a:blip r:embed="rId2"/>
          <a:stretch>
            <a:fillRect/>
          </a:stretch>
        </p:blipFill>
        <p:spPr>
          <a:xfrm>
            <a:off x="0" y="-455084"/>
            <a:ext cx="9906000" cy="2743200"/>
          </a:xfrm>
          <a:prstGeom prst="rect">
            <a:avLst/>
          </a:prstGeom>
        </p:spPr>
      </p:pic>
      <p:pic>
        <p:nvPicPr>
          <p:cNvPr id="7" name="Picture 6" descr="GTC_PPT_LargeC.png"/>
          <p:cNvPicPr>
            <a:picLocks noChangeAspect="1"/>
          </p:cNvPicPr>
          <p:nvPr userDrawn="1"/>
        </p:nvPicPr>
        <p:blipFill>
          <a:blip r:embed="rId3"/>
          <a:stretch>
            <a:fillRect/>
          </a:stretch>
        </p:blipFill>
        <p:spPr>
          <a:xfrm>
            <a:off x="0" y="976520"/>
            <a:ext cx="4141258" cy="5881480"/>
          </a:xfrm>
          <a:prstGeom prst="rect">
            <a:avLst/>
          </a:prstGeom>
        </p:spPr>
      </p:pic>
      <p:sp>
        <p:nvSpPr>
          <p:cNvPr id="4" name="Date Placeholder 3"/>
          <p:cNvSpPr>
            <a:spLocks noGrp="1"/>
          </p:cNvSpPr>
          <p:nvPr>
            <p:ph type="dt" sz="half" idx="10"/>
          </p:nvPr>
        </p:nvSpPr>
        <p:spPr/>
        <p:txBody>
          <a:bodyPr/>
          <a:lstStyle/>
          <a:p>
            <a:fld id="{8325754C-348D-754E-8CCC-B01541AB14EE}" type="datetimeFigureOut">
              <a:rPr lang="en-US" smtClean="0"/>
              <a:pPr/>
              <a:t>4/17/2018</a:t>
            </a:fld>
            <a:endParaRPr lang="en-US" dirty="0"/>
          </a:p>
        </p:txBody>
      </p:sp>
      <p:sp>
        <p:nvSpPr>
          <p:cNvPr id="5" name="Footer Placeholder 4"/>
          <p:cNvSpPr>
            <a:spLocks noGrp="1"/>
          </p:cNvSpPr>
          <p:nvPr>
            <p:ph type="ftr" sz="quarter" idx="11"/>
          </p:nvPr>
        </p:nvSpPr>
        <p:spPr>
          <a:xfrm>
            <a:off x="3724842" y="6018400"/>
            <a:ext cx="5789045" cy="488350"/>
          </a:xfrm>
        </p:spPr>
        <p:txBody>
          <a:bodyPr/>
          <a:lstStyle/>
          <a:p>
            <a:endParaRPr lang="en-US" dirty="0"/>
          </a:p>
        </p:txBody>
      </p:sp>
      <p:sp>
        <p:nvSpPr>
          <p:cNvPr id="6" name="Slide Number Placeholder 5"/>
          <p:cNvSpPr>
            <a:spLocks noGrp="1"/>
          </p:cNvSpPr>
          <p:nvPr>
            <p:ph type="sldNum" sz="quarter" idx="12"/>
          </p:nvPr>
        </p:nvSpPr>
        <p:spPr/>
        <p:txBody>
          <a:bodyPr/>
          <a:lstStyle/>
          <a:p>
            <a:fld id="{1E57FA3F-A8E7-C342-8988-8CA0723B31CE}" type="slidenum">
              <a:rPr lang="en-US" smtClean="0"/>
              <a:pPr/>
              <a:t>‹#›</a:t>
            </a:fld>
            <a:endParaRPr lang="en-US" dirty="0"/>
          </a:p>
        </p:txBody>
      </p:sp>
      <p:sp>
        <p:nvSpPr>
          <p:cNvPr id="2" name="Title 1"/>
          <p:cNvSpPr>
            <a:spLocks noGrp="1"/>
          </p:cNvSpPr>
          <p:nvPr>
            <p:ph type="ctrTitle" hasCustomPrompt="1"/>
          </p:nvPr>
        </p:nvSpPr>
        <p:spPr>
          <a:xfrm>
            <a:off x="364596" y="2531533"/>
            <a:ext cx="9149292" cy="2332567"/>
          </a:xfrm>
        </p:spPr>
        <p:txBody>
          <a:bodyPr/>
          <a:lstStyle>
            <a:lvl1pPr algn="r">
              <a:lnSpc>
                <a:spcPts val="4800"/>
              </a:lnSpc>
              <a:defRPr sz="4500" b="1"/>
            </a:lvl1pPr>
          </a:lstStyle>
          <a:p>
            <a:r>
              <a:rPr lang="en-GB" dirty="0"/>
              <a:t>Click to edit</a:t>
            </a:r>
            <a:br>
              <a:rPr lang="en-GB" dirty="0"/>
            </a:br>
            <a:r>
              <a:rPr lang="en-GB" dirty="0"/>
              <a:t>Master title style</a:t>
            </a:r>
            <a:endParaRPr lang="en-US" dirty="0"/>
          </a:p>
        </p:txBody>
      </p:sp>
      <p:sp>
        <p:nvSpPr>
          <p:cNvPr id="3" name="Subtitle 2"/>
          <p:cNvSpPr>
            <a:spLocks noGrp="1"/>
          </p:cNvSpPr>
          <p:nvPr>
            <p:ph type="subTitle" idx="1"/>
          </p:nvPr>
        </p:nvSpPr>
        <p:spPr>
          <a:xfrm>
            <a:off x="390000" y="5041900"/>
            <a:ext cx="9123888" cy="1078100"/>
          </a:xfrm>
        </p:spPr>
        <p:txBody>
          <a:bodyPr/>
          <a:lstStyle>
            <a:lvl1pPr marL="0" indent="0" algn="r">
              <a:lnSpc>
                <a:spcPts val="3800"/>
              </a:lnSpc>
              <a:spcBef>
                <a:spcPts val="0"/>
              </a:spcBef>
              <a:buNone/>
              <a:defRPr sz="3500"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1" name="Picture 10" descr="GTC_PPT_SmallLogo.png"/>
          <p:cNvPicPr>
            <a:picLocks noChangeAspect="1"/>
          </p:cNvPicPr>
          <p:nvPr userDrawn="1"/>
        </p:nvPicPr>
        <p:blipFill>
          <a:blip r:embed="rId4"/>
          <a:stretch>
            <a:fillRect/>
          </a:stretch>
        </p:blipFill>
        <p:spPr>
          <a:xfrm>
            <a:off x="7415824" y="350721"/>
            <a:ext cx="2100177" cy="900729"/>
          </a:xfrm>
          <a:prstGeom prst="rect">
            <a:avLst/>
          </a:prstGeom>
        </p:spPr>
      </p:pic>
      <p:pic>
        <p:nvPicPr>
          <p:cNvPr id="13" name="Picture 12" descr="GTC_Gas_Small_Icon.png"/>
          <p:cNvPicPr>
            <a:picLocks noChangeAspect="1"/>
          </p:cNvPicPr>
          <p:nvPr userDrawn="1"/>
        </p:nvPicPr>
        <p:blipFill>
          <a:blip r:embed="rId5"/>
          <a:stretch>
            <a:fillRect/>
          </a:stretch>
        </p:blipFill>
        <p:spPr>
          <a:xfrm>
            <a:off x="390000" y="324000"/>
            <a:ext cx="623233" cy="575292"/>
          </a:xfrm>
          <a:prstGeom prst="rect">
            <a:avLst/>
          </a:prstGeom>
        </p:spPr>
      </p:pic>
      <p:pic>
        <p:nvPicPr>
          <p:cNvPr id="14" name="Picture 13" descr="GTC_Electricity_Small_Icon.png"/>
          <p:cNvPicPr>
            <a:picLocks noChangeAspect="1"/>
          </p:cNvPicPr>
          <p:nvPr userDrawn="1"/>
        </p:nvPicPr>
        <p:blipFill>
          <a:blip r:embed="rId6"/>
          <a:stretch>
            <a:fillRect/>
          </a:stretch>
        </p:blipFill>
        <p:spPr>
          <a:xfrm>
            <a:off x="1092000" y="324000"/>
            <a:ext cx="623233" cy="575292"/>
          </a:xfrm>
          <a:prstGeom prst="rect">
            <a:avLst/>
          </a:prstGeom>
        </p:spPr>
      </p:pic>
      <p:pic>
        <p:nvPicPr>
          <p:cNvPr id="15" name="Picture 14" descr="GTC_Water_Small_Icon.png"/>
          <p:cNvPicPr>
            <a:picLocks noChangeAspect="1"/>
          </p:cNvPicPr>
          <p:nvPr userDrawn="1"/>
        </p:nvPicPr>
        <p:blipFill>
          <a:blip r:embed="rId7"/>
          <a:stretch>
            <a:fillRect/>
          </a:stretch>
        </p:blipFill>
        <p:spPr>
          <a:xfrm>
            <a:off x="1794000" y="324000"/>
            <a:ext cx="623233" cy="575292"/>
          </a:xfrm>
          <a:prstGeom prst="rect">
            <a:avLst/>
          </a:prstGeom>
        </p:spPr>
      </p:pic>
      <p:pic>
        <p:nvPicPr>
          <p:cNvPr id="17" name="Picture 16" descr="GTC_Renewables_Small_Icon.png"/>
          <p:cNvPicPr>
            <a:picLocks noChangeAspect="1"/>
          </p:cNvPicPr>
          <p:nvPr userDrawn="1"/>
        </p:nvPicPr>
        <p:blipFill>
          <a:blip r:embed="rId8"/>
          <a:stretch>
            <a:fillRect/>
          </a:stretch>
        </p:blipFill>
        <p:spPr>
          <a:xfrm>
            <a:off x="3198000" y="324000"/>
            <a:ext cx="623233" cy="575292"/>
          </a:xfrm>
          <a:prstGeom prst="rect">
            <a:avLst/>
          </a:prstGeom>
        </p:spPr>
      </p:pic>
      <p:pic>
        <p:nvPicPr>
          <p:cNvPr id="18" name="Picture 17" descr="GTC_Fibre_Small_Icon.png"/>
          <p:cNvPicPr>
            <a:picLocks noChangeAspect="1"/>
          </p:cNvPicPr>
          <p:nvPr userDrawn="1"/>
        </p:nvPicPr>
        <p:blipFill>
          <a:blip r:embed="rId9"/>
          <a:stretch>
            <a:fillRect/>
          </a:stretch>
        </p:blipFill>
        <p:spPr>
          <a:xfrm>
            <a:off x="2496000" y="324001"/>
            <a:ext cx="624099" cy="576091"/>
          </a:xfrm>
          <a:prstGeom prst="rect">
            <a:avLst/>
          </a:prstGeom>
        </p:spPr>
      </p:pic>
    </p:spTree>
    <p:extLst>
      <p:ext uri="{BB962C8B-B14F-4D97-AF65-F5344CB8AC3E}">
        <p14:creationId xmlns:p14="http://schemas.microsoft.com/office/powerpoint/2010/main" val="28945364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descr="GTC_PPT_BottomBand.DEV.png"/>
          <p:cNvPicPr>
            <a:picLocks noChangeAspect="1"/>
          </p:cNvPicPr>
          <p:nvPr userDrawn="1"/>
        </p:nvPicPr>
        <p:blipFill>
          <a:blip r:embed="rId2"/>
          <a:stretch>
            <a:fillRect/>
          </a:stretch>
        </p:blipFill>
        <p:spPr>
          <a:xfrm>
            <a:off x="0" y="5852160"/>
            <a:ext cx="9906000" cy="1005840"/>
          </a:xfrm>
          <a:prstGeom prst="rect">
            <a:avLst/>
          </a:prstGeom>
        </p:spPr>
      </p:pic>
      <p:sp>
        <p:nvSpPr>
          <p:cNvPr id="16" name="Rectangle 15"/>
          <p:cNvSpPr/>
          <p:nvPr userDrawn="1"/>
        </p:nvSpPr>
        <p:spPr>
          <a:xfrm>
            <a:off x="0" y="5740401"/>
            <a:ext cx="3228623" cy="111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pic>
        <p:nvPicPr>
          <p:cNvPr id="15" name="Picture 14" descr="GTC_PPT_LargeTintC.DEV.png"/>
          <p:cNvPicPr>
            <a:picLocks noChangeAspect="1"/>
          </p:cNvPicPr>
          <p:nvPr userDrawn="1"/>
        </p:nvPicPr>
        <p:blipFill>
          <a:blip r:embed="rId3"/>
          <a:stretch>
            <a:fillRect/>
          </a:stretch>
        </p:blipFill>
        <p:spPr>
          <a:xfrm>
            <a:off x="0" y="356291"/>
            <a:ext cx="4576801" cy="6501709"/>
          </a:xfrm>
          <a:prstGeom prst="rect">
            <a:avLst/>
          </a:prstGeom>
        </p:spPr>
      </p:pic>
      <p:pic>
        <p:nvPicPr>
          <p:cNvPr id="10" name="Picture 9" descr="GTC_PPT_SmallLogo.png"/>
          <p:cNvPicPr>
            <a:picLocks noChangeAspect="1"/>
          </p:cNvPicPr>
          <p:nvPr userDrawn="1"/>
        </p:nvPicPr>
        <p:blipFill>
          <a:blip r:embed="rId4"/>
          <a:stretch>
            <a:fillRect/>
          </a:stretch>
        </p:blipFill>
        <p:spPr>
          <a:xfrm>
            <a:off x="7415824" y="350721"/>
            <a:ext cx="2100177" cy="900729"/>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90000" y="1620000"/>
            <a:ext cx="9126000" cy="4226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325754C-348D-754E-8CCC-B01541AB14EE}" type="datetimeFigureOut">
              <a:rPr lang="en-US" smtClean="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57FA3F-A8E7-C342-8988-8CA0723B31CE}" type="slidenum">
              <a:rPr lang="en-US" smtClean="0"/>
              <a:pPr/>
              <a:t>‹#›</a:t>
            </a:fld>
            <a:endParaRPr lang="en-US" dirty="0"/>
          </a:p>
        </p:txBody>
      </p:sp>
      <p:pic>
        <p:nvPicPr>
          <p:cNvPr id="12" name="Picture 11" descr="GTC_Gas_Small_Icon.png"/>
          <p:cNvPicPr>
            <a:picLocks noChangeAspect="1"/>
          </p:cNvPicPr>
          <p:nvPr userDrawn="1"/>
        </p:nvPicPr>
        <p:blipFill>
          <a:blip r:embed="rId5"/>
          <a:stretch>
            <a:fillRect/>
          </a:stretch>
        </p:blipFill>
        <p:spPr>
          <a:xfrm>
            <a:off x="5472129" y="6084009"/>
            <a:ext cx="623233" cy="575292"/>
          </a:xfrm>
          <a:prstGeom prst="rect">
            <a:avLst/>
          </a:prstGeom>
        </p:spPr>
      </p:pic>
      <p:pic>
        <p:nvPicPr>
          <p:cNvPr id="13" name="Picture 12" descr="GTC_Electricity_Small_Icon.png"/>
          <p:cNvPicPr>
            <a:picLocks noChangeAspect="1"/>
          </p:cNvPicPr>
          <p:nvPr userDrawn="1"/>
        </p:nvPicPr>
        <p:blipFill>
          <a:blip r:embed="rId6"/>
          <a:stretch>
            <a:fillRect/>
          </a:stretch>
        </p:blipFill>
        <p:spPr>
          <a:xfrm>
            <a:off x="6174129" y="6084009"/>
            <a:ext cx="623233" cy="575292"/>
          </a:xfrm>
          <a:prstGeom prst="rect">
            <a:avLst/>
          </a:prstGeom>
        </p:spPr>
      </p:pic>
      <p:pic>
        <p:nvPicPr>
          <p:cNvPr id="17" name="Picture 16" descr="GTC_Water_Small_Icon.png"/>
          <p:cNvPicPr>
            <a:picLocks noChangeAspect="1"/>
          </p:cNvPicPr>
          <p:nvPr userDrawn="1"/>
        </p:nvPicPr>
        <p:blipFill>
          <a:blip r:embed="rId7"/>
          <a:stretch>
            <a:fillRect/>
          </a:stretch>
        </p:blipFill>
        <p:spPr>
          <a:xfrm>
            <a:off x="6876129" y="6084009"/>
            <a:ext cx="623233" cy="575292"/>
          </a:xfrm>
          <a:prstGeom prst="rect">
            <a:avLst/>
          </a:prstGeom>
        </p:spPr>
      </p:pic>
      <p:pic>
        <p:nvPicPr>
          <p:cNvPr id="18" name="Picture 17" descr="GTC_Renewables_Small_Icon.png"/>
          <p:cNvPicPr>
            <a:picLocks noChangeAspect="1"/>
          </p:cNvPicPr>
          <p:nvPr userDrawn="1"/>
        </p:nvPicPr>
        <p:blipFill>
          <a:blip r:embed="rId8"/>
          <a:stretch>
            <a:fillRect/>
          </a:stretch>
        </p:blipFill>
        <p:spPr>
          <a:xfrm>
            <a:off x="8280129" y="6084009"/>
            <a:ext cx="623233" cy="575292"/>
          </a:xfrm>
          <a:prstGeom prst="rect">
            <a:avLst/>
          </a:prstGeom>
        </p:spPr>
      </p:pic>
      <p:pic>
        <p:nvPicPr>
          <p:cNvPr id="19" name="Picture 18" descr="GTC_Fibre_Small_Icon.png"/>
          <p:cNvPicPr>
            <a:picLocks noChangeAspect="1"/>
          </p:cNvPicPr>
          <p:nvPr userDrawn="1"/>
        </p:nvPicPr>
        <p:blipFill>
          <a:blip r:embed="rId9"/>
          <a:stretch>
            <a:fillRect/>
          </a:stretch>
        </p:blipFill>
        <p:spPr>
          <a:xfrm>
            <a:off x="7578129" y="6084010"/>
            <a:ext cx="624099" cy="576091"/>
          </a:xfrm>
          <a:prstGeom prst="rect">
            <a:avLst/>
          </a:prstGeom>
        </p:spPr>
      </p:pic>
    </p:spTree>
    <p:extLst>
      <p:ext uri="{BB962C8B-B14F-4D97-AF65-F5344CB8AC3E}">
        <p14:creationId xmlns:p14="http://schemas.microsoft.com/office/powerpoint/2010/main" val="15515214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descr="GTC_PPT_BottomBand.DEV.png"/>
          <p:cNvPicPr>
            <a:picLocks noChangeAspect="1"/>
          </p:cNvPicPr>
          <p:nvPr userDrawn="1"/>
        </p:nvPicPr>
        <p:blipFill>
          <a:blip r:embed="rId2"/>
          <a:stretch>
            <a:fillRect/>
          </a:stretch>
        </p:blipFill>
        <p:spPr>
          <a:xfrm>
            <a:off x="0" y="5852160"/>
            <a:ext cx="9906000" cy="1005840"/>
          </a:xfrm>
          <a:prstGeom prst="rect">
            <a:avLst/>
          </a:prstGeom>
        </p:spPr>
      </p:pic>
      <p:sp>
        <p:nvSpPr>
          <p:cNvPr id="14" name="Rectangle 13"/>
          <p:cNvSpPr/>
          <p:nvPr userDrawn="1"/>
        </p:nvSpPr>
        <p:spPr>
          <a:xfrm>
            <a:off x="0" y="5740401"/>
            <a:ext cx="3228623" cy="111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pic>
        <p:nvPicPr>
          <p:cNvPr id="13" name="Picture 12" descr="GTC_PPT_LargeTintC.DEV.png"/>
          <p:cNvPicPr>
            <a:picLocks noChangeAspect="1"/>
          </p:cNvPicPr>
          <p:nvPr userDrawn="1"/>
        </p:nvPicPr>
        <p:blipFill>
          <a:blip r:embed="rId3"/>
          <a:stretch>
            <a:fillRect/>
          </a:stretch>
        </p:blipFill>
        <p:spPr>
          <a:xfrm>
            <a:off x="0" y="356291"/>
            <a:ext cx="4576801" cy="6501709"/>
          </a:xfrm>
          <a:prstGeom prst="rect">
            <a:avLst/>
          </a:prstGeom>
        </p:spPr>
      </p:pic>
      <p:pic>
        <p:nvPicPr>
          <p:cNvPr id="11" name="Picture 10" descr="GTC_PPT_SmallLogo.png"/>
          <p:cNvPicPr>
            <a:picLocks noChangeAspect="1"/>
          </p:cNvPicPr>
          <p:nvPr userDrawn="1"/>
        </p:nvPicPr>
        <p:blipFill>
          <a:blip r:embed="rId4"/>
          <a:stretch>
            <a:fillRect/>
          </a:stretch>
        </p:blipFill>
        <p:spPr>
          <a:xfrm>
            <a:off x="7415824" y="350721"/>
            <a:ext cx="2100177" cy="900729"/>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90000" y="1620001"/>
            <a:ext cx="4480450" cy="4226400"/>
          </a:xfrm>
        </p:spPr>
        <p:txBody>
          <a:bodyPr/>
          <a:lstStyle>
            <a:lvl1pPr>
              <a:defRPr sz="2800"/>
            </a:lvl1pPr>
            <a:lvl2pPr>
              <a:defRPr sz="2500"/>
            </a:lvl2pPr>
            <a:lvl3pPr>
              <a:defRPr sz="2200"/>
            </a:lvl3pPr>
            <a:lvl4pPr>
              <a:defRPr sz="19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035550" y="1620001"/>
            <a:ext cx="4480450" cy="4226400"/>
          </a:xfrm>
        </p:spPr>
        <p:txBody>
          <a:bodyPr/>
          <a:lstStyle>
            <a:lvl1pPr>
              <a:defRPr sz="2800"/>
            </a:lvl1pPr>
            <a:lvl2pPr>
              <a:defRPr sz="2500"/>
            </a:lvl2pPr>
            <a:lvl3pPr>
              <a:defRPr sz="2200"/>
            </a:lvl3pPr>
            <a:lvl4pPr>
              <a:defRPr sz="19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8325754C-348D-754E-8CCC-B01541AB14EE}" type="datetimeFigureOut">
              <a:rPr lang="en-US" smtClean="0"/>
              <a:pPr/>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57FA3F-A8E7-C342-8988-8CA0723B31CE}" type="slidenum">
              <a:rPr lang="en-US" smtClean="0"/>
              <a:pPr/>
              <a:t>‹#›</a:t>
            </a:fld>
            <a:endParaRPr lang="en-US" dirty="0"/>
          </a:p>
        </p:txBody>
      </p:sp>
      <p:pic>
        <p:nvPicPr>
          <p:cNvPr id="15" name="Picture 14" descr="GTC_Gas_Small_Icon.png"/>
          <p:cNvPicPr>
            <a:picLocks noChangeAspect="1"/>
          </p:cNvPicPr>
          <p:nvPr userDrawn="1"/>
        </p:nvPicPr>
        <p:blipFill>
          <a:blip r:embed="rId5"/>
          <a:stretch>
            <a:fillRect/>
          </a:stretch>
        </p:blipFill>
        <p:spPr>
          <a:xfrm>
            <a:off x="5472129" y="6084009"/>
            <a:ext cx="623233" cy="575292"/>
          </a:xfrm>
          <a:prstGeom prst="rect">
            <a:avLst/>
          </a:prstGeom>
        </p:spPr>
      </p:pic>
      <p:pic>
        <p:nvPicPr>
          <p:cNvPr id="16" name="Picture 15" descr="GTC_Electricity_Small_Icon.png"/>
          <p:cNvPicPr>
            <a:picLocks noChangeAspect="1"/>
          </p:cNvPicPr>
          <p:nvPr userDrawn="1"/>
        </p:nvPicPr>
        <p:blipFill>
          <a:blip r:embed="rId6"/>
          <a:stretch>
            <a:fillRect/>
          </a:stretch>
        </p:blipFill>
        <p:spPr>
          <a:xfrm>
            <a:off x="6174129" y="6084009"/>
            <a:ext cx="623233" cy="575292"/>
          </a:xfrm>
          <a:prstGeom prst="rect">
            <a:avLst/>
          </a:prstGeom>
        </p:spPr>
      </p:pic>
      <p:pic>
        <p:nvPicPr>
          <p:cNvPr id="17" name="Picture 16" descr="GTC_Water_Small_Icon.png"/>
          <p:cNvPicPr>
            <a:picLocks noChangeAspect="1"/>
          </p:cNvPicPr>
          <p:nvPr userDrawn="1"/>
        </p:nvPicPr>
        <p:blipFill>
          <a:blip r:embed="rId7"/>
          <a:stretch>
            <a:fillRect/>
          </a:stretch>
        </p:blipFill>
        <p:spPr>
          <a:xfrm>
            <a:off x="6876129" y="6084009"/>
            <a:ext cx="623233" cy="575292"/>
          </a:xfrm>
          <a:prstGeom prst="rect">
            <a:avLst/>
          </a:prstGeom>
        </p:spPr>
      </p:pic>
      <p:pic>
        <p:nvPicPr>
          <p:cNvPr id="18" name="Picture 17" descr="GTC_Renewables_Small_Icon.png"/>
          <p:cNvPicPr>
            <a:picLocks noChangeAspect="1"/>
          </p:cNvPicPr>
          <p:nvPr userDrawn="1"/>
        </p:nvPicPr>
        <p:blipFill>
          <a:blip r:embed="rId8"/>
          <a:stretch>
            <a:fillRect/>
          </a:stretch>
        </p:blipFill>
        <p:spPr>
          <a:xfrm>
            <a:off x="8280129" y="6084009"/>
            <a:ext cx="623233" cy="575292"/>
          </a:xfrm>
          <a:prstGeom prst="rect">
            <a:avLst/>
          </a:prstGeom>
        </p:spPr>
      </p:pic>
      <p:pic>
        <p:nvPicPr>
          <p:cNvPr id="19" name="Picture 18" descr="GTC_Fibre_Small_Icon.png"/>
          <p:cNvPicPr>
            <a:picLocks noChangeAspect="1"/>
          </p:cNvPicPr>
          <p:nvPr userDrawn="1"/>
        </p:nvPicPr>
        <p:blipFill>
          <a:blip r:embed="rId9"/>
          <a:stretch>
            <a:fillRect/>
          </a:stretch>
        </p:blipFill>
        <p:spPr>
          <a:xfrm>
            <a:off x="7578129" y="6084010"/>
            <a:ext cx="624099" cy="576091"/>
          </a:xfrm>
          <a:prstGeom prst="rect">
            <a:avLst/>
          </a:prstGeom>
        </p:spPr>
      </p:pic>
    </p:spTree>
    <p:extLst>
      <p:ext uri="{BB962C8B-B14F-4D97-AF65-F5344CB8AC3E}">
        <p14:creationId xmlns:p14="http://schemas.microsoft.com/office/powerpoint/2010/main" val="5389143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GTC_PPT_BottomBand.DEV.png"/>
          <p:cNvPicPr>
            <a:picLocks noChangeAspect="1"/>
          </p:cNvPicPr>
          <p:nvPr userDrawn="1"/>
        </p:nvPicPr>
        <p:blipFill>
          <a:blip r:embed="rId2"/>
          <a:stretch>
            <a:fillRect/>
          </a:stretch>
        </p:blipFill>
        <p:spPr>
          <a:xfrm>
            <a:off x="0" y="5852160"/>
            <a:ext cx="9906000" cy="1005840"/>
          </a:xfrm>
          <a:prstGeom prst="rect">
            <a:avLst/>
          </a:prstGeom>
        </p:spPr>
      </p:pic>
      <p:sp>
        <p:nvSpPr>
          <p:cNvPr id="16" name="Rectangle 15"/>
          <p:cNvSpPr/>
          <p:nvPr userDrawn="1"/>
        </p:nvSpPr>
        <p:spPr>
          <a:xfrm>
            <a:off x="0" y="5740401"/>
            <a:ext cx="3228623" cy="111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pic>
        <p:nvPicPr>
          <p:cNvPr id="15" name="Picture 14" descr="GTC_PPT_LargeTintC.DEV.png"/>
          <p:cNvPicPr>
            <a:picLocks noChangeAspect="1"/>
          </p:cNvPicPr>
          <p:nvPr userDrawn="1"/>
        </p:nvPicPr>
        <p:blipFill>
          <a:blip r:embed="rId3"/>
          <a:stretch>
            <a:fillRect/>
          </a:stretch>
        </p:blipFill>
        <p:spPr>
          <a:xfrm>
            <a:off x="0" y="356291"/>
            <a:ext cx="4576801" cy="6501709"/>
          </a:xfrm>
          <a:prstGeom prst="rect">
            <a:avLst/>
          </a:prstGeom>
        </p:spPr>
      </p:pic>
      <p:pic>
        <p:nvPicPr>
          <p:cNvPr id="13" name="Picture 12" descr="GTC_PPT_SmallLogo.png"/>
          <p:cNvPicPr>
            <a:picLocks noChangeAspect="1"/>
          </p:cNvPicPr>
          <p:nvPr userDrawn="1"/>
        </p:nvPicPr>
        <p:blipFill>
          <a:blip r:embed="rId4"/>
          <a:stretch>
            <a:fillRect/>
          </a:stretch>
        </p:blipFill>
        <p:spPr>
          <a:xfrm>
            <a:off x="7415824" y="350721"/>
            <a:ext cx="2100177" cy="900729"/>
          </a:xfrm>
          <a:prstGeom prst="rect">
            <a:avLst/>
          </a:prstGeom>
        </p:spPr>
      </p:pic>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364596" y="1606550"/>
            <a:ext cx="4507575" cy="996949"/>
          </a:xfrm>
        </p:spPr>
        <p:txBody>
          <a:bodyPr anchor="t"/>
          <a:lstStyle>
            <a:lvl1pPr marL="0" indent="0">
              <a:lnSpc>
                <a:spcPts val="3100"/>
              </a:lnSpc>
              <a:spcBef>
                <a:spcPts val="0"/>
              </a:spcBef>
              <a:buNone/>
              <a:defRPr sz="2800" b="1">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364596" y="2603498"/>
            <a:ext cx="4507575" cy="3242902"/>
          </a:xfrm>
        </p:spPr>
        <p:txBody>
          <a:bodyPr/>
          <a:lstStyle>
            <a:lvl1pPr>
              <a:defRPr sz="2500"/>
            </a:lvl1pPr>
            <a:lvl2pPr>
              <a:defRPr sz="2200"/>
            </a:lvl2pPr>
            <a:lvl3pPr>
              <a:defRPr sz="1900"/>
            </a:lvl3pPr>
            <a:lvl4pPr>
              <a:defRPr sz="1600"/>
            </a:lvl4pPr>
            <a:lvl5pPr>
              <a:defRPr sz="13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5032111" y="1606550"/>
            <a:ext cx="4481777" cy="996949"/>
          </a:xfrm>
        </p:spPr>
        <p:txBody>
          <a:bodyPr anchor="t"/>
          <a:lstStyle>
            <a:lvl1pPr marL="0" indent="0">
              <a:lnSpc>
                <a:spcPts val="3100"/>
              </a:lnSpc>
              <a:spcBef>
                <a:spcPts val="0"/>
              </a:spcBef>
              <a:buNone/>
              <a:defRPr sz="2800" b="1">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5032111" y="2603499"/>
            <a:ext cx="4483890" cy="3242902"/>
          </a:xfrm>
        </p:spPr>
        <p:txBody>
          <a:bodyPr/>
          <a:lstStyle>
            <a:lvl1pPr>
              <a:defRPr sz="2500"/>
            </a:lvl1pPr>
            <a:lvl2pPr>
              <a:defRPr sz="2200"/>
            </a:lvl2pPr>
            <a:lvl3pPr>
              <a:defRPr sz="1900"/>
            </a:lvl3pPr>
            <a:lvl4pPr>
              <a:defRPr sz="1600"/>
            </a:lvl4pPr>
            <a:lvl5pPr>
              <a:defRPr sz="13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8325754C-348D-754E-8CCC-B01541AB14EE}" type="datetimeFigureOut">
              <a:rPr lang="en-US" smtClean="0"/>
              <a:pPr/>
              <a:t>4/17/2018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57FA3F-A8E7-C342-8988-8CA0723B31CE}" type="slidenum">
              <a:rPr lang="en-US" smtClean="0"/>
              <a:pPr/>
              <a:t>‹#›</a:t>
            </a:fld>
            <a:endParaRPr lang="en-US" dirty="0"/>
          </a:p>
        </p:txBody>
      </p:sp>
      <p:pic>
        <p:nvPicPr>
          <p:cNvPr id="17" name="Picture 16" descr="GTC_Gas_Small_Icon.png"/>
          <p:cNvPicPr>
            <a:picLocks noChangeAspect="1"/>
          </p:cNvPicPr>
          <p:nvPr userDrawn="1"/>
        </p:nvPicPr>
        <p:blipFill>
          <a:blip r:embed="rId5"/>
          <a:stretch>
            <a:fillRect/>
          </a:stretch>
        </p:blipFill>
        <p:spPr>
          <a:xfrm>
            <a:off x="5472129" y="6084009"/>
            <a:ext cx="623233" cy="575292"/>
          </a:xfrm>
          <a:prstGeom prst="rect">
            <a:avLst/>
          </a:prstGeom>
        </p:spPr>
      </p:pic>
      <p:pic>
        <p:nvPicPr>
          <p:cNvPr id="18" name="Picture 17" descr="GTC_Electricity_Small_Icon.png"/>
          <p:cNvPicPr>
            <a:picLocks noChangeAspect="1"/>
          </p:cNvPicPr>
          <p:nvPr userDrawn="1"/>
        </p:nvPicPr>
        <p:blipFill>
          <a:blip r:embed="rId6"/>
          <a:stretch>
            <a:fillRect/>
          </a:stretch>
        </p:blipFill>
        <p:spPr>
          <a:xfrm>
            <a:off x="6174129" y="6084009"/>
            <a:ext cx="623233" cy="575292"/>
          </a:xfrm>
          <a:prstGeom prst="rect">
            <a:avLst/>
          </a:prstGeom>
        </p:spPr>
      </p:pic>
      <p:pic>
        <p:nvPicPr>
          <p:cNvPr id="19" name="Picture 18" descr="GTC_Water_Small_Icon.png"/>
          <p:cNvPicPr>
            <a:picLocks noChangeAspect="1"/>
          </p:cNvPicPr>
          <p:nvPr userDrawn="1"/>
        </p:nvPicPr>
        <p:blipFill>
          <a:blip r:embed="rId7"/>
          <a:stretch>
            <a:fillRect/>
          </a:stretch>
        </p:blipFill>
        <p:spPr>
          <a:xfrm>
            <a:off x="6876129" y="6084009"/>
            <a:ext cx="623233" cy="575292"/>
          </a:xfrm>
          <a:prstGeom prst="rect">
            <a:avLst/>
          </a:prstGeom>
        </p:spPr>
      </p:pic>
      <p:pic>
        <p:nvPicPr>
          <p:cNvPr id="20" name="Picture 19" descr="GTC_Renewables_Small_Icon.png"/>
          <p:cNvPicPr>
            <a:picLocks noChangeAspect="1"/>
          </p:cNvPicPr>
          <p:nvPr userDrawn="1"/>
        </p:nvPicPr>
        <p:blipFill>
          <a:blip r:embed="rId8"/>
          <a:stretch>
            <a:fillRect/>
          </a:stretch>
        </p:blipFill>
        <p:spPr>
          <a:xfrm>
            <a:off x="8280129" y="6084009"/>
            <a:ext cx="623233" cy="575292"/>
          </a:xfrm>
          <a:prstGeom prst="rect">
            <a:avLst/>
          </a:prstGeom>
        </p:spPr>
      </p:pic>
      <p:pic>
        <p:nvPicPr>
          <p:cNvPr id="21" name="Picture 20" descr="GTC_Fibre_Small_Icon.png"/>
          <p:cNvPicPr>
            <a:picLocks noChangeAspect="1"/>
          </p:cNvPicPr>
          <p:nvPr userDrawn="1"/>
        </p:nvPicPr>
        <p:blipFill>
          <a:blip r:embed="rId9"/>
          <a:stretch>
            <a:fillRect/>
          </a:stretch>
        </p:blipFill>
        <p:spPr>
          <a:xfrm>
            <a:off x="7578129" y="6084010"/>
            <a:ext cx="624099" cy="576091"/>
          </a:xfrm>
          <a:prstGeom prst="rect">
            <a:avLst/>
          </a:prstGeom>
        </p:spPr>
      </p:pic>
    </p:spTree>
    <p:extLst>
      <p:ext uri="{BB962C8B-B14F-4D97-AF65-F5344CB8AC3E}">
        <p14:creationId xmlns:p14="http://schemas.microsoft.com/office/powerpoint/2010/main" val="12825150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GTC_PPT_BottomBand.DEV.png"/>
          <p:cNvPicPr>
            <a:picLocks noChangeAspect="1"/>
          </p:cNvPicPr>
          <p:nvPr userDrawn="1"/>
        </p:nvPicPr>
        <p:blipFill>
          <a:blip r:embed="rId2"/>
          <a:stretch>
            <a:fillRect/>
          </a:stretch>
        </p:blipFill>
        <p:spPr>
          <a:xfrm>
            <a:off x="0" y="5852160"/>
            <a:ext cx="9906000" cy="1005840"/>
          </a:xfrm>
          <a:prstGeom prst="rect">
            <a:avLst/>
          </a:prstGeom>
        </p:spPr>
      </p:pic>
      <p:sp>
        <p:nvSpPr>
          <p:cNvPr id="12" name="Rectangle 11"/>
          <p:cNvSpPr/>
          <p:nvPr userDrawn="1"/>
        </p:nvSpPr>
        <p:spPr>
          <a:xfrm>
            <a:off x="0" y="5740401"/>
            <a:ext cx="3228623" cy="111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pic>
        <p:nvPicPr>
          <p:cNvPr id="11" name="Picture 10" descr="GTC_PPT_LargeTintC.DEV.png"/>
          <p:cNvPicPr>
            <a:picLocks noChangeAspect="1"/>
          </p:cNvPicPr>
          <p:nvPr userDrawn="1"/>
        </p:nvPicPr>
        <p:blipFill>
          <a:blip r:embed="rId3"/>
          <a:stretch>
            <a:fillRect/>
          </a:stretch>
        </p:blipFill>
        <p:spPr>
          <a:xfrm>
            <a:off x="0" y="356291"/>
            <a:ext cx="4576801" cy="6501709"/>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325754C-348D-754E-8CCC-B01541AB14EE}" type="datetimeFigureOut">
              <a:rPr lang="en-US" smtClean="0"/>
              <a:pPr/>
              <a:t>4/17/2018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57FA3F-A8E7-C342-8988-8CA0723B31CE}" type="slidenum">
              <a:rPr lang="en-US" smtClean="0"/>
              <a:pPr/>
              <a:t>‹#›</a:t>
            </a:fld>
            <a:endParaRPr lang="en-US" dirty="0"/>
          </a:p>
        </p:txBody>
      </p:sp>
      <p:pic>
        <p:nvPicPr>
          <p:cNvPr id="9" name="Picture 8" descr="GTC_PPT_SmallLogo.png"/>
          <p:cNvPicPr>
            <a:picLocks noChangeAspect="1"/>
          </p:cNvPicPr>
          <p:nvPr userDrawn="1"/>
        </p:nvPicPr>
        <p:blipFill>
          <a:blip r:embed="rId4"/>
          <a:stretch>
            <a:fillRect/>
          </a:stretch>
        </p:blipFill>
        <p:spPr>
          <a:xfrm>
            <a:off x="7415824" y="350721"/>
            <a:ext cx="2100177" cy="900729"/>
          </a:xfrm>
          <a:prstGeom prst="rect">
            <a:avLst/>
          </a:prstGeom>
        </p:spPr>
      </p:pic>
      <p:pic>
        <p:nvPicPr>
          <p:cNvPr id="13" name="Picture 12" descr="GTC_Gas_Small_Icon.png"/>
          <p:cNvPicPr>
            <a:picLocks noChangeAspect="1"/>
          </p:cNvPicPr>
          <p:nvPr userDrawn="1"/>
        </p:nvPicPr>
        <p:blipFill>
          <a:blip r:embed="rId5"/>
          <a:stretch>
            <a:fillRect/>
          </a:stretch>
        </p:blipFill>
        <p:spPr>
          <a:xfrm>
            <a:off x="5472129" y="6084009"/>
            <a:ext cx="623233" cy="575292"/>
          </a:xfrm>
          <a:prstGeom prst="rect">
            <a:avLst/>
          </a:prstGeom>
        </p:spPr>
      </p:pic>
      <p:pic>
        <p:nvPicPr>
          <p:cNvPr id="14" name="Picture 13" descr="GTC_Electricity_Small_Icon.png"/>
          <p:cNvPicPr>
            <a:picLocks noChangeAspect="1"/>
          </p:cNvPicPr>
          <p:nvPr userDrawn="1"/>
        </p:nvPicPr>
        <p:blipFill>
          <a:blip r:embed="rId6"/>
          <a:stretch>
            <a:fillRect/>
          </a:stretch>
        </p:blipFill>
        <p:spPr>
          <a:xfrm>
            <a:off x="6174129" y="6084009"/>
            <a:ext cx="623233" cy="575292"/>
          </a:xfrm>
          <a:prstGeom prst="rect">
            <a:avLst/>
          </a:prstGeom>
        </p:spPr>
      </p:pic>
      <p:pic>
        <p:nvPicPr>
          <p:cNvPr id="15" name="Picture 14" descr="GTC_Water_Small_Icon.png"/>
          <p:cNvPicPr>
            <a:picLocks noChangeAspect="1"/>
          </p:cNvPicPr>
          <p:nvPr userDrawn="1"/>
        </p:nvPicPr>
        <p:blipFill>
          <a:blip r:embed="rId7"/>
          <a:stretch>
            <a:fillRect/>
          </a:stretch>
        </p:blipFill>
        <p:spPr>
          <a:xfrm>
            <a:off x="6876129" y="6084009"/>
            <a:ext cx="623233" cy="575292"/>
          </a:xfrm>
          <a:prstGeom prst="rect">
            <a:avLst/>
          </a:prstGeom>
        </p:spPr>
      </p:pic>
      <p:pic>
        <p:nvPicPr>
          <p:cNvPr id="16" name="Picture 15" descr="GTC_Renewables_Small_Icon.png"/>
          <p:cNvPicPr>
            <a:picLocks noChangeAspect="1"/>
          </p:cNvPicPr>
          <p:nvPr userDrawn="1"/>
        </p:nvPicPr>
        <p:blipFill>
          <a:blip r:embed="rId8"/>
          <a:stretch>
            <a:fillRect/>
          </a:stretch>
        </p:blipFill>
        <p:spPr>
          <a:xfrm>
            <a:off x="8280129" y="6084009"/>
            <a:ext cx="623233" cy="575292"/>
          </a:xfrm>
          <a:prstGeom prst="rect">
            <a:avLst/>
          </a:prstGeom>
        </p:spPr>
      </p:pic>
      <p:pic>
        <p:nvPicPr>
          <p:cNvPr id="17" name="Picture 16" descr="GTC_Fibre_Small_Icon.png"/>
          <p:cNvPicPr>
            <a:picLocks noChangeAspect="1"/>
          </p:cNvPicPr>
          <p:nvPr userDrawn="1"/>
        </p:nvPicPr>
        <p:blipFill>
          <a:blip r:embed="rId9"/>
          <a:stretch>
            <a:fillRect/>
          </a:stretch>
        </p:blipFill>
        <p:spPr>
          <a:xfrm>
            <a:off x="7578129" y="6084010"/>
            <a:ext cx="624099" cy="576091"/>
          </a:xfrm>
          <a:prstGeom prst="rect">
            <a:avLst/>
          </a:prstGeom>
        </p:spPr>
      </p:pic>
    </p:spTree>
    <p:extLst>
      <p:ext uri="{BB962C8B-B14F-4D97-AF65-F5344CB8AC3E}">
        <p14:creationId xmlns:p14="http://schemas.microsoft.com/office/powerpoint/2010/main" val="21385256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GTC_PPT_TitleImage1.jpg"/>
          <p:cNvPicPr>
            <a:picLocks noChangeAspect="1"/>
          </p:cNvPicPr>
          <p:nvPr userDrawn="1"/>
        </p:nvPicPr>
        <p:blipFill>
          <a:blip r:embed="rId2"/>
          <a:stretch>
            <a:fillRect/>
          </a:stretch>
        </p:blipFill>
        <p:spPr>
          <a:xfrm>
            <a:off x="0" y="978408"/>
            <a:ext cx="9906000" cy="5879592"/>
          </a:xfrm>
          <a:prstGeom prst="rect">
            <a:avLst/>
          </a:prstGeom>
        </p:spPr>
      </p:pic>
      <p:pic>
        <p:nvPicPr>
          <p:cNvPr id="9" name="Picture 8" descr="GTC_PPT_TopBand.png"/>
          <p:cNvPicPr>
            <a:picLocks noChangeAspect="1"/>
          </p:cNvPicPr>
          <p:nvPr userDrawn="1"/>
        </p:nvPicPr>
        <p:blipFill>
          <a:blip r:embed="rId3"/>
          <a:stretch>
            <a:fillRect/>
          </a:stretch>
        </p:blipFill>
        <p:spPr>
          <a:xfrm>
            <a:off x="0" y="0"/>
            <a:ext cx="9906000" cy="2743200"/>
          </a:xfrm>
          <a:prstGeom prst="rect">
            <a:avLst/>
          </a:prstGeom>
        </p:spPr>
      </p:pic>
      <p:pic>
        <p:nvPicPr>
          <p:cNvPr id="10" name="Picture 9" descr="GTC_PPT_LargeC.png"/>
          <p:cNvPicPr>
            <a:picLocks noChangeAspect="1"/>
          </p:cNvPicPr>
          <p:nvPr userDrawn="1"/>
        </p:nvPicPr>
        <p:blipFill>
          <a:blip r:embed="rId4"/>
          <a:stretch>
            <a:fillRect/>
          </a:stretch>
        </p:blipFill>
        <p:spPr>
          <a:xfrm>
            <a:off x="0" y="1567932"/>
            <a:ext cx="3724842" cy="5290068"/>
          </a:xfrm>
          <a:prstGeom prst="rect">
            <a:avLst/>
          </a:prstGeom>
        </p:spPr>
      </p:pic>
      <p:sp>
        <p:nvSpPr>
          <p:cNvPr id="2" name="Date Placeholder 1"/>
          <p:cNvSpPr>
            <a:spLocks noGrp="1"/>
          </p:cNvSpPr>
          <p:nvPr>
            <p:ph type="dt" sz="half" idx="10"/>
          </p:nvPr>
        </p:nvSpPr>
        <p:spPr/>
        <p:txBody>
          <a:bodyPr/>
          <a:lstStyle/>
          <a:p>
            <a:fld id="{8325754C-348D-754E-8CCC-B01541AB14EE}" type="datetimeFigureOut">
              <a:rPr lang="en-US" smtClean="0"/>
              <a:pPr/>
              <a:t>4/17/2018</a:t>
            </a:fld>
            <a:endParaRPr lang="en-US" dirty="0"/>
          </a:p>
        </p:txBody>
      </p:sp>
      <p:sp>
        <p:nvSpPr>
          <p:cNvPr id="3" name="Footer Placeholder 2"/>
          <p:cNvSpPr>
            <a:spLocks noGrp="1"/>
          </p:cNvSpPr>
          <p:nvPr>
            <p:ph type="ftr" sz="quarter" idx="11"/>
          </p:nvPr>
        </p:nvSpPr>
        <p:spPr>
          <a:xfrm>
            <a:off x="3694113" y="6018400"/>
            <a:ext cx="5819775" cy="641701"/>
          </a:xfrm>
        </p:spPr>
        <p:txBody>
          <a:bodyPr/>
          <a:lstStyle/>
          <a:p>
            <a:endParaRPr lang="en-US" dirty="0"/>
          </a:p>
        </p:txBody>
      </p:sp>
      <p:sp>
        <p:nvSpPr>
          <p:cNvPr id="4" name="Slide Number Placeholder 3"/>
          <p:cNvSpPr>
            <a:spLocks noGrp="1"/>
          </p:cNvSpPr>
          <p:nvPr>
            <p:ph type="sldNum" sz="quarter" idx="12"/>
          </p:nvPr>
        </p:nvSpPr>
        <p:spPr/>
        <p:txBody>
          <a:bodyPr/>
          <a:lstStyle/>
          <a:p>
            <a:fld id="{1E57FA3F-A8E7-C342-8988-8CA0723B31CE}" type="slidenum">
              <a:rPr lang="en-US" smtClean="0"/>
              <a:pPr/>
              <a:t>‹#›</a:t>
            </a:fld>
            <a:endParaRPr lang="en-US" dirty="0"/>
          </a:p>
        </p:txBody>
      </p:sp>
      <p:pic>
        <p:nvPicPr>
          <p:cNvPr id="12" name="Picture 11" descr="GTC_PPT_LargeLogo.jpg"/>
          <p:cNvPicPr>
            <a:picLocks noChangeAspect="1"/>
          </p:cNvPicPr>
          <p:nvPr userDrawn="1"/>
        </p:nvPicPr>
        <p:blipFill>
          <a:blip r:embed="rId5"/>
          <a:stretch>
            <a:fillRect/>
          </a:stretch>
        </p:blipFill>
        <p:spPr>
          <a:xfrm>
            <a:off x="6571806" y="349250"/>
            <a:ext cx="2942082" cy="1257300"/>
          </a:xfrm>
          <a:prstGeom prst="rect">
            <a:avLst/>
          </a:prstGeom>
        </p:spPr>
      </p:pic>
      <p:pic>
        <p:nvPicPr>
          <p:cNvPr id="11" name="Picture 10" descr="GTC_Gas_Large_Icon.png"/>
          <p:cNvPicPr>
            <a:picLocks noChangeAspect="1"/>
          </p:cNvPicPr>
          <p:nvPr userDrawn="1"/>
        </p:nvPicPr>
        <p:blipFill>
          <a:blip r:embed="rId6"/>
          <a:stretch>
            <a:fillRect/>
          </a:stretch>
        </p:blipFill>
        <p:spPr>
          <a:xfrm>
            <a:off x="390001" y="414001"/>
            <a:ext cx="877488" cy="809989"/>
          </a:xfrm>
          <a:prstGeom prst="rect">
            <a:avLst/>
          </a:prstGeom>
        </p:spPr>
      </p:pic>
      <p:pic>
        <p:nvPicPr>
          <p:cNvPr id="14" name="Picture 13" descr="GTC_Electricity_Large_Icon.png"/>
          <p:cNvPicPr>
            <a:picLocks noChangeAspect="1"/>
          </p:cNvPicPr>
          <p:nvPr userDrawn="1"/>
        </p:nvPicPr>
        <p:blipFill>
          <a:blip r:embed="rId7"/>
          <a:stretch>
            <a:fillRect/>
          </a:stretch>
        </p:blipFill>
        <p:spPr>
          <a:xfrm>
            <a:off x="1365001" y="414001"/>
            <a:ext cx="877488" cy="809989"/>
          </a:xfrm>
          <a:prstGeom prst="rect">
            <a:avLst/>
          </a:prstGeom>
        </p:spPr>
      </p:pic>
      <p:pic>
        <p:nvPicPr>
          <p:cNvPr id="15" name="Picture 14" descr="GTC_Water_Large_Icon.png"/>
          <p:cNvPicPr>
            <a:picLocks noChangeAspect="1"/>
          </p:cNvPicPr>
          <p:nvPr userDrawn="1"/>
        </p:nvPicPr>
        <p:blipFill>
          <a:blip r:embed="rId8"/>
          <a:stretch>
            <a:fillRect/>
          </a:stretch>
        </p:blipFill>
        <p:spPr>
          <a:xfrm>
            <a:off x="2340001" y="414001"/>
            <a:ext cx="877488" cy="809989"/>
          </a:xfrm>
          <a:prstGeom prst="rect">
            <a:avLst/>
          </a:prstGeom>
        </p:spPr>
      </p:pic>
      <p:pic>
        <p:nvPicPr>
          <p:cNvPr id="16" name="Picture 15" descr="GTC_Renewables_Large_Icon.png"/>
          <p:cNvPicPr>
            <a:picLocks noChangeAspect="1"/>
          </p:cNvPicPr>
          <p:nvPr userDrawn="1"/>
        </p:nvPicPr>
        <p:blipFill>
          <a:blip r:embed="rId9"/>
          <a:stretch>
            <a:fillRect/>
          </a:stretch>
        </p:blipFill>
        <p:spPr>
          <a:xfrm>
            <a:off x="4290001" y="414001"/>
            <a:ext cx="877488" cy="807127"/>
          </a:xfrm>
          <a:prstGeom prst="rect">
            <a:avLst/>
          </a:prstGeom>
        </p:spPr>
      </p:pic>
      <p:pic>
        <p:nvPicPr>
          <p:cNvPr id="17" name="Picture 16" descr="GTC_Fibre_Large_Icon.png"/>
          <p:cNvPicPr>
            <a:picLocks noChangeAspect="1"/>
          </p:cNvPicPr>
          <p:nvPr userDrawn="1"/>
        </p:nvPicPr>
        <p:blipFill>
          <a:blip r:embed="rId10"/>
          <a:stretch>
            <a:fillRect/>
          </a:stretch>
        </p:blipFill>
        <p:spPr>
          <a:xfrm>
            <a:off x="3315001" y="414001"/>
            <a:ext cx="878361" cy="810795"/>
          </a:xfrm>
          <a:prstGeom prst="rect">
            <a:avLst/>
          </a:prstGeom>
        </p:spPr>
      </p:pic>
    </p:spTree>
    <p:extLst>
      <p:ext uri="{BB962C8B-B14F-4D97-AF65-F5344CB8AC3E}">
        <p14:creationId xmlns:p14="http://schemas.microsoft.com/office/powerpoint/2010/main" val="36792577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427" y="1673226"/>
            <a:ext cx="9121775" cy="44815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65771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IN THREE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1" y="897575"/>
            <a:ext cx="8928100" cy="1584275"/>
          </a:xfrm>
          <a:prstGeom prst="rect">
            <a:avLst/>
          </a:prstGeom>
        </p:spPr>
        <p:txBody>
          <a:bodyPr lIns="0"/>
          <a:lstStyle>
            <a:lvl1pPr marL="0" indent="0">
              <a:buNone/>
              <a:defRPr sz="2400" b="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1" y="2564447"/>
            <a:ext cx="8928547" cy="1800659"/>
          </a:xfrm>
          <a:prstGeom prst="rect">
            <a:avLst/>
          </a:prstGeom>
        </p:spPr>
        <p:txBody>
          <a:bodyPr lIns="0" rIns="0"/>
          <a:lstStyle>
            <a:lvl1pPr marL="342900" indent="-342900">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49289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1" y="443711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4509121"/>
            <a:ext cx="8928100" cy="1799605"/>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text</a:t>
            </a:r>
            <a:endParaRPr lang="en-GB" dirty="0"/>
          </a:p>
        </p:txBody>
      </p:sp>
      <p:sp>
        <p:nvSpPr>
          <p:cNvPr id="14" name="6 Título"/>
          <p:cNvSpPr>
            <a:spLocks noGrp="1"/>
          </p:cNvSpPr>
          <p:nvPr>
            <p:ph type="title" hasCustomPrompt="1"/>
          </p:nvPr>
        </p:nvSpPr>
        <p:spPr>
          <a:xfrm>
            <a:off x="488950" y="116632"/>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088719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LOR IN THREE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1" y="897575"/>
            <a:ext cx="8928100" cy="1584275"/>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1" y="2625405"/>
            <a:ext cx="8928547" cy="1800659"/>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49289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1" y="443711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4570081"/>
            <a:ext cx="8928100" cy="1799605"/>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text</a:t>
            </a:r>
            <a:endParaRPr lang="en-GB" dirty="0"/>
          </a:p>
        </p:txBody>
      </p:sp>
      <p:sp>
        <p:nvSpPr>
          <p:cNvPr id="14"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977546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N FOUR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1" y="897575"/>
            <a:ext cx="8928100" cy="1152227"/>
          </a:xfrm>
          <a:prstGeom prst="rect">
            <a:avLst/>
          </a:prstGeom>
        </p:spPr>
        <p:txBody>
          <a:bodyPr lIns="0"/>
          <a:lstStyle>
            <a:lvl1pPr marL="0" indent="0">
              <a:buNone/>
              <a:defRPr sz="2400" b="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1" y="2193819"/>
            <a:ext cx="8928547" cy="1368151"/>
          </a:xfrm>
          <a:prstGeom prst="rect">
            <a:avLst/>
          </a:prstGeom>
        </p:spPr>
        <p:txBody>
          <a:bodyPr lIns="0" rIns="0"/>
          <a:lstStyle>
            <a:lvl1pPr marL="342900" indent="-342900">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06084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1" y="494116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3700083"/>
            <a:ext cx="8928100" cy="123003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text</a:t>
            </a:r>
            <a:endParaRPr lang="en-GB" dirty="0"/>
          </a:p>
        </p:txBody>
      </p:sp>
      <p:cxnSp>
        <p:nvCxnSpPr>
          <p:cNvPr id="12" name="11 Conector recto"/>
          <p:cNvCxnSpPr/>
          <p:nvPr userDrawn="1"/>
        </p:nvCxnSpPr>
        <p:spPr>
          <a:xfrm flipH="1">
            <a:off x="488951"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1" y="5074285"/>
            <a:ext cx="8928100" cy="129540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Fourth text</a:t>
            </a:r>
            <a:endParaRPr lang="en-GB" dirty="0"/>
          </a:p>
        </p:txBody>
      </p:sp>
      <p:sp>
        <p:nvSpPr>
          <p:cNvPr id="15"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563362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COLOR IN FOUR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1" y="897575"/>
            <a:ext cx="8928100"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1" y="2193819"/>
            <a:ext cx="8928547" cy="1368151"/>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06084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1" y="494116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3700083"/>
            <a:ext cx="8928100" cy="123003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cxnSp>
        <p:nvCxnSpPr>
          <p:cNvPr id="12" name="11 Conector recto"/>
          <p:cNvCxnSpPr/>
          <p:nvPr userDrawn="1"/>
        </p:nvCxnSpPr>
        <p:spPr>
          <a:xfrm flipH="1">
            <a:off x="488951"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1" y="5074285"/>
            <a:ext cx="8928100" cy="129540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5"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629504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4307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N FOUR BLOCKS-2">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9103" y="897575"/>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1" y="2409841"/>
            <a:ext cx="8928547" cy="1152129"/>
          </a:xfrm>
          <a:prstGeom prst="rect">
            <a:avLst/>
          </a:prstGeom>
        </p:spPr>
        <p:txBody>
          <a:bodyPr lIns="0" rIns="0"/>
          <a:lstStyle>
            <a:lvl1pPr marL="342900" indent="-342900">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3700083"/>
            <a:ext cx="8928100" cy="1158031"/>
          </a:xfrm>
          <a:prstGeom prst="rect">
            <a:avLst/>
          </a:prstGeom>
        </p:spPr>
        <p:txBody>
          <a:bodyPr lIns="0" rIns="0"/>
          <a:lstStyle>
            <a:lvl1pPr marL="342822" indent="-342822">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cxnSp>
        <p:nvCxnSpPr>
          <p:cNvPr id="12" name="11 Conector recto"/>
          <p:cNvCxnSpPr/>
          <p:nvPr userDrawn="1"/>
        </p:nvCxnSpPr>
        <p:spPr>
          <a:xfrm flipH="1">
            <a:off x="488951"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1" y="5002129"/>
            <a:ext cx="8928100" cy="1224136"/>
          </a:xfrm>
          <a:prstGeom prst="rect">
            <a:avLst/>
          </a:prstGeom>
        </p:spPr>
        <p:txBody>
          <a:bodyPr lIns="0" rIns="0"/>
          <a:lstStyle>
            <a:lvl1pPr marL="342822" indent="-342822">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4" name="2 Marcador de texto"/>
          <p:cNvSpPr>
            <a:spLocks noGrp="1"/>
          </p:cNvSpPr>
          <p:nvPr>
            <p:ph type="body" sz="quarter" idx="16" hasCustomPrompt="1"/>
          </p:nvPr>
        </p:nvSpPr>
        <p:spPr>
          <a:xfrm>
            <a:off x="5168900" y="897575"/>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cxnSp>
        <p:nvCxnSpPr>
          <p:cNvPr id="16" name="15 Conector recto"/>
          <p:cNvCxnSpPr/>
          <p:nvPr userDrawn="1"/>
        </p:nvCxnSpPr>
        <p:spPr>
          <a:xfrm flipH="1">
            <a:off x="488951" y="4869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userDrawn="1"/>
        </p:nvCxnSpPr>
        <p:spPr>
          <a:xfrm flipH="1">
            <a:off x="489397" y="623731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8"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8506136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89103" y="897575"/>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1" y="2409840"/>
            <a:ext cx="8928547" cy="252028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5146146"/>
            <a:ext cx="8928100" cy="1158031"/>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sp>
        <p:nvSpPr>
          <p:cNvPr id="14" name="2 Marcador de texto"/>
          <p:cNvSpPr>
            <a:spLocks noGrp="1"/>
          </p:cNvSpPr>
          <p:nvPr>
            <p:ph type="body" sz="quarter" idx="16" hasCustomPrompt="1"/>
          </p:nvPr>
        </p:nvSpPr>
        <p:spPr>
          <a:xfrm>
            <a:off x="5168900" y="897575"/>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cxnSp>
        <p:nvCxnSpPr>
          <p:cNvPr id="16" name="15 Conector recto"/>
          <p:cNvCxnSpPr/>
          <p:nvPr userDrawn="1"/>
        </p:nvCxnSpPr>
        <p:spPr>
          <a:xfrm flipH="1">
            <a:off x="488951" y="501317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17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011192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N TWO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3" hasCustomPrompt="1"/>
          </p:nvPr>
        </p:nvSpPr>
        <p:spPr>
          <a:xfrm>
            <a:off x="488951" y="2409841"/>
            <a:ext cx="8928547" cy="3960441"/>
          </a:xfrm>
          <a:prstGeom prst="rect">
            <a:avLst/>
          </a:prstGeom>
        </p:spPr>
        <p:txBody>
          <a:bodyPr lIns="0" rIns="0"/>
          <a:lstStyle>
            <a:lvl1pPr marL="342900" indent="-342900">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2" name="2 Marcador de texto"/>
          <p:cNvSpPr>
            <a:spLocks noGrp="1"/>
          </p:cNvSpPr>
          <p:nvPr>
            <p:ph type="body" sz="quarter" idx="10" hasCustomPrompt="1"/>
          </p:nvPr>
        </p:nvSpPr>
        <p:spPr>
          <a:xfrm>
            <a:off x="489103" y="897575"/>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15" name="2 Marcador de texto"/>
          <p:cNvSpPr>
            <a:spLocks noGrp="1"/>
          </p:cNvSpPr>
          <p:nvPr>
            <p:ph type="body" sz="quarter" idx="16" hasCustomPrompt="1"/>
          </p:nvPr>
        </p:nvSpPr>
        <p:spPr>
          <a:xfrm>
            <a:off x="5168900" y="897575"/>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spTree>
    <p:extLst>
      <p:ext uri="{BB962C8B-B14F-4D97-AF65-F5344CB8AC3E}">
        <p14:creationId xmlns:p14="http://schemas.microsoft.com/office/powerpoint/2010/main" val="1132240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88951" y="2409841"/>
            <a:ext cx="8928547" cy="936105"/>
          </a:xfrm>
          <a:prstGeom prst="rect">
            <a:avLst/>
          </a:prstGeom>
        </p:spPr>
        <p:txBody>
          <a:bodyPr lIns="0" rIns="0"/>
          <a:lstStyle>
            <a:lvl1pPr marL="342900" indent="-342900">
              <a:buNone/>
              <a:defRPr lang="en-GB" sz="2400" b="0" kern="1200" baseline="0" dirty="0">
                <a:solidFill>
                  <a:schemeClr val="tx1">
                    <a:lumMod val="75000"/>
                  </a:schemeClr>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88952" y="3417952"/>
            <a:ext cx="4248149" cy="2808312"/>
          </a:xfrm>
          <a:prstGeom prst="rect">
            <a:avLst/>
          </a:prstGeom>
        </p:spPr>
        <p:txBody>
          <a:bodyPr lIns="0"/>
          <a:lstStyle>
            <a:lvl1pPr marL="0" indent="0">
              <a:buNone/>
              <a:defRPr sz="2400" b="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1" name="18 Marcador de texto"/>
          <p:cNvSpPr>
            <a:spLocks noGrp="1"/>
          </p:cNvSpPr>
          <p:nvPr>
            <p:ph type="body" sz="quarter" idx="15" hasCustomPrompt="1"/>
          </p:nvPr>
        </p:nvSpPr>
        <p:spPr>
          <a:xfrm>
            <a:off x="5168901" y="3417952"/>
            <a:ext cx="4248597" cy="2808312"/>
          </a:xfrm>
          <a:prstGeom prst="rect">
            <a:avLst/>
          </a:prstGeom>
        </p:spPr>
        <p:txBody>
          <a:bodyPr lIns="0"/>
          <a:lstStyle>
            <a:lvl1pPr marL="0" indent="0">
              <a:buNone/>
              <a:defRPr sz="240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7" name="2 Marcador de texto"/>
          <p:cNvSpPr>
            <a:spLocks noGrp="1"/>
          </p:cNvSpPr>
          <p:nvPr>
            <p:ph type="body" sz="quarter" idx="10" hasCustomPrompt="1"/>
          </p:nvPr>
        </p:nvSpPr>
        <p:spPr>
          <a:xfrm>
            <a:off x="489103" y="897575"/>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18" name="2 Marcador de texto"/>
          <p:cNvSpPr>
            <a:spLocks noGrp="1"/>
          </p:cNvSpPr>
          <p:nvPr>
            <p:ph type="body" sz="quarter" idx="16" hasCustomPrompt="1"/>
          </p:nvPr>
        </p:nvSpPr>
        <p:spPr>
          <a:xfrm>
            <a:off x="5168900" y="897575"/>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spTree>
    <p:extLst>
      <p:ext uri="{BB962C8B-B14F-4D97-AF65-F5344CB8AC3E}">
        <p14:creationId xmlns:p14="http://schemas.microsoft.com/office/powerpoint/2010/main" val="511188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9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0" hasCustomPrompt="1"/>
          </p:nvPr>
        </p:nvSpPr>
        <p:spPr>
          <a:xfrm>
            <a:off x="488949" y="897572"/>
            <a:ext cx="4248151" cy="5402690"/>
          </a:xfrm>
          <a:prstGeom prst="rect">
            <a:avLst/>
          </a:prstGeom>
        </p:spPr>
        <p:txBody>
          <a:bodyPr lIns="0"/>
          <a:lstStyle>
            <a:lvl1pPr marL="0" indent="0">
              <a:buNone/>
              <a:defRPr sz="2400" b="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1 Marcador de texto"/>
          <p:cNvSpPr>
            <a:spLocks noGrp="1"/>
          </p:cNvSpPr>
          <p:nvPr>
            <p:ph type="body" sz="quarter" idx="11" hasCustomPrompt="1"/>
          </p:nvPr>
        </p:nvSpPr>
        <p:spPr>
          <a:xfrm>
            <a:off x="5168900" y="897574"/>
            <a:ext cx="4248151" cy="5400699"/>
          </a:xfrm>
          <a:prstGeom prst="rect">
            <a:avLst/>
          </a:prstGeom>
        </p:spPr>
        <p:txBody>
          <a:bodyPr lIns="0"/>
          <a:lstStyle>
            <a:lvl1pPr marL="0" indent="0">
              <a:buNone/>
              <a:defRPr sz="2400" b="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28977154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88952" y="897575"/>
            <a:ext cx="424814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1" y="897575"/>
            <a:ext cx="4248597"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cxnSp>
        <p:nvCxnSpPr>
          <p:cNvPr id="9" name="8 Conector recto"/>
          <p:cNvCxnSpPr/>
          <p:nvPr userDrawn="1"/>
        </p:nvCxnSpPr>
        <p:spPr>
          <a:xfrm flipH="1">
            <a:off x="488949" y="1628800"/>
            <a:ext cx="4248151"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5161262" y="1628800"/>
            <a:ext cx="424814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88952" y="1761768"/>
            <a:ext cx="4248149" cy="4464496"/>
          </a:xfrm>
          <a:prstGeom prst="rect">
            <a:avLst/>
          </a:prstGeom>
        </p:spPr>
        <p:txBody>
          <a:bodyPr lIns="0"/>
          <a:lstStyle>
            <a:lvl1pPr marL="0" indent="0">
              <a:buNone/>
              <a:defRPr sz="2400" b="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8 Marcador de texto"/>
          <p:cNvSpPr>
            <a:spLocks noGrp="1"/>
          </p:cNvSpPr>
          <p:nvPr>
            <p:ph type="body" sz="quarter" idx="15" hasCustomPrompt="1"/>
          </p:nvPr>
        </p:nvSpPr>
        <p:spPr>
          <a:xfrm>
            <a:off x="5168901" y="1761768"/>
            <a:ext cx="4248597" cy="4464496"/>
          </a:xfrm>
          <a:prstGeom prst="rect">
            <a:avLst/>
          </a:prstGeom>
        </p:spPr>
        <p:txBody>
          <a:bodyPr lIns="0"/>
          <a:lstStyle>
            <a:lvl1pPr marL="0" indent="0">
              <a:buNone/>
              <a:defRPr sz="240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14" name="13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7144952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EXT IN TWO BLOCKS WITH FRAM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2" y="897575"/>
            <a:ext cx="892809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Title</a:t>
            </a:r>
            <a:endParaRPr lang="en-GB" dirty="0"/>
          </a:p>
        </p:txBody>
      </p:sp>
      <p:sp>
        <p:nvSpPr>
          <p:cNvPr id="11" name="16 Marcador de texto"/>
          <p:cNvSpPr>
            <a:spLocks noGrp="1"/>
          </p:cNvSpPr>
          <p:nvPr>
            <p:ph type="body" sz="quarter" idx="14" hasCustomPrompt="1"/>
          </p:nvPr>
        </p:nvSpPr>
        <p:spPr>
          <a:xfrm>
            <a:off x="488952" y="1700808"/>
            <a:ext cx="4248149" cy="4464496"/>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8 Marcador de texto"/>
          <p:cNvSpPr>
            <a:spLocks noGrp="1"/>
          </p:cNvSpPr>
          <p:nvPr>
            <p:ph type="body" sz="quarter" idx="15" hasCustomPrompt="1"/>
          </p:nvPr>
        </p:nvSpPr>
        <p:spPr>
          <a:xfrm>
            <a:off x="5168901" y="1700808"/>
            <a:ext cx="4248597" cy="4464496"/>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614750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EXT IN TWO BLOCKS-2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2" y="897575"/>
            <a:ext cx="424814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1" y="897575"/>
            <a:ext cx="4248597"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
        <p:nvSpPr>
          <p:cNvPr id="12" name="18 Marcador de texto"/>
          <p:cNvSpPr>
            <a:spLocks noGrp="1"/>
          </p:cNvSpPr>
          <p:nvPr>
            <p:ph type="body" sz="quarter" idx="15" hasCustomPrompt="1"/>
          </p:nvPr>
        </p:nvSpPr>
        <p:spPr>
          <a:xfrm>
            <a:off x="5168901" y="1700808"/>
            <a:ext cx="4248597" cy="4464496"/>
          </a:xfrm>
          <a:prstGeom prst="rect">
            <a:avLst/>
          </a:prstGeom>
          <a:ln w="28575">
            <a:solidFill>
              <a:srgbClr val="5C881A"/>
            </a:solidFill>
          </a:ln>
        </p:spPr>
        <p:txBody>
          <a:bodyPr lIns="108000" tIns="36000"/>
          <a:lstStyle>
            <a:lvl1pPr marL="0" indent="0">
              <a:buNone/>
              <a:defRPr sz="240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16 Marcador de texto"/>
          <p:cNvSpPr>
            <a:spLocks noGrp="1"/>
          </p:cNvSpPr>
          <p:nvPr>
            <p:ph type="body" sz="quarter" idx="14" hasCustomPrompt="1"/>
          </p:nvPr>
        </p:nvSpPr>
        <p:spPr>
          <a:xfrm>
            <a:off x="488952" y="1700808"/>
            <a:ext cx="4248149" cy="4464496"/>
          </a:xfrm>
          <a:prstGeom prst="rect">
            <a:avLst/>
          </a:prstGeom>
        </p:spPr>
        <p:txBody>
          <a:bodyPr lIns="0"/>
          <a:lstStyle>
            <a:lvl1pPr marL="0" indent="0">
              <a:buNone/>
              <a:defRPr sz="2400" b="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1"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580679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1" y="2348880"/>
            <a:ext cx="4248150" cy="3816424"/>
          </a:xfrm>
          <a:prstGeom prst="rect">
            <a:avLst/>
          </a:prstGeom>
        </p:spPr>
        <p:txBody>
          <a:bodyPr lIns="0"/>
          <a:lstStyle>
            <a:lvl1pPr marL="0" indent="0">
              <a:buNone/>
              <a:defRPr sz="2400" b="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5168900" y="2349500"/>
            <a:ext cx="4248150" cy="3816350"/>
          </a:xfrm>
          <a:prstGeom prst="rect">
            <a:avLst/>
          </a:prstGeom>
        </p:spPr>
        <p:txBody>
          <a:bodyPr/>
          <a:lstStyle>
            <a:lvl1pPr>
              <a:defRPr/>
            </a:lvl1pPr>
          </a:lstStyle>
          <a:p>
            <a:r>
              <a:rPr lang="es-ES" dirty="0" err="1" smtClean="0"/>
              <a:t>Graphic</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97575"/>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1" y="897575"/>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9217257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1" y="2348880"/>
            <a:ext cx="4248150" cy="2952328"/>
          </a:xfrm>
          <a:prstGeom prst="rect">
            <a:avLst/>
          </a:prstGeom>
        </p:spPr>
        <p:txBody>
          <a:bodyPr lIns="0"/>
          <a:lstStyle>
            <a:lvl1pPr marL="0" indent="0">
              <a:buNone/>
              <a:defRPr sz="2400" b="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5168900" y="2349502"/>
            <a:ext cx="4248150" cy="2952271"/>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Graphic</a:t>
            </a:r>
          </a:p>
          <a:p>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1" y="5589241"/>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Text block</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2" y="897575"/>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1" y="897575"/>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24728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7" name="2 Marcador de texto"/>
          <p:cNvSpPr>
            <a:spLocks noGrp="1"/>
          </p:cNvSpPr>
          <p:nvPr>
            <p:ph type="body" sz="quarter" idx="10" hasCustomPrompt="1"/>
          </p:nvPr>
        </p:nvSpPr>
        <p:spPr>
          <a:xfrm>
            <a:off x="488951" y="897573"/>
            <a:ext cx="8928100" cy="5387917"/>
          </a:xfrm>
          <a:prstGeom prst="rect">
            <a:avLst/>
          </a:prstGeom>
        </p:spPr>
        <p:txBody>
          <a:bodyPr lIns="0"/>
          <a:lstStyle>
            <a:lvl1pPr marL="342900" indent="-342900">
              <a:lnSpc>
                <a:spcPct val="100000"/>
              </a:lnSpc>
              <a:buClr>
                <a:schemeClr val="tx2"/>
              </a:buClr>
              <a:buFont typeface="Arial" panose="020B0604020202020204" pitchFamily="34" charset="0"/>
              <a:buChar char="•"/>
              <a:defRPr sz="2000" b="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2" name="TextBox 1"/>
          <p:cNvSpPr txBox="1"/>
          <p:nvPr userDrawn="1"/>
        </p:nvSpPr>
        <p:spPr>
          <a:xfrm>
            <a:off x="6188150" y="6432700"/>
            <a:ext cx="2977116" cy="276999"/>
          </a:xfrm>
          <a:prstGeom prst="rect">
            <a:avLst/>
          </a:prstGeom>
          <a:noFill/>
        </p:spPr>
        <p:txBody>
          <a:bodyPr wrap="square" rtlCol="0">
            <a:spAutoFit/>
          </a:bodyPr>
          <a:lstStyle/>
          <a:p>
            <a:r>
              <a:rPr lang="en-GB" sz="1200" dirty="0" smtClean="0"/>
              <a:t>IDNO Fault Response</a:t>
            </a:r>
            <a:endParaRPr lang="en-GB" sz="1200" dirty="0"/>
          </a:p>
        </p:txBody>
      </p:sp>
    </p:spTree>
    <p:extLst>
      <p:ext uri="{BB962C8B-B14F-4D97-AF65-F5344CB8AC3E}">
        <p14:creationId xmlns:p14="http://schemas.microsoft.com/office/powerpoint/2010/main" val="35717556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1" y="2348880"/>
            <a:ext cx="4248150" cy="2952328"/>
          </a:xfrm>
          <a:prstGeom prst="rect">
            <a:avLst/>
          </a:prstGeom>
        </p:spPr>
        <p:txBody>
          <a:bodyPr lIns="0"/>
          <a:lstStyle>
            <a:lvl1pPr marL="0" indent="0">
              <a:buNone/>
              <a:defRPr sz="2400" b="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1" y="5589241"/>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Text block</a:t>
            </a:r>
            <a:endParaRPr lang="en-GB" dirty="0"/>
          </a:p>
        </p:txBody>
      </p:sp>
      <p:sp>
        <p:nvSpPr>
          <p:cNvPr id="5" name="4 Marcador de tabla"/>
          <p:cNvSpPr>
            <a:spLocks noGrp="1"/>
          </p:cNvSpPr>
          <p:nvPr>
            <p:ph type="tbl" sz="quarter" idx="16" hasCustomPrompt="1"/>
          </p:nvPr>
        </p:nvSpPr>
        <p:spPr>
          <a:xfrm>
            <a:off x="5168900" y="2349500"/>
            <a:ext cx="4248150" cy="2951708"/>
          </a:xfrm>
          <a:prstGeom prst="rect">
            <a:avLst/>
          </a:prstGeom>
        </p:spPr>
        <p:txBody>
          <a:bodyPr/>
          <a:lstStyle>
            <a:lvl1pPr>
              <a:defRPr/>
            </a:lvl1pPr>
          </a:lstStyle>
          <a:p>
            <a:r>
              <a:rPr lang="es-ES" dirty="0" err="1" smtClean="0"/>
              <a:t>Table</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2" y="897575"/>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1" y="897575"/>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34116352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0" y="2348880"/>
            <a:ext cx="4248150" cy="3816424"/>
          </a:xfrm>
          <a:prstGeom prst="rect">
            <a:avLst/>
          </a:prstGeom>
        </p:spPr>
        <p:txBody>
          <a:bodyPr lIns="0"/>
          <a:lstStyle>
            <a:lvl1pPr marL="0" indent="0">
              <a:buNone/>
              <a:defRPr sz="2400" b="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488951" y="2349500"/>
            <a:ext cx="4248150" cy="3816350"/>
          </a:xfrm>
          <a:prstGeom prst="rect">
            <a:avLst/>
          </a:prstGeom>
        </p:spPr>
        <p:txBody>
          <a:bodyPr/>
          <a:lstStyle>
            <a:lvl1pPr>
              <a:defRPr/>
            </a:lvl1pPr>
          </a:lstStyle>
          <a:p>
            <a:r>
              <a:rPr lang="es-ES" dirty="0" err="1" smtClean="0"/>
              <a:t>Graph</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97575"/>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1" y="897575"/>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39973025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0" y="2348880"/>
            <a:ext cx="4248151" cy="2952328"/>
          </a:xfrm>
          <a:prstGeom prst="rect">
            <a:avLst/>
          </a:prstGeom>
        </p:spPr>
        <p:txBody>
          <a:bodyPr lIns="0"/>
          <a:lstStyle>
            <a:lvl1pPr marL="0" indent="0">
              <a:buNone/>
              <a:defRPr sz="2400" b="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488949" y="2349501"/>
            <a:ext cx="4248151" cy="2952271"/>
          </a:xfrm>
          <a:prstGeom prst="rect">
            <a:avLst/>
          </a:prstGeom>
        </p:spPr>
        <p:txBody>
          <a:bodyPr/>
          <a:lstStyle>
            <a:lvl1pPr>
              <a:defRPr/>
            </a:lvl1pPr>
          </a:lstStyle>
          <a:p>
            <a:r>
              <a:rPr lang="es-ES" dirty="0" err="1" smtClean="0"/>
              <a:t>Graph</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1" y="5589241"/>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Text block</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2" y="897575"/>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1" y="897575"/>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864553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0" y="2348880"/>
            <a:ext cx="4248151" cy="2952328"/>
          </a:xfrm>
          <a:prstGeom prst="rect">
            <a:avLst/>
          </a:prstGeom>
        </p:spPr>
        <p:txBody>
          <a:bodyPr lIns="0"/>
          <a:lstStyle>
            <a:lvl1pPr marL="0" indent="0">
              <a:buNone/>
              <a:defRPr sz="2400" b="0" baseline="0">
                <a:solidFill>
                  <a:schemeClr val="tx1">
                    <a:lumMod val="75000"/>
                  </a:schemeClr>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88951" y="2348881"/>
            <a:ext cx="4248150" cy="2951783"/>
          </a:xfrm>
          <a:prstGeom prst="rect">
            <a:avLst/>
          </a:prstGeom>
        </p:spPr>
        <p:txBody>
          <a:bodyPr/>
          <a:lstStyle>
            <a:lvl1pPr>
              <a:defRPr/>
            </a:lvl1pPr>
          </a:lstStyle>
          <a:p>
            <a:r>
              <a:rPr lang="es-ES" dirty="0" err="1" smtClean="0"/>
              <a:t>Table</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6 Marcador de texto"/>
          <p:cNvSpPr>
            <a:spLocks noGrp="1"/>
          </p:cNvSpPr>
          <p:nvPr>
            <p:ph type="body" sz="quarter" idx="15" hasCustomPrompt="1"/>
          </p:nvPr>
        </p:nvSpPr>
        <p:spPr>
          <a:xfrm>
            <a:off x="488951" y="5589241"/>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Text block</a:t>
            </a:r>
            <a:endParaRPr lang="en-GB" dirty="0"/>
          </a:p>
        </p:txBody>
      </p:sp>
      <p:sp>
        <p:nvSpPr>
          <p:cNvPr id="19" name="16 Marcador de texto"/>
          <p:cNvSpPr>
            <a:spLocks noGrp="1"/>
          </p:cNvSpPr>
          <p:nvPr>
            <p:ph type="body" sz="quarter" idx="14" hasCustomPrompt="1"/>
          </p:nvPr>
        </p:nvSpPr>
        <p:spPr>
          <a:xfrm>
            <a:off x="488952" y="897575"/>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20" name="18 Marcador de texto"/>
          <p:cNvSpPr>
            <a:spLocks noGrp="1"/>
          </p:cNvSpPr>
          <p:nvPr>
            <p:ph type="body" sz="quarter" idx="11" hasCustomPrompt="1"/>
          </p:nvPr>
        </p:nvSpPr>
        <p:spPr>
          <a:xfrm>
            <a:off x="5168901" y="897575"/>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5554049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5168900" y="2349500"/>
            <a:ext cx="4248150" cy="3816350"/>
          </a:xfrm>
          <a:prstGeom prst="rect">
            <a:avLst/>
          </a:prstGeom>
        </p:spPr>
        <p:txBody>
          <a:bodyPr/>
          <a:lstStyle>
            <a:lvl1pPr>
              <a:defRPr/>
            </a:lvl1pPr>
          </a:lstStyle>
          <a:p>
            <a:r>
              <a:rPr lang="es-ES" dirty="0" err="1" smtClean="0"/>
              <a:t>Graph</a:t>
            </a:r>
            <a:endParaRPr lang="en-GB" dirty="0"/>
          </a:p>
        </p:txBody>
      </p:sp>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88951" y="2349500"/>
            <a:ext cx="4248150" cy="3816350"/>
          </a:xfrm>
          <a:prstGeom prst="rect">
            <a:avLst/>
          </a:prstGeom>
        </p:spPr>
        <p:txBody>
          <a:bodyPr/>
          <a:lstStyle>
            <a:lvl1pPr>
              <a:defRPr/>
            </a:lvl1pPr>
          </a:lstStyle>
          <a:p>
            <a:r>
              <a:rPr lang="es-ES" dirty="0" err="1" smtClean="0"/>
              <a:t>Graph</a:t>
            </a:r>
            <a:endParaRPr lang="en-GB" dirty="0"/>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97575"/>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1" y="897575"/>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62728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IN A BLOCK WITH TWO TABLES">
    <p:spTree>
      <p:nvGrpSpPr>
        <p:cNvPr id="1" name=""/>
        <p:cNvGrpSpPr/>
        <p:nvPr/>
      </p:nvGrpSpPr>
      <p:grpSpPr>
        <a:xfrm>
          <a:off x="0" y="0"/>
          <a:ext cx="0" cy="0"/>
          <a:chOff x="0" y="0"/>
          <a:chExt cx="0" cy="0"/>
        </a:xfrm>
      </p:grpSpPr>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488951" y="2349500"/>
            <a:ext cx="4248150" cy="3816350"/>
          </a:xfrm>
          <a:prstGeom prst="rect">
            <a:avLst/>
          </a:prstGeom>
        </p:spPr>
        <p:txBody>
          <a:bodyPr/>
          <a:lstStyle>
            <a:lvl1pPr>
              <a:defRPr/>
            </a:lvl1pPr>
          </a:lstStyle>
          <a:p>
            <a:r>
              <a:rPr lang="es-ES" dirty="0" err="1" smtClean="0"/>
              <a:t>Table</a:t>
            </a:r>
            <a:endParaRPr lang="en-GB" dirty="0"/>
          </a:p>
        </p:txBody>
      </p:sp>
      <p:sp>
        <p:nvSpPr>
          <p:cNvPr id="15" name="2 Marcador de tabla"/>
          <p:cNvSpPr>
            <a:spLocks noGrp="1"/>
          </p:cNvSpPr>
          <p:nvPr>
            <p:ph type="tbl" sz="quarter" idx="17" hasCustomPrompt="1"/>
          </p:nvPr>
        </p:nvSpPr>
        <p:spPr>
          <a:xfrm>
            <a:off x="5151425" y="2348880"/>
            <a:ext cx="4248150" cy="3816350"/>
          </a:xfrm>
          <a:prstGeom prst="rect">
            <a:avLst/>
          </a:prstGeom>
        </p:spPr>
        <p:txBody>
          <a:bodyPr/>
          <a:lstStyle>
            <a:lvl1pPr>
              <a:defRPr/>
            </a:lvl1pPr>
          </a:lstStyle>
          <a:p>
            <a:r>
              <a:rPr lang="es-ES" dirty="0" err="1" smtClean="0"/>
              <a:t>Table</a:t>
            </a:r>
            <a:endParaRPr lang="en-GB" dirty="0"/>
          </a:p>
        </p:txBody>
      </p:sp>
      <p:sp>
        <p:nvSpPr>
          <p:cNvPr id="16"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7" name="16 Marcador de texto"/>
          <p:cNvSpPr>
            <a:spLocks noGrp="1"/>
          </p:cNvSpPr>
          <p:nvPr>
            <p:ph type="body" sz="quarter" idx="14" hasCustomPrompt="1"/>
          </p:nvPr>
        </p:nvSpPr>
        <p:spPr>
          <a:xfrm>
            <a:off x="488952" y="897575"/>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8" name="18 Marcador de texto"/>
          <p:cNvSpPr>
            <a:spLocks noGrp="1"/>
          </p:cNvSpPr>
          <p:nvPr>
            <p:ph type="body" sz="quarter" idx="11" hasCustomPrompt="1"/>
          </p:nvPr>
        </p:nvSpPr>
        <p:spPr>
          <a:xfrm>
            <a:off x="5168901" y="897575"/>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9572104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IN A BLOCK WITH A GRAPHIC AND A TABLE">
    <p:spTree>
      <p:nvGrpSpPr>
        <p:cNvPr id="1" name=""/>
        <p:cNvGrpSpPr/>
        <p:nvPr/>
      </p:nvGrpSpPr>
      <p:grpSpPr>
        <a:xfrm>
          <a:off x="0" y="0"/>
          <a:ext cx="0" cy="0"/>
          <a:chOff x="0" y="0"/>
          <a:chExt cx="0" cy="0"/>
        </a:xfrm>
      </p:grpSpPr>
      <p:cxnSp>
        <p:nvCxnSpPr>
          <p:cNvPr id="11" name="10 Conector recto"/>
          <p:cNvCxnSpPr/>
          <p:nvPr userDrawn="1"/>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88951" y="2349500"/>
            <a:ext cx="4248150" cy="3816350"/>
          </a:xfrm>
          <a:prstGeom prst="rect">
            <a:avLst/>
          </a:prstGeom>
        </p:spPr>
        <p:txBody>
          <a:bodyPr/>
          <a:lstStyle>
            <a:lvl1pPr>
              <a:defRPr/>
            </a:lvl1pPr>
          </a:lstStyle>
          <a:p>
            <a:r>
              <a:rPr lang="es-ES" dirty="0" err="1" smtClean="0"/>
              <a:t>Graph</a:t>
            </a:r>
            <a:endParaRPr lang="en-GB" dirty="0"/>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5168900" y="2348880"/>
            <a:ext cx="4248150" cy="3816970"/>
          </a:xfrm>
          <a:prstGeom prst="rect">
            <a:avLst/>
          </a:prstGeom>
        </p:spPr>
        <p:txBody>
          <a:bodyPr/>
          <a:lstStyle>
            <a:lvl1pPr>
              <a:defRPr/>
            </a:lvl1pPr>
          </a:lstStyle>
          <a:p>
            <a:r>
              <a:rPr lang="es-ES" dirty="0" err="1" smtClean="0"/>
              <a:t>Table</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97575"/>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1" y="897575"/>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1489123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88951" y="897575"/>
            <a:ext cx="8928546"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cxnSp>
        <p:nvCxnSpPr>
          <p:cNvPr id="11" name="10 Conector recto"/>
          <p:cNvCxnSpPr/>
          <p:nvPr userDrawn="1"/>
        </p:nvCxnSpPr>
        <p:spPr>
          <a:xfrm flipH="1">
            <a:off x="517410" y="19168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88952" y="2060848"/>
            <a:ext cx="8928099" cy="4105002"/>
          </a:xfrm>
          <a:prstGeom prst="rect">
            <a:avLst/>
          </a:prstGeom>
        </p:spPr>
        <p:txBody>
          <a:bodyPr/>
          <a:lstStyle>
            <a:lvl1pPr>
              <a:defRPr/>
            </a:lvl1pPr>
          </a:lstStyle>
          <a:p>
            <a:r>
              <a:rPr lang="es-ES" dirty="0" err="1" smtClean="0"/>
              <a:t>Table</a:t>
            </a:r>
            <a:endParaRPr lang="en-GB" dirty="0"/>
          </a:p>
        </p:txBody>
      </p:sp>
      <p:sp>
        <p:nvSpPr>
          <p:cNvPr id="14" name="13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42511630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88951" y="897575"/>
            <a:ext cx="8928546" cy="864195"/>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cxnSp>
        <p:nvCxnSpPr>
          <p:cNvPr id="11" name="10 Conector recto"/>
          <p:cNvCxnSpPr/>
          <p:nvPr userDrawn="1"/>
        </p:nvCxnSpPr>
        <p:spPr>
          <a:xfrm flipH="1">
            <a:off x="488951"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88952" y="1916832"/>
            <a:ext cx="8928099" cy="3384376"/>
          </a:xfrm>
          <a:prstGeom prst="rect">
            <a:avLst/>
          </a:prstGeom>
        </p:spPr>
        <p:txBody>
          <a:bodyPr/>
          <a:lstStyle>
            <a:lvl1pPr>
              <a:defRPr/>
            </a:lvl1pPr>
          </a:lstStyle>
          <a:p>
            <a:r>
              <a:rPr lang="es-ES" dirty="0" err="1" smtClean="0"/>
              <a:t>Table</a:t>
            </a:r>
            <a:endParaRPr lang="en-GB" dirty="0"/>
          </a:p>
        </p:txBody>
      </p:sp>
      <p:sp>
        <p:nvSpPr>
          <p:cNvPr id="14" name="13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7 Conector recto"/>
          <p:cNvCxnSpPr/>
          <p:nvPr userDrawn="1"/>
        </p:nvCxnSpPr>
        <p:spPr>
          <a:xfrm>
            <a:off x="488952" y="53732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88951" y="5445225"/>
            <a:ext cx="8928100" cy="863500"/>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Text block</a:t>
            </a:r>
            <a:endParaRPr lang="en-GB" dirty="0"/>
          </a:p>
        </p:txBody>
      </p:sp>
      <p:sp>
        <p:nvSpPr>
          <p:cNvPr id="13"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1338751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A TITLE WITH A COLUMN">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p:nvPr>
        </p:nvSpPr>
        <p:spPr>
          <a:xfrm>
            <a:off x="488951" y="836613"/>
            <a:ext cx="8928100" cy="1080220"/>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dirty="0" smtClean="0">
                <a:effectLst/>
              </a:rPr>
              <a:t>Click to edit the text style</a:t>
            </a:r>
            <a:endParaRPr lang="en-GB" dirty="0"/>
          </a:p>
        </p:txBody>
      </p:sp>
      <p:sp>
        <p:nvSpPr>
          <p:cNvPr id="6" name="6 Título"/>
          <p:cNvSpPr>
            <a:spLocks noGrp="1"/>
          </p:cNvSpPr>
          <p:nvPr>
            <p:ph type="title"/>
          </p:nvPr>
        </p:nvSpPr>
        <p:spPr>
          <a:xfrm>
            <a:off x="488952"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dirty="0" smtClean="0">
                <a:effectLst/>
              </a:rPr>
              <a:t>Click to edit the text style</a:t>
            </a:r>
            <a:endParaRPr lang="en-US" dirty="0"/>
          </a:p>
        </p:txBody>
      </p:sp>
    </p:spTree>
    <p:extLst>
      <p:ext uri="{BB962C8B-B14F-4D97-AF65-F5344CB8AC3E}">
        <p14:creationId xmlns:p14="http://schemas.microsoft.com/office/powerpoint/2010/main" val="2424247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730328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A PHOTO LEFT TEXT">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0"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7"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2" y="6381766"/>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5168900" y="2133606"/>
            <a:ext cx="4248150" cy="3743325"/>
          </a:xfrm>
          <a:prstGeom prst="rect">
            <a:avLst/>
          </a:prstGeom>
        </p:spPr>
        <p:txBody>
          <a:bodyPr/>
          <a:lstStyle>
            <a:lvl1pPr>
              <a:defRPr/>
            </a:lvl1pPr>
          </a:lstStyle>
          <a:p>
            <a:r>
              <a:rPr lang="es-ES" dirty="0" err="1" smtClean="0"/>
              <a:t>Image</a:t>
            </a:r>
            <a:endParaRPr lang="en-GB" dirty="0"/>
          </a:p>
        </p:txBody>
      </p:sp>
      <p:sp>
        <p:nvSpPr>
          <p:cNvPr id="12" name="8 Marcador de texto"/>
          <p:cNvSpPr>
            <a:spLocks noGrp="1"/>
          </p:cNvSpPr>
          <p:nvPr>
            <p:ph type="body" sz="quarter" idx="16" hasCustomPrompt="1"/>
          </p:nvPr>
        </p:nvSpPr>
        <p:spPr>
          <a:xfrm>
            <a:off x="5169355" y="5949966"/>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0" name="18 Marcador de texto"/>
          <p:cNvSpPr>
            <a:spLocks noGrp="1"/>
          </p:cNvSpPr>
          <p:nvPr>
            <p:ph type="body" sz="quarter" idx="11" hasCustomPrompt="1"/>
          </p:nvPr>
        </p:nvSpPr>
        <p:spPr>
          <a:xfrm>
            <a:off x="5172223"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11" name="4 Marcador de texto"/>
          <p:cNvSpPr>
            <a:spLocks noGrp="1"/>
          </p:cNvSpPr>
          <p:nvPr>
            <p:ph type="body" sz="quarter" idx="15" hasCustomPrompt="1"/>
          </p:nvPr>
        </p:nvSpPr>
        <p:spPr>
          <a:xfrm>
            <a:off x="488510" y="2133606"/>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Tree>
    <p:extLst>
      <p:ext uri="{BB962C8B-B14F-4D97-AF65-F5344CB8AC3E}">
        <p14:creationId xmlns:p14="http://schemas.microsoft.com/office/powerpoint/2010/main" val="15086943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A PHOTO LEFT TEXT">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0"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7"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2" y="6381766"/>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5168900" y="2133606"/>
            <a:ext cx="4248150" cy="3743325"/>
          </a:xfrm>
          <a:prstGeom prst="rect">
            <a:avLst/>
          </a:prstGeom>
        </p:spPr>
        <p:txBody>
          <a:bodyPr/>
          <a:lstStyle>
            <a:lvl1pPr>
              <a:defRPr/>
            </a:lvl1pPr>
          </a:lstStyle>
          <a:p>
            <a:r>
              <a:rPr lang="es-ES" dirty="0" err="1" smtClean="0"/>
              <a:t>Image</a:t>
            </a:r>
            <a:endParaRPr lang="en-GB" dirty="0"/>
          </a:p>
        </p:txBody>
      </p:sp>
      <p:sp>
        <p:nvSpPr>
          <p:cNvPr id="12" name="8 Marcador de texto"/>
          <p:cNvSpPr>
            <a:spLocks noGrp="1"/>
          </p:cNvSpPr>
          <p:nvPr>
            <p:ph type="body" sz="quarter" idx="16" hasCustomPrompt="1"/>
          </p:nvPr>
        </p:nvSpPr>
        <p:spPr>
          <a:xfrm>
            <a:off x="5169355" y="5949966"/>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0" name="18 Marcador de texto"/>
          <p:cNvSpPr>
            <a:spLocks noGrp="1"/>
          </p:cNvSpPr>
          <p:nvPr>
            <p:ph type="body" sz="quarter" idx="11" hasCustomPrompt="1"/>
          </p:nvPr>
        </p:nvSpPr>
        <p:spPr>
          <a:xfrm>
            <a:off x="5172223"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11" name="4 Marcador de texto"/>
          <p:cNvSpPr>
            <a:spLocks noGrp="1"/>
          </p:cNvSpPr>
          <p:nvPr>
            <p:ph type="body" sz="quarter" idx="15" hasCustomPrompt="1"/>
          </p:nvPr>
        </p:nvSpPr>
        <p:spPr>
          <a:xfrm>
            <a:off x="488510" y="2133606"/>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Tree>
    <p:extLst>
      <p:ext uri="{BB962C8B-B14F-4D97-AF65-F5344CB8AC3E}">
        <p14:creationId xmlns:p14="http://schemas.microsoft.com/office/powerpoint/2010/main" val="481325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A TITLE WITH A COLUMN">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endParaRPr>
          </a:p>
        </p:txBody>
      </p:sp>
      <p:sp>
        <p:nvSpPr>
          <p:cNvPr id="5" name="2 Marcador de texto"/>
          <p:cNvSpPr>
            <a:spLocks noGrp="1"/>
          </p:cNvSpPr>
          <p:nvPr>
            <p:ph type="body" sz="quarter" idx="10" hasCustomPrompt="1"/>
          </p:nvPr>
        </p:nvSpPr>
        <p:spPr>
          <a:xfrm>
            <a:off x="488951" y="836612"/>
            <a:ext cx="8928100" cy="5400699"/>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dirty="0" smtClean="0">
                <a:effectLst/>
              </a:rPr>
              <a:t>Text </a:t>
            </a:r>
            <a:endParaRPr lang="en-GB" dirty="0"/>
          </a:p>
        </p:txBody>
      </p:sp>
      <p:sp>
        <p:nvSpPr>
          <p:cNvPr id="6"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dirty="0" smtClean="0">
                <a:effectLst/>
              </a:rPr>
              <a:t>Title </a:t>
            </a:r>
            <a:endParaRPr lang="en-US" dirty="0"/>
          </a:p>
        </p:txBody>
      </p:sp>
      <p:sp>
        <p:nvSpPr>
          <p:cNvPr id="7" name="6 Marcador de texto"/>
          <p:cNvSpPr>
            <a:spLocks noGrp="1"/>
          </p:cNvSpPr>
          <p:nvPr>
            <p:ph type="body" sz="quarter" idx="13" hasCustomPrompt="1"/>
          </p:nvPr>
        </p:nvSpPr>
        <p:spPr>
          <a:xfrm>
            <a:off x="4737101" y="6381752"/>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smtClean="0">
                <a:effectLst/>
              </a:rPr>
              <a:t>Write here the title of the presentation</a:t>
            </a:r>
            <a:endParaRPr lang="en-GB" noProof="0" dirty="0"/>
          </a:p>
        </p:txBody>
      </p:sp>
    </p:spTree>
    <p:extLst>
      <p:ext uri="{BB962C8B-B14F-4D97-AF65-F5344CB8AC3E}">
        <p14:creationId xmlns:p14="http://schemas.microsoft.com/office/powerpoint/2010/main" val="25765873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A TITLE WITH A COLUMN">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endParaRPr>
          </a:p>
        </p:txBody>
      </p:sp>
      <p:sp>
        <p:nvSpPr>
          <p:cNvPr id="5" name="2 Marcador de texto"/>
          <p:cNvSpPr>
            <a:spLocks noGrp="1"/>
          </p:cNvSpPr>
          <p:nvPr>
            <p:ph type="body" sz="quarter" idx="10" hasCustomPrompt="1"/>
          </p:nvPr>
        </p:nvSpPr>
        <p:spPr>
          <a:xfrm>
            <a:off x="488951" y="836612"/>
            <a:ext cx="8928100" cy="5400699"/>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dirty="0" smtClean="0">
                <a:effectLst/>
              </a:rPr>
              <a:t>Text </a:t>
            </a:r>
            <a:endParaRPr lang="en-GB" dirty="0"/>
          </a:p>
        </p:txBody>
      </p:sp>
      <p:sp>
        <p:nvSpPr>
          <p:cNvPr id="6"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dirty="0" smtClean="0">
                <a:effectLst/>
              </a:rPr>
              <a:t>Title </a:t>
            </a:r>
            <a:endParaRPr lang="en-US" dirty="0"/>
          </a:p>
        </p:txBody>
      </p:sp>
      <p:sp>
        <p:nvSpPr>
          <p:cNvPr id="7" name="6 Marcador de texto"/>
          <p:cNvSpPr>
            <a:spLocks noGrp="1"/>
          </p:cNvSpPr>
          <p:nvPr>
            <p:ph type="body" sz="quarter" idx="13" hasCustomPrompt="1"/>
          </p:nvPr>
        </p:nvSpPr>
        <p:spPr>
          <a:xfrm>
            <a:off x="4737101" y="6381752"/>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smtClean="0">
                <a:effectLst/>
              </a:rPr>
              <a:t>Write here the title of the presentation</a:t>
            </a:r>
            <a:endParaRPr lang="en-GB" noProof="0" dirty="0"/>
          </a:p>
        </p:txBody>
      </p:sp>
    </p:spTree>
    <p:extLst>
      <p:ext uri="{BB962C8B-B14F-4D97-AF65-F5344CB8AC3E}">
        <p14:creationId xmlns:p14="http://schemas.microsoft.com/office/powerpoint/2010/main" val="39681773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A TITLE WITH A COLUMN">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endParaRPr>
          </a:p>
        </p:txBody>
      </p:sp>
      <p:sp>
        <p:nvSpPr>
          <p:cNvPr id="5" name="2 Marcador de texto"/>
          <p:cNvSpPr>
            <a:spLocks noGrp="1"/>
          </p:cNvSpPr>
          <p:nvPr>
            <p:ph type="body" sz="quarter" idx="10" hasCustomPrompt="1"/>
          </p:nvPr>
        </p:nvSpPr>
        <p:spPr>
          <a:xfrm>
            <a:off x="488951" y="836612"/>
            <a:ext cx="8928100" cy="5400699"/>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dirty="0" smtClean="0">
                <a:effectLst/>
              </a:rPr>
              <a:t>Text </a:t>
            </a:r>
            <a:endParaRPr lang="en-GB" dirty="0"/>
          </a:p>
        </p:txBody>
      </p:sp>
      <p:sp>
        <p:nvSpPr>
          <p:cNvPr id="6"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dirty="0" smtClean="0">
                <a:effectLst/>
              </a:rPr>
              <a:t>Title </a:t>
            </a:r>
            <a:endParaRPr lang="en-US" dirty="0"/>
          </a:p>
        </p:txBody>
      </p:sp>
      <p:sp>
        <p:nvSpPr>
          <p:cNvPr id="7" name="6 Marcador de texto"/>
          <p:cNvSpPr>
            <a:spLocks noGrp="1"/>
          </p:cNvSpPr>
          <p:nvPr>
            <p:ph type="body" sz="quarter" idx="13" hasCustomPrompt="1"/>
          </p:nvPr>
        </p:nvSpPr>
        <p:spPr>
          <a:xfrm>
            <a:off x="4737101" y="6381752"/>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noProof="0" dirty="0" smtClean="0">
                <a:effectLst/>
              </a:rPr>
              <a:t>Write here the title of the presentation</a:t>
            </a:r>
            <a:endParaRPr lang="en-GB" noProof="0" dirty="0"/>
          </a:p>
        </p:txBody>
      </p:sp>
    </p:spTree>
    <p:extLst>
      <p:ext uri="{BB962C8B-B14F-4D97-AF65-F5344CB8AC3E}">
        <p14:creationId xmlns:p14="http://schemas.microsoft.com/office/powerpoint/2010/main" val="2069858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A PHOTO RIGH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488950" y="2133600"/>
            <a:ext cx="4248150" cy="3743325"/>
          </a:xfrm>
          <a:prstGeom prst="rect">
            <a:avLst/>
          </a:prstGeom>
        </p:spPr>
        <p:txBody>
          <a:bodyPr/>
          <a:lstStyle>
            <a:lvl1pPr>
              <a:defRPr/>
            </a:lvl1pPr>
          </a:lstStyle>
          <a:p>
            <a:r>
              <a:rPr lang="es-ES" dirty="0" err="1" smtClean="0"/>
              <a:t>Image</a:t>
            </a:r>
            <a:endParaRPr lang="en-GB" dirty="0"/>
          </a:p>
        </p:txBody>
      </p:sp>
      <p:sp>
        <p:nvSpPr>
          <p:cNvPr id="5" name="4 Marcador de texto"/>
          <p:cNvSpPr>
            <a:spLocks noGrp="1"/>
          </p:cNvSpPr>
          <p:nvPr>
            <p:ph type="body" sz="quarter" idx="15" hasCustomPrompt="1"/>
          </p:nvPr>
        </p:nvSpPr>
        <p:spPr>
          <a:xfrm>
            <a:off x="5168900" y="2133600"/>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
        <p:nvSpPr>
          <p:cNvPr id="12" name="8 Marcador de texto"/>
          <p:cNvSpPr>
            <a:spLocks noGrp="1"/>
          </p:cNvSpPr>
          <p:nvPr>
            <p:ph type="body" sz="quarter" idx="16" hasCustomPrompt="1"/>
          </p:nvPr>
        </p:nvSpPr>
        <p:spPr>
          <a:xfrm>
            <a:off x="488950" y="594995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1854139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A PHOTO RIGH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488950" y="2133600"/>
            <a:ext cx="4248150" cy="3743325"/>
          </a:xfrm>
          <a:prstGeom prst="rect">
            <a:avLst/>
          </a:prstGeom>
        </p:spPr>
        <p:txBody>
          <a:bodyPr/>
          <a:lstStyle>
            <a:lvl1pPr>
              <a:defRPr/>
            </a:lvl1pPr>
          </a:lstStyle>
          <a:p>
            <a:r>
              <a:rPr lang="es-ES" dirty="0" err="1" smtClean="0"/>
              <a:t>Image</a:t>
            </a:r>
            <a:endParaRPr lang="en-GB" dirty="0"/>
          </a:p>
        </p:txBody>
      </p:sp>
      <p:sp>
        <p:nvSpPr>
          <p:cNvPr id="5" name="4 Marcador de texto"/>
          <p:cNvSpPr>
            <a:spLocks noGrp="1"/>
          </p:cNvSpPr>
          <p:nvPr>
            <p:ph type="body" sz="quarter" idx="15" hasCustomPrompt="1"/>
          </p:nvPr>
        </p:nvSpPr>
        <p:spPr>
          <a:xfrm>
            <a:off x="5168900" y="2133600"/>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
        <p:nvSpPr>
          <p:cNvPr id="12" name="8 Marcador de texto"/>
          <p:cNvSpPr>
            <a:spLocks noGrp="1"/>
          </p:cNvSpPr>
          <p:nvPr>
            <p:ph type="body" sz="quarter" idx="16" hasCustomPrompt="1"/>
          </p:nvPr>
        </p:nvSpPr>
        <p:spPr>
          <a:xfrm>
            <a:off x="488950" y="594995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1854139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A PHOTO RIGH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488950" y="2133600"/>
            <a:ext cx="4248150" cy="3743325"/>
          </a:xfrm>
          <a:prstGeom prst="rect">
            <a:avLst/>
          </a:prstGeom>
        </p:spPr>
        <p:txBody>
          <a:bodyPr/>
          <a:lstStyle>
            <a:lvl1pPr>
              <a:defRPr/>
            </a:lvl1pPr>
          </a:lstStyle>
          <a:p>
            <a:r>
              <a:rPr lang="es-ES" dirty="0" err="1" smtClean="0"/>
              <a:t>Image</a:t>
            </a:r>
            <a:endParaRPr lang="en-GB" dirty="0"/>
          </a:p>
        </p:txBody>
      </p:sp>
      <p:sp>
        <p:nvSpPr>
          <p:cNvPr id="5" name="4 Marcador de texto"/>
          <p:cNvSpPr>
            <a:spLocks noGrp="1"/>
          </p:cNvSpPr>
          <p:nvPr>
            <p:ph type="body" sz="quarter" idx="15" hasCustomPrompt="1"/>
          </p:nvPr>
        </p:nvSpPr>
        <p:spPr>
          <a:xfrm>
            <a:off x="5168900" y="2133600"/>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
        <p:nvSpPr>
          <p:cNvPr id="12" name="8 Marcador de texto"/>
          <p:cNvSpPr>
            <a:spLocks noGrp="1"/>
          </p:cNvSpPr>
          <p:nvPr>
            <p:ph type="body" sz="quarter" idx="16" hasCustomPrompt="1"/>
          </p:nvPr>
        </p:nvSpPr>
        <p:spPr>
          <a:xfrm>
            <a:off x="488950" y="594995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1854139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A PHOTO RIGH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488950" y="2133600"/>
            <a:ext cx="4248150" cy="3743325"/>
          </a:xfrm>
          <a:prstGeom prst="rect">
            <a:avLst/>
          </a:prstGeom>
        </p:spPr>
        <p:txBody>
          <a:bodyPr/>
          <a:lstStyle>
            <a:lvl1pPr>
              <a:defRPr/>
            </a:lvl1pPr>
          </a:lstStyle>
          <a:p>
            <a:r>
              <a:rPr lang="es-ES" dirty="0" err="1" smtClean="0"/>
              <a:t>Image</a:t>
            </a:r>
            <a:endParaRPr lang="en-GB" dirty="0"/>
          </a:p>
        </p:txBody>
      </p:sp>
      <p:sp>
        <p:nvSpPr>
          <p:cNvPr id="5" name="4 Marcador de texto"/>
          <p:cNvSpPr>
            <a:spLocks noGrp="1"/>
          </p:cNvSpPr>
          <p:nvPr>
            <p:ph type="body" sz="quarter" idx="15" hasCustomPrompt="1"/>
          </p:nvPr>
        </p:nvSpPr>
        <p:spPr>
          <a:xfrm>
            <a:off x="5168900" y="2133600"/>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
        <p:nvSpPr>
          <p:cNvPr id="12" name="8 Marcador de texto"/>
          <p:cNvSpPr>
            <a:spLocks noGrp="1"/>
          </p:cNvSpPr>
          <p:nvPr>
            <p:ph type="body" sz="quarter" idx="16" hasCustomPrompt="1"/>
          </p:nvPr>
        </p:nvSpPr>
        <p:spPr>
          <a:xfrm>
            <a:off x="488950" y="594995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1854139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EXT IN TWO BLOCKS-1">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88951" y="836615"/>
            <a:ext cx="8928100"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cxnSp>
        <p:nvCxnSpPr>
          <p:cNvPr id="9" name="8 Conector recto"/>
          <p:cNvCxnSpPr/>
          <p:nvPr userDrawn="1"/>
        </p:nvCxnSpPr>
        <p:spPr>
          <a:xfrm flipH="1">
            <a:off x="488951"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2" y="1916836"/>
            <a:ext cx="9001125" cy="417599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531061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HOTO RIGH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2" y="89757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1" y="89757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3" name="2 Marcador de posición de imagen"/>
          <p:cNvSpPr>
            <a:spLocks noGrp="1"/>
          </p:cNvSpPr>
          <p:nvPr>
            <p:ph type="pic" sz="quarter" idx="14" hasCustomPrompt="1"/>
          </p:nvPr>
        </p:nvSpPr>
        <p:spPr>
          <a:xfrm>
            <a:off x="488951" y="2133602"/>
            <a:ext cx="4248150" cy="3743325"/>
          </a:xfrm>
          <a:prstGeom prst="rect">
            <a:avLst/>
          </a:prstGeom>
        </p:spPr>
        <p:txBody>
          <a:bodyPr/>
          <a:lstStyle>
            <a:lvl1pPr>
              <a:defRPr/>
            </a:lvl1pPr>
          </a:lstStyle>
          <a:p>
            <a:r>
              <a:rPr lang="es-ES" dirty="0" err="1" smtClean="0"/>
              <a:t>Image</a:t>
            </a:r>
            <a:endParaRPr lang="en-GB" dirty="0"/>
          </a:p>
        </p:txBody>
      </p:sp>
      <p:sp>
        <p:nvSpPr>
          <p:cNvPr id="5" name="4 Marcador de texto"/>
          <p:cNvSpPr>
            <a:spLocks noGrp="1"/>
          </p:cNvSpPr>
          <p:nvPr>
            <p:ph type="body" sz="quarter" idx="15" hasCustomPrompt="1"/>
          </p:nvPr>
        </p:nvSpPr>
        <p:spPr>
          <a:xfrm>
            <a:off x="5168900" y="2133602"/>
            <a:ext cx="4248150" cy="3743325"/>
          </a:xfrm>
          <a:prstGeom prst="rect">
            <a:avLst/>
          </a:prstGeom>
        </p:spPr>
        <p:txBody>
          <a:bodyPr/>
          <a:lstStyle>
            <a:lvl1pPr marL="0" indent="0">
              <a:buFont typeface="Arial" panose="020B0604020202020204" pitchFamily="34" charset="0"/>
              <a:buNone/>
              <a:defRPr lang="es-ES" sz="2000" kern="1200" baseline="0" dirty="0" smtClean="0">
                <a:solidFill>
                  <a:schemeClr val="tx1">
                    <a:lumMod val="75000"/>
                  </a:schemeClr>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
        <p:nvSpPr>
          <p:cNvPr id="12" name="8 Marcador de texto"/>
          <p:cNvSpPr>
            <a:spLocks noGrp="1"/>
          </p:cNvSpPr>
          <p:nvPr>
            <p:ph type="body" sz="quarter" idx="16" hasCustomPrompt="1"/>
          </p:nvPr>
        </p:nvSpPr>
        <p:spPr>
          <a:xfrm>
            <a:off x="488951" y="5949952"/>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1091080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EXT IN TWO BLOCKS-1">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88951" y="836615"/>
            <a:ext cx="8928100"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cxnSp>
        <p:nvCxnSpPr>
          <p:cNvPr id="9" name="8 Conector recto"/>
          <p:cNvCxnSpPr/>
          <p:nvPr userDrawn="1"/>
        </p:nvCxnSpPr>
        <p:spPr>
          <a:xfrm flipH="1">
            <a:off x="488951"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2" y="1916836"/>
            <a:ext cx="9001125" cy="417599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2" y="6381754"/>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4871585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52EAF19-CFD9-FF43-B370-D0BE0824057B}" type="datetimeFigureOut">
              <a:rPr lang="en-US" smtClean="0"/>
              <a:t>4/17/2018</a:t>
            </a:fld>
            <a:endParaRPr lang="en-US"/>
          </a:p>
        </p:txBody>
      </p:sp>
      <p:sp>
        <p:nvSpPr>
          <p:cNvPr id="5" name="Footer Placeholder 4"/>
          <p:cNvSpPr>
            <a:spLocks noGrp="1"/>
          </p:cNvSpPr>
          <p:nvPr>
            <p:ph type="ftr" sz="quarter" idx="11"/>
          </p:nvPr>
        </p:nvSpPr>
        <p:spPr>
          <a:xfrm>
            <a:off x="3281364" y="6356352"/>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38682CF5-CDFA-774E-853D-AD6ADE7DD30A}" type="slidenum">
              <a:rPr lang="en-US" smtClean="0"/>
              <a:t>‹#›</a:t>
            </a:fld>
            <a:endParaRPr lang="en-US"/>
          </a:p>
        </p:txBody>
      </p:sp>
    </p:spTree>
    <p:extLst>
      <p:ext uri="{BB962C8B-B14F-4D97-AF65-F5344CB8AC3E}">
        <p14:creationId xmlns:p14="http://schemas.microsoft.com/office/powerpoint/2010/main" val="2013352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7"/>
            <a:ext cx="8543925"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1039" y="1825625"/>
            <a:ext cx="8543925"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52EAF19-CFD9-FF43-B370-D0BE0824057B}" type="datetimeFigureOut">
              <a:rPr lang="en-US" smtClean="0"/>
              <a:t>4/17/2018</a:t>
            </a:fld>
            <a:endParaRPr lang="en-US"/>
          </a:p>
        </p:txBody>
      </p:sp>
      <p:sp>
        <p:nvSpPr>
          <p:cNvPr id="5" name="Footer Placeholder 4"/>
          <p:cNvSpPr>
            <a:spLocks noGrp="1"/>
          </p:cNvSpPr>
          <p:nvPr>
            <p:ph type="ftr" sz="quarter" idx="11"/>
          </p:nvPr>
        </p:nvSpPr>
        <p:spPr>
          <a:xfrm>
            <a:off x="3281364" y="6356352"/>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38682CF5-CDFA-774E-853D-AD6ADE7DD30A}" type="slidenum">
              <a:rPr lang="en-US" smtClean="0"/>
              <a:t>‹#›</a:t>
            </a:fld>
            <a:endParaRPr lang="en-US"/>
          </a:p>
        </p:txBody>
      </p:sp>
    </p:spTree>
    <p:extLst>
      <p:ext uri="{BB962C8B-B14F-4D97-AF65-F5344CB8AC3E}">
        <p14:creationId xmlns:p14="http://schemas.microsoft.com/office/powerpoint/2010/main" val="516364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40"/>
            <a:ext cx="8543925"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6275" y="4589465"/>
            <a:ext cx="854392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52EAF19-CFD9-FF43-B370-D0BE0824057B}" type="datetimeFigureOut">
              <a:rPr lang="en-US" smtClean="0"/>
              <a:t>4/17/2018</a:t>
            </a:fld>
            <a:endParaRPr lang="en-US"/>
          </a:p>
        </p:txBody>
      </p:sp>
      <p:sp>
        <p:nvSpPr>
          <p:cNvPr id="5" name="Footer Placeholder 4"/>
          <p:cNvSpPr>
            <a:spLocks noGrp="1"/>
          </p:cNvSpPr>
          <p:nvPr>
            <p:ph type="ftr" sz="quarter" idx="11"/>
          </p:nvPr>
        </p:nvSpPr>
        <p:spPr>
          <a:xfrm>
            <a:off x="3281364" y="6356352"/>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38682CF5-CDFA-774E-853D-AD6ADE7DD30A}" type="slidenum">
              <a:rPr lang="en-US" smtClean="0"/>
              <a:t>‹#›</a:t>
            </a:fld>
            <a:endParaRPr lang="en-US"/>
          </a:p>
        </p:txBody>
      </p:sp>
    </p:spTree>
    <p:extLst>
      <p:ext uri="{BB962C8B-B14F-4D97-AF65-F5344CB8AC3E}">
        <p14:creationId xmlns:p14="http://schemas.microsoft.com/office/powerpoint/2010/main" val="555423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7"/>
            <a:ext cx="8543925"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9" y="1825625"/>
            <a:ext cx="4195762"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1" y="1825625"/>
            <a:ext cx="4195763"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D52EAF19-CFD9-FF43-B370-D0BE0824057B}" type="datetimeFigureOut">
              <a:rPr lang="en-US" smtClean="0"/>
              <a:t>4/17/2018</a:t>
            </a:fld>
            <a:endParaRPr lang="en-US"/>
          </a:p>
        </p:txBody>
      </p:sp>
      <p:sp>
        <p:nvSpPr>
          <p:cNvPr id="6" name="Footer Placeholder 5"/>
          <p:cNvSpPr>
            <a:spLocks noGrp="1"/>
          </p:cNvSpPr>
          <p:nvPr>
            <p:ph type="ftr" sz="quarter" idx="11"/>
          </p:nvPr>
        </p:nvSpPr>
        <p:spPr>
          <a:xfrm>
            <a:off x="3281364"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38682CF5-CDFA-774E-853D-AD6ADE7DD30A}" type="slidenum">
              <a:rPr lang="en-US" smtClean="0"/>
              <a:t>‹#›</a:t>
            </a:fld>
            <a:endParaRPr lang="en-US"/>
          </a:p>
        </p:txBody>
      </p:sp>
    </p:spTree>
    <p:extLst>
      <p:ext uri="{BB962C8B-B14F-4D97-AF65-F5344CB8AC3E}">
        <p14:creationId xmlns:p14="http://schemas.microsoft.com/office/powerpoint/2010/main" val="20308849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6" y="365127"/>
            <a:ext cx="8543925"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82626" y="1681163"/>
            <a:ext cx="4191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626" y="2505075"/>
            <a:ext cx="419100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4" y="1681163"/>
            <a:ext cx="42116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4" y="2505075"/>
            <a:ext cx="42116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D52EAF19-CFD9-FF43-B370-D0BE0824057B}" type="datetimeFigureOut">
              <a:rPr lang="en-US" smtClean="0"/>
              <a:t>4/17/2018</a:t>
            </a:fld>
            <a:endParaRPr lang="en-US"/>
          </a:p>
        </p:txBody>
      </p:sp>
      <p:sp>
        <p:nvSpPr>
          <p:cNvPr id="8" name="Footer Placeholder 7"/>
          <p:cNvSpPr>
            <a:spLocks noGrp="1"/>
          </p:cNvSpPr>
          <p:nvPr>
            <p:ph type="ftr" sz="quarter" idx="11"/>
          </p:nvPr>
        </p:nvSpPr>
        <p:spPr>
          <a:xfrm>
            <a:off x="3281364" y="6356352"/>
            <a:ext cx="33432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38682CF5-CDFA-774E-853D-AD6ADE7DD30A}" type="slidenum">
              <a:rPr lang="en-US" smtClean="0"/>
              <a:t>‹#›</a:t>
            </a:fld>
            <a:endParaRPr lang="en-US"/>
          </a:p>
        </p:txBody>
      </p:sp>
    </p:spTree>
    <p:extLst>
      <p:ext uri="{BB962C8B-B14F-4D97-AF65-F5344CB8AC3E}">
        <p14:creationId xmlns:p14="http://schemas.microsoft.com/office/powerpoint/2010/main" val="977882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7"/>
            <a:ext cx="8543925"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D52EAF19-CFD9-FF43-B370-D0BE0824057B}" type="datetimeFigureOut">
              <a:rPr lang="en-US" smtClean="0"/>
              <a:t>4/17/2018</a:t>
            </a:fld>
            <a:endParaRPr lang="en-US"/>
          </a:p>
        </p:txBody>
      </p:sp>
      <p:sp>
        <p:nvSpPr>
          <p:cNvPr id="4" name="Footer Placeholder 3"/>
          <p:cNvSpPr>
            <a:spLocks noGrp="1"/>
          </p:cNvSpPr>
          <p:nvPr>
            <p:ph type="ftr" sz="quarter" idx="11"/>
          </p:nvPr>
        </p:nvSpPr>
        <p:spPr>
          <a:xfrm>
            <a:off x="3281364" y="6356352"/>
            <a:ext cx="33432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38682CF5-CDFA-774E-853D-AD6ADE7DD30A}" type="slidenum">
              <a:rPr lang="en-US" smtClean="0"/>
              <a:t>‹#›</a:t>
            </a:fld>
            <a:endParaRPr lang="en-US"/>
          </a:p>
        </p:txBody>
      </p:sp>
    </p:spTree>
    <p:extLst>
      <p:ext uri="{BB962C8B-B14F-4D97-AF65-F5344CB8AC3E}">
        <p14:creationId xmlns:p14="http://schemas.microsoft.com/office/powerpoint/2010/main" val="5817010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D52EAF19-CFD9-FF43-B370-D0BE0824057B}" type="datetimeFigureOut">
              <a:rPr lang="en-US" smtClean="0"/>
              <a:t>4/17/2018</a:t>
            </a:fld>
            <a:endParaRPr lang="en-US"/>
          </a:p>
        </p:txBody>
      </p:sp>
      <p:sp>
        <p:nvSpPr>
          <p:cNvPr id="3" name="Footer Placeholder 2"/>
          <p:cNvSpPr>
            <a:spLocks noGrp="1"/>
          </p:cNvSpPr>
          <p:nvPr>
            <p:ph type="ftr" sz="quarter" idx="11"/>
          </p:nvPr>
        </p:nvSpPr>
        <p:spPr>
          <a:xfrm>
            <a:off x="3281364" y="6356352"/>
            <a:ext cx="334327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38682CF5-CDFA-774E-853D-AD6ADE7DD30A}" type="slidenum">
              <a:rPr lang="en-US" smtClean="0"/>
              <a:t>‹#›</a:t>
            </a:fld>
            <a:endParaRPr lang="en-US"/>
          </a:p>
        </p:txBody>
      </p:sp>
    </p:spTree>
    <p:extLst>
      <p:ext uri="{BB962C8B-B14F-4D97-AF65-F5344CB8AC3E}">
        <p14:creationId xmlns:p14="http://schemas.microsoft.com/office/powerpoint/2010/main" val="1303246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638"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D52EAF19-CFD9-FF43-B370-D0BE0824057B}" type="datetimeFigureOut">
              <a:rPr lang="en-US" smtClean="0"/>
              <a:t>4/17/2018</a:t>
            </a:fld>
            <a:endParaRPr lang="en-US"/>
          </a:p>
        </p:txBody>
      </p:sp>
      <p:sp>
        <p:nvSpPr>
          <p:cNvPr id="6" name="Footer Placeholder 5"/>
          <p:cNvSpPr>
            <a:spLocks noGrp="1"/>
          </p:cNvSpPr>
          <p:nvPr>
            <p:ph type="ftr" sz="quarter" idx="11"/>
          </p:nvPr>
        </p:nvSpPr>
        <p:spPr>
          <a:xfrm>
            <a:off x="3281364"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38682CF5-CDFA-774E-853D-AD6ADE7DD30A}" type="slidenum">
              <a:rPr lang="en-US" smtClean="0"/>
              <a:t>‹#›</a:t>
            </a:fld>
            <a:endParaRPr lang="en-US"/>
          </a:p>
        </p:txBody>
      </p:sp>
    </p:spTree>
    <p:extLst>
      <p:ext uri="{BB962C8B-B14F-4D97-AF65-F5344CB8AC3E}">
        <p14:creationId xmlns:p14="http://schemas.microsoft.com/office/powerpoint/2010/main" val="14815375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638" y="987427"/>
            <a:ext cx="501491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D52EAF19-CFD9-FF43-B370-D0BE0824057B}" type="datetimeFigureOut">
              <a:rPr lang="en-US" smtClean="0"/>
              <a:t>4/17/2018</a:t>
            </a:fld>
            <a:endParaRPr lang="en-US"/>
          </a:p>
        </p:txBody>
      </p:sp>
      <p:sp>
        <p:nvSpPr>
          <p:cNvPr id="6" name="Footer Placeholder 5"/>
          <p:cNvSpPr>
            <a:spLocks noGrp="1"/>
          </p:cNvSpPr>
          <p:nvPr>
            <p:ph type="ftr" sz="quarter" idx="11"/>
          </p:nvPr>
        </p:nvSpPr>
        <p:spPr>
          <a:xfrm>
            <a:off x="3281364"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38682CF5-CDFA-774E-853D-AD6ADE7DD30A}" type="slidenum">
              <a:rPr lang="en-US" smtClean="0"/>
              <a:t>‹#›</a:t>
            </a:fld>
            <a:endParaRPr lang="en-US"/>
          </a:p>
        </p:txBody>
      </p:sp>
    </p:spTree>
    <p:extLst>
      <p:ext uri="{BB962C8B-B14F-4D97-AF65-F5344CB8AC3E}">
        <p14:creationId xmlns:p14="http://schemas.microsoft.com/office/powerpoint/2010/main" val="12843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 PHOTO LEF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0" y="89757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7"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3" name="2 Marcador de posición de imagen"/>
          <p:cNvSpPr>
            <a:spLocks noGrp="1"/>
          </p:cNvSpPr>
          <p:nvPr>
            <p:ph type="pic" sz="quarter" idx="14" hasCustomPrompt="1"/>
          </p:nvPr>
        </p:nvSpPr>
        <p:spPr>
          <a:xfrm>
            <a:off x="5168900" y="2133602"/>
            <a:ext cx="4248150" cy="3743325"/>
          </a:xfrm>
          <a:prstGeom prst="rect">
            <a:avLst/>
          </a:prstGeom>
        </p:spPr>
        <p:txBody>
          <a:bodyPr/>
          <a:lstStyle>
            <a:lvl1pPr>
              <a:defRPr/>
            </a:lvl1pPr>
          </a:lstStyle>
          <a:p>
            <a:r>
              <a:rPr lang="es-ES" dirty="0" err="1" smtClean="0"/>
              <a:t>Image</a:t>
            </a:r>
            <a:endParaRPr lang="en-GB" dirty="0"/>
          </a:p>
        </p:txBody>
      </p:sp>
      <p:sp>
        <p:nvSpPr>
          <p:cNvPr id="12" name="8 Marcador de texto"/>
          <p:cNvSpPr>
            <a:spLocks noGrp="1"/>
          </p:cNvSpPr>
          <p:nvPr>
            <p:ph type="body" sz="quarter" idx="16" hasCustomPrompt="1"/>
          </p:nvPr>
        </p:nvSpPr>
        <p:spPr>
          <a:xfrm>
            <a:off x="5169348" y="5949952"/>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0" name="18 Marcador de texto"/>
          <p:cNvSpPr>
            <a:spLocks noGrp="1"/>
          </p:cNvSpPr>
          <p:nvPr>
            <p:ph type="body" sz="quarter" idx="11" hasCustomPrompt="1"/>
          </p:nvPr>
        </p:nvSpPr>
        <p:spPr>
          <a:xfrm>
            <a:off x="5172223" y="89757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11" name="4 Marcador de texto"/>
          <p:cNvSpPr>
            <a:spLocks noGrp="1"/>
          </p:cNvSpPr>
          <p:nvPr>
            <p:ph type="body" sz="quarter" idx="15" hasCustomPrompt="1"/>
          </p:nvPr>
        </p:nvSpPr>
        <p:spPr>
          <a:xfrm>
            <a:off x="488504" y="2133602"/>
            <a:ext cx="4248150" cy="3743325"/>
          </a:xfrm>
          <a:prstGeom prst="rect">
            <a:avLst/>
          </a:prstGeom>
        </p:spPr>
        <p:txBody>
          <a:bodyPr/>
          <a:lstStyle>
            <a:lvl1pPr marL="0" indent="0">
              <a:buFont typeface="Arial" panose="020B0604020202020204" pitchFamily="34" charset="0"/>
              <a:buNone/>
              <a:defRPr lang="es-ES" sz="2000" kern="1200" baseline="0" dirty="0" smtClean="0">
                <a:solidFill>
                  <a:schemeClr val="tx1">
                    <a:lumMod val="75000"/>
                  </a:schemeClr>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Tree>
    <p:extLst>
      <p:ext uri="{BB962C8B-B14F-4D97-AF65-F5344CB8AC3E}">
        <p14:creationId xmlns:p14="http://schemas.microsoft.com/office/powerpoint/2010/main" val="2120011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7"/>
            <a:ext cx="8543925"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1039" y="1825625"/>
            <a:ext cx="8543925"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52EAF19-CFD9-FF43-B370-D0BE0824057B}" type="datetimeFigureOut">
              <a:rPr lang="en-US" smtClean="0"/>
              <a:t>4/17/2018</a:t>
            </a:fld>
            <a:endParaRPr lang="en-US"/>
          </a:p>
        </p:txBody>
      </p:sp>
      <p:sp>
        <p:nvSpPr>
          <p:cNvPr id="5" name="Footer Placeholder 4"/>
          <p:cNvSpPr>
            <a:spLocks noGrp="1"/>
          </p:cNvSpPr>
          <p:nvPr>
            <p:ph type="ftr" sz="quarter" idx="11"/>
          </p:nvPr>
        </p:nvSpPr>
        <p:spPr>
          <a:xfrm>
            <a:off x="3281364" y="6356352"/>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38682CF5-CDFA-774E-853D-AD6ADE7DD30A}" type="slidenum">
              <a:rPr lang="en-US" smtClean="0"/>
              <a:t>‹#›</a:t>
            </a:fld>
            <a:endParaRPr lang="en-US"/>
          </a:p>
        </p:txBody>
      </p:sp>
    </p:spTree>
    <p:extLst>
      <p:ext uri="{BB962C8B-B14F-4D97-AF65-F5344CB8AC3E}">
        <p14:creationId xmlns:p14="http://schemas.microsoft.com/office/powerpoint/2010/main" val="3047347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54224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5" name="Footer Placeholder 4"/>
          <p:cNvSpPr>
            <a:spLocks noGrp="1"/>
          </p:cNvSpPr>
          <p:nvPr>
            <p:ph type="ftr" sz="quarter" idx="11"/>
          </p:nvPr>
        </p:nvSpPr>
        <p:spPr>
          <a:xfrm>
            <a:off x="3281364" y="6356352"/>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491882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7"/>
            <a:ext cx="8543925"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1039" y="1825625"/>
            <a:ext cx="8543925"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5" name="Footer Placeholder 4"/>
          <p:cNvSpPr>
            <a:spLocks noGrp="1"/>
          </p:cNvSpPr>
          <p:nvPr>
            <p:ph type="ftr" sz="quarter" idx="11"/>
          </p:nvPr>
        </p:nvSpPr>
        <p:spPr>
          <a:xfrm>
            <a:off x="3281364" y="6356352"/>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14011915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40"/>
            <a:ext cx="8543925"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6275" y="4589465"/>
            <a:ext cx="854392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5" name="Footer Placeholder 4"/>
          <p:cNvSpPr>
            <a:spLocks noGrp="1"/>
          </p:cNvSpPr>
          <p:nvPr>
            <p:ph type="ftr" sz="quarter" idx="11"/>
          </p:nvPr>
        </p:nvSpPr>
        <p:spPr>
          <a:xfrm>
            <a:off x="3281364" y="6356352"/>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521027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7"/>
            <a:ext cx="8543925"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9" y="1825625"/>
            <a:ext cx="4195762"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1" y="1825625"/>
            <a:ext cx="4195763"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6" name="Footer Placeholder 5"/>
          <p:cNvSpPr>
            <a:spLocks noGrp="1"/>
          </p:cNvSpPr>
          <p:nvPr>
            <p:ph type="ftr" sz="quarter" idx="11"/>
          </p:nvPr>
        </p:nvSpPr>
        <p:spPr>
          <a:xfrm>
            <a:off x="3281364"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16130022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6" y="365127"/>
            <a:ext cx="8543925"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82626" y="1681163"/>
            <a:ext cx="4191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626" y="2505075"/>
            <a:ext cx="419100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4" y="1681163"/>
            <a:ext cx="42116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4" y="2505075"/>
            <a:ext cx="42116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8" name="Footer Placeholder 7"/>
          <p:cNvSpPr>
            <a:spLocks noGrp="1"/>
          </p:cNvSpPr>
          <p:nvPr>
            <p:ph type="ftr" sz="quarter" idx="11"/>
          </p:nvPr>
        </p:nvSpPr>
        <p:spPr>
          <a:xfrm>
            <a:off x="3281364" y="6356352"/>
            <a:ext cx="33432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20427060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7"/>
            <a:ext cx="8543925"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4" name="Footer Placeholder 3"/>
          <p:cNvSpPr>
            <a:spLocks noGrp="1"/>
          </p:cNvSpPr>
          <p:nvPr>
            <p:ph type="ftr" sz="quarter" idx="11"/>
          </p:nvPr>
        </p:nvSpPr>
        <p:spPr>
          <a:xfrm>
            <a:off x="3281364" y="6356352"/>
            <a:ext cx="33432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20870854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3" name="Footer Placeholder 2"/>
          <p:cNvSpPr>
            <a:spLocks noGrp="1"/>
          </p:cNvSpPr>
          <p:nvPr>
            <p:ph type="ftr" sz="quarter" idx="11"/>
          </p:nvPr>
        </p:nvSpPr>
        <p:spPr>
          <a:xfrm>
            <a:off x="3281364" y="6356352"/>
            <a:ext cx="334327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6471504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638"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6" name="Footer Placeholder 5"/>
          <p:cNvSpPr>
            <a:spLocks noGrp="1"/>
          </p:cNvSpPr>
          <p:nvPr>
            <p:ph type="ftr" sz="quarter" idx="11"/>
          </p:nvPr>
        </p:nvSpPr>
        <p:spPr>
          <a:xfrm>
            <a:off x="3281364"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179963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PHOTO ABOVE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7" name="2 Marcador de texto"/>
          <p:cNvSpPr>
            <a:spLocks noGrp="1"/>
          </p:cNvSpPr>
          <p:nvPr>
            <p:ph type="body" sz="quarter" idx="10" hasCustomPrompt="1"/>
          </p:nvPr>
        </p:nvSpPr>
        <p:spPr>
          <a:xfrm>
            <a:off x="488951" y="897575"/>
            <a:ext cx="8928100" cy="2448371"/>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posición de imagen"/>
          <p:cNvSpPr>
            <a:spLocks noGrp="1"/>
          </p:cNvSpPr>
          <p:nvPr>
            <p:ph type="pic" sz="quarter" idx="13" hasCustomPrompt="1"/>
          </p:nvPr>
        </p:nvSpPr>
        <p:spPr>
          <a:xfrm>
            <a:off x="488951" y="3429000"/>
            <a:ext cx="8928100" cy="2448272"/>
          </a:xfrm>
          <a:prstGeom prst="rect">
            <a:avLst/>
          </a:prstGeom>
        </p:spPr>
        <p:txBody>
          <a:bodyPr/>
          <a:lstStyle>
            <a:lvl1pPr>
              <a:defRPr/>
            </a:lvl1pPr>
          </a:lstStyle>
          <a:p>
            <a:r>
              <a:rPr lang="es-ES" dirty="0" err="1" smtClean="0"/>
              <a:t>Image</a:t>
            </a:r>
            <a:endParaRPr lang="en-GB" dirty="0"/>
          </a:p>
        </p:txBody>
      </p:sp>
      <p:sp>
        <p:nvSpPr>
          <p:cNvPr id="9" name="8 Marcador de texto"/>
          <p:cNvSpPr>
            <a:spLocks noGrp="1"/>
          </p:cNvSpPr>
          <p:nvPr>
            <p:ph type="body" sz="quarter" idx="16" hasCustomPrompt="1"/>
          </p:nvPr>
        </p:nvSpPr>
        <p:spPr>
          <a:xfrm>
            <a:off x="488951" y="5949952"/>
            <a:ext cx="892810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341379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638" y="987427"/>
            <a:ext cx="501491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6" name="Footer Placeholder 5"/>
          <p:cNvSpPr>
            <a:spLocks noGrp="1"/>
          </p:cNvSpPr>
          <p:nvPr>
            <p:ph type="ftr" sz="quarter" idx="11"/>
          </p:nvPr>
        </p:nvSpPr>
        <p:spPr>
          <a:xfrm>
            <a:off x="3281364"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13026177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7"/>
            <a:ext cx="8543925"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1039" y="1825625"/>
            <a:ext cx="8543925"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5" name="Footer Placeholder 4"/>
          <p:cNvSpPr>
            <a:spLocks noGrp="1"/>
          </p:cNvSpPr>
          <p:nvPr>
            <p:ph type="ftr" sz="quarter" idx="11"/>
          </p:nvPr>
        </p:nvSpPr>
        <p:spPr>
          <a:xfrm>
            <a:off x="3281364" y="6356352"/>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16481090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776" y="365125"/>
            <a:ext cx="2135188"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8" y="365125"/>
            <a:ext cx="6256337"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17DA24F-42ED-9C4E-B345-5173EBFA78A0}" type="datetimeFigureOut">
              <a:rPr lang="en-US" smtClean="0"/>
              <a:t>4/17/2018</a:t>
            </a:fld>
            <a:endParaRPr lang="en-US"/>
          </a:p>
        </p:txBody>
      </p:sp>
      <p:sp>
        <p:nvSpPr>
          <p:cNvPr id="5" name="Footer Placeholder 4"/>
          <p:cNvSpPr>
            <a:spLocks noGrp="1"/>
          </p:cNvSpPr>
          <p:nvPr>
            <p:ph type="ftr" sz="quarter" idx="11"/>
          </p:nvPr>
        </p:nvSpPr>
        <p:spPr>
          <a:xfrm>
            <a:off x="3281364" y="6356352"/>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49DDE255-BE60-274A-8F7F-E498473416D9}" type="slidenum">
              <a:rPr lang="en-US" smtClean="0"/>
              <a:t>‹#›</a:t>
            </a:fld>
            <a:endParaRPr lang="en-US"/>
          </a:p>
        </p:txBody>
      </p:sp>
    </p:spTree>
    <p:extLst>
      <p:ext uri="{BB962C8B-B14F-4D97-AF65-F5344CB8AC3E}">
        <p14:creationId xmlns:p14="http://schemas.microsoft.com/office/powerpoint/2010/main" val="1525278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3" name="2 Rectángulo"/>
          <p:cNvSpPr/>
          <p:nvPr/>
        </p:nvSpPr>
        <p:spPr>
          <a:xfrm>
            <a:off x="-27668" y="0"/>
            <a:ext cx="993367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buFont typeface="Arial" panose="020B0604020202020204" pitchFamily="34" charset="0"/>
              <a:buNone/>
            </a:pPr>
            <a:endParaRPr lang="en-GB" sz="1800">
              <a:solidFill>
                <a:prstClr val="white"/>
              </a:solidFill>
            </a:endParaRPr>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13" y="1337403"/>
            <a:ext cx="1820651" cy="1245391"/>
          </a:xfrm>
          <a:prstGeom prst="rect">
            <a:avLst/>
          </a:prstGeom>
        </p:spPr>
      </p:pic>
      <p:sp>
        <p:nvSpPr>
          <p:cNvPr id="5" name="4 Rectángulo"/>
          <p:cNvSpPr/>
          <p:nvPr/>
        </p:nvSpPr>
        <p:spPr>
          <a:xfrm rot="5400000">
            <a:off x="4917051" y="-1845250"/>
            <a:ext cx="72017" cy="892810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2 Marcador de texto"/>
          <p:cNvSpPr>
            <a:spLocks noGrp="1"/>
          </p:cNvSpPr>
          <p:nvPr>
            <p:ph type="body" sz="quarter" idx="10" hasCustomPrompt="1"/>
          </p:nvPr>
        </p:nvSpPr>
        <p:spPr>
          <a:xfrm>
            <a:off x="4592964" y="1772816"/>
            <a:ext cx="4813161" cy="432048"/>
          </a:xfrm>
          <a:prstGeom prst="rect">
            <a:avLst/>
          </a:prstGeom>
        </p:spPr>
        <p:txBody>
          <a:bodyPr lIns="0" bIns="46800" anchor="ctr" anchorCtr="0"/>
          <a:lstStyle>
            <a:lvl1pPr marL="0" indent="0">
              <a:buNone/>
              <a:defRPr sz="1800" b="1"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Business Management or Corporate</a:t>
            </a:r>
            <a:endParaRPr lang="en-GB" dirty="0"/>
          </a:p>
        </p:txBody>
      </p:sp>
      <p:sp>
        <p:nvSpPr>
          <p:cNvPr id="7" name="6 Título"/>
          <p:cNvSpPr>
            <a:spLocks noGrp="1"/>
          </p:cNvSpPr>
          <p:nvPr>
            <p:ph type="title" hasCustomPrompt="1"/>
          </p:nvPr>
        </p:nvSpPr>
        <p:spPr>
          <a:xfrm>
            <a:off x="4592643" y="2654816"/>
            <a:ext cx="4824411" cy="4158443"/>
          </a:xfrm>
          <a:prstGeom prst="rect">
            <a:avLst/>
          </a:prstGeom>
        </p:spPr>
        <p:txBody>
          <a:bodyPr lIns="0" tIns="108000" rIns="91419" bIns="45709"/>
          <a:lstStyle>
            <a:lvl1pPr algn="l">
              <a:defRPr sz="4400" b="1" baseline="0">
                <a:solidFill>
                  <a:srgbClr val="5C881A"/>
                </a:solidFill>
                <a:latin typeface="Arial" pitchFamily="34" charset="0"/>
                <a:cs typeface="Arial" pitchFamily="34" charset="0"/>
              </a:defRPr>
            </a:lvl1pPr>
          </a:lstStyle>
          <a:p>
            <a:r>
              <a:rPr lang="en-GB" dirty="0" smtClean="0">
                <a:effectLst/>
              </a:rPr>
              <a:t>Title</a:t>
            </a:r>
            <a:endParaRPr lang="en-US" dirty="0"/>
          </a:p>
        </p:txBody>
      </p:sp>
      <p:sp>
        <p:nvSpPr>
          <p:cNvPr id="9" name="8 Marcador de texto"/>
          <p:cNvSpPr>
            <a:spLocks noGrp="1"/>
          </p:cNvSpPr>
          <p:nvPr>
            <p:ph type="body" sz="quarter" idx="12" hasCustomPrompt="1"/>
          </p:nvPr>
        </p:nvSpPr>
        <p:spPr>
          <a:xfrm>
            <a:off x="4592960" y="2204973"/>
            <a:ext cx="4824092" cy="377927"/>
          </a:xfrm>
          <a:prstGeom prst="rect">
            <a:avLst/>
          </a:prstGeom>
        </p:spPr>
        <p:txBody>
          <a:bodyPr lIns="0"/>
          <a:lstStyle>
            <a:lvl1pPr marL="342822" indent="-342822">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Date</a:t>
            </a:r>
            <a:endParaRPr lang="en-GB" dirty="0"/>
          </a:p>
        </p:txBody>
      </p:sp>
    </p:spTree>
    <p:extLst>
      <p:ext uri="{BB962C8B-B14F-4D97-AF65-F5344CB8AC3E}">
        <p14:creationId xmlns:p14="http://schemas.microsoft.com/office/powerpoint/2010/main" val="345016802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3" y="116638"/>
            <a:ext cx="4248597" cy="576063"/>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s-ES" dirty="0" err="1" smtClean="0"/>
              <a:t>Title</a:t>
            </a:r>
            <a:endParaRPr lang="en-GB" dirty="0"/>
          </a:p>
        </p:txBody>
      </p:sp>
      <p:sp>
        <p:nvSpPr>
          <p:cNvPr id="4" name="6 Título"/>
          <p:cNvSpPr>
            <a:spLocks noGrp="1"/>
          </p:cNvSpPr>
          <p:nvPr>
            <p:ph type="title" hasCustomPrompt="1"/>
          </p:nvPr>
        </p:nvSpPr>
        <p:spPr>
          <a:xfrm>
            <a:off x="5168905" y="764709"/>
            <a:ext cx="4248151" cy="561704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dirty="0" smtClean="0">
                <a:effectLst/>
              </a:rPr>
              <a:t>Title Chapter</a:t>
            </a:r>
            <a:endParaRPr lang="en-US" dirty="0"/>
          </a:p>
        </p:txBody>
      </p:sp>
      <p:sp>
        <p:nvSpPr>
          <p:cNvPr id="5" name="4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Tree>
    <p:extLst>
      <p:ext uri="{BB962C8B-B14F-4D97-AF65-F5344CB8AC3E}">
        <p14:creationId xmlns:p14="http://schemas.microsoft.com/office/powerpoint/2010/main" val="311469269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 PHOTO RIGHT TEXT">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88952"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3"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488952" y="2133606"/>
            <a:ext cx="4248150" cy="3743325"/>
          </a:xfrm>
          <a:prstGeom prst="rect">
            <a:avLst/>
          </a:prstGeom>
        </p:spPr>
        <p:txBody>
          <a:bodyPr/>
          <a:lstStyle>
            <a:lvl1pPr>
              <a:defRPr/>
            </a:lvl1pPr>
          </a:lstStyle>
          <a:p>
            <a:r>
              <a:rPr lang="es-ES" dirty="0" err="1" smtClean="0"/>
              <a:t>Image</a:t>
            </a:r>
            <a:endParaRPr lang="en-GB" dirty="0"/>
          </a:p>
        </p:txBody>
      </p:sp>
      <p:sp>
        <p:nvSpPr>
          <p:cNvPr id="5" name="4 Marcador de texto"/>
          <p:cNvSpPr>
            <a:spLocks noGrp="1"/>
          </p:cNvSpPr>
          <p:nvPr>
            <p:ph type="body" sz="quarter" idx="15" hasCustomPrompt="1"/>
          </p:nvPr>
        </p:nvSpPr>
        <p:spPr>
          <a:xfrm>
            <a:off x="5168900" y="2133606"/>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
        <p:nvSpPr>
          <p:cNvPr id="12" name="8 Marcador de texto"/>
          <p:cNvSpPr>
            <a:spLocks noGrp="1"/>
          </p:cNvSpPr>
          <p:nvPr>
            <p:ph type="body" sz="quarter" idx="16" hasCustomPrompt="1"/>
          </p:nvPr>
        </p:nvSpPr>
        <p:spPr>
          <a:xfrm>
            <a:off x="488952" y="595006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1513794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 PHOTO LEFT TEXT">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88950"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7"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5168900" y="2133606"/>
            <a:ext cx="4248150" cy="3743325"/>
          </a:xfrm>
          <a:prstGeom prst="rect">
            <a:avLst/>
          </a:prstGeom>
        </p:spPr>
        <p:txBody>
          <a:bodyPr/>
          <a:lstStyle>
            <a:lvl1pPr>
              <a:defRPr/>
            </a:lvl1pPr>
          </a:lstStyle>
          <a:p>
            <a:r>
              <a:rPr lang="es-ES" dirty="0" err="1" smtClean="0"/>
              <a:t>Image</a:t>
            </a:r>
            <a:endParaRPr lang="en-GB" dirty="0"/>
          </a:p>
        </p:txBody>
      </p:sp>
      <p:sp>
        <p:nvSpPr>
          <p:cNvPr id="12" name="8 Marcador de texto"/>
          <p:cNvSpPr>
            <a:spLocks noGrp="1"/>
          </p:cNvSpPr>
          <p:nvPr>
            <p:ph type="body" sz="quarter" idx="16" hasCustomPrompt="1"/>
          </p:nvPr>
        </p:nvSpPr>
        <p:spPr>
          <a:xfrm>
            <a:off x="5169355" y="595006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0" name="18 Marcador de texto"/>
          <p:cNvSpPr>
            <a:spLocks noGrp="1"/>
          </p:cNvSpPr>
          <p:nvPr>
            <p:ph type="body" sz="quarter" idx="11" hasCustomPrompt="1"/>
          </p:nvPr>
        </p:nvSpPr>
        <p:spPr>
          <a:xfrm>
            <a:off x="5172223"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11" name="4 Marcador de texto"/>
          <p:cNvSpPr>
            <a:spLocks noGrp="1"/>
          </p:cNvSpPr>
          <p:nvPr>
            <p:ph type="body" sz="quarter" idx="15" hasCustomPrompt="1"/>
          </p:nvPr>
        </p:nvSpPr>
        <p:spPr>
          <a:xfrm>
            <a:off x="488510" y="2133606"/>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Tree>
    <p:extLst>
      <p:ext uri="{BB962C8B-B14F-4D97-AF65-F5344CB8AC3E}">
        <p14:creationId xmlns:p14="http://schemas.microsoft.com/office/powerpoint/2010/main" val="1189662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 PHOTO ABOVE TEXT">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6"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7" name="2 Marcador de texto"/>
          <p:cNvSpPr>
            <a:spLocks noGrp="1"/>
          </p:cNvSpPr>
          <p:nvPr>
            <p:ph type="body" sz="quarter" idx="10" hasCustomPrompt="1"/>
          </p:nvPr>
        </p:nvSpPr>
        <p:spPr>
          <a:xfrm>
            <a:off x="488951" y="836616"/>
            <a:ext cx="8928100" cy="2448371"/>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posición de imagen"/>
          <p:cNvSpPr>
            <a:spLocks noGrp="1"/>
          </p:cNvSpPr>
          <p:nvPr>
            <p:ph type="pic" sz="quarter" idx="13" hasCustomPrompt="1"/>
          </p:nvPr>
        </p:nvSpPr>
        <p:spPr>
          <a:xfrm>
            <a:off x="488951" y="3429000"/>
            <a:ext cx="8928100" cy="2448272"/>
          </a:xfrm>
          <a:prstGeom prst="rect">
            <a:avLst/>
          </a:prstGeom>
        </p:spPr>
        <p:txBody>
          <a:bodyPr/>
          <a:lstStyle>
            <a:lvl1pPr>
              <a:defRPr/>
            </a:lvl1pPr>
          </a:lstStyle>
          <a:p>
            <a:r>
              <a:rPr lang="es-ES" dirty="0" err="1" smtClean="0"/>
              <a:t>Image</a:t>
            </a:r>
            <a:endParaRPr lang="en-GB" dirty="0"/>
          </a:p>
        </p:txBody>
      </p:sp>
      <p:sp>
        <p:nvSpPr>
          <p:cNvPr id="9" name="8 Marcador de texto"/>
          <p:cNvSpPr>
            <a:spLocks noGrp="1"/>
          </p:cNvSpPr>
          <p:nvPr>
            <p:ph type="body" sz="quarter" idx="16" hasCustomPrompt="1"/>
          </p:nvPr>
        </p:nvSpPr>
        <p:spPr>
          <a:xfrm>
            <a:off x="488951" y="5950060"/>
            <a:ext cx="892810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17003684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PHOTOS AND TWO TEXT">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88952"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3"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3" name="2 Marcador de posición de imagen"/>
          <p:cNvSpPr>
            <a:spLocks noGrp="1"/>
          </p:cNvSpPr>
          <p:nvPr>
            <p:ph type="pic" sz="quarter" idx="14" hasCustomPrompt="1"/>
          </p:nvPr>
        </p:nvSpPr>
        <p:spPr>
          <a:xfrm>
            <a:off x="488952" y="2133606"/>
            <a:ext cx="4248150" cy="3743325"/>
          </a:xfrm>
          <a:prstGeom prst="rect">
            <a:avLst/>
          </a:prstGeom>
        </p:spPr>
        <p:txBody>
          <a:bodyPr/>
          <a:lstStyle>
            <a:lvl1pPr>
              <a:defRPr/>
            </a:lvl1pPr>
          </a:lstStyle>
          <a:p>
            <a:r>
              <a:rPr lang="es-ES" dirty="0" err="1" smtClean="0"/>
              <a:t>Image</a:t>
            </a:r>
            <a:endParaRPr lang="en-GB" dirty="0"/>
          </a:p>
        </p:txBody>
      </p:sp>
      <p:sp>
        <p:nvSpPr>
          <p:cNvPr id="4" name="3 Marcador de posición de imagen"/>
          <p:cNvSpPr>
            <a:spLocks noGrp="1"/>
          </p:cNvSpPr>
          <p:nvPr>
            <p:ph type="pic" sz="quarter" idx="15" hasCustomPrompt="1"/>
          </p:nvPr>
        </p:nvSpPr>
        <p:spPr>
          <a:xfrm>
            <a:off x="5168900" y="2133606"/>
            <a:ext cx="4248150" cy="3743325"/>
          </a:xfrm>
          <a:prstGeom prst="rect">
            <a:avLst/>
          </a:prstGeom>
        </p:spPr>
        <p:txBody>
          <a:bodyPr/>
          <a:lstStyle>
            <a:lvl1pPr>
              <a:defRPr/>
            </a:lvl1pPr>
          </a:lstStyle>
          <a:p>
            <a:r>
              <a:rPr lang="es-ES" dirty="0" err="1" smtClean="0"/>
              <a:t>Image</a:t>
            </a:r>
            <a:endParaRPr lang="en-GB" dirty="0"/>
          </a:p>
        </p:txBody>
      </p:sp>
      <p:sp>
        <p:nvSpPr>
          <p:cNvPr id="9" name="8 Marcador de texto"/>
          <p:cNvSpPr>
            <a:spLocks noGrp="1"/>
          </p:cNvSpPr>
          <p:nvPr>
            <p:ph type="body" sz="quarter" idx="16" hasCustomPrompt="1"/>
          </p:nvPr>
        </p:nvSpPr>
        <p:spPr>
          <a:xfrm>
            <a:off x="5172527" y="594939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4" name="8 Marcador de texto"/>
          <p:cNvSpPr>
            <a:spLocks noGrp="1"/>
          </p:cNvSpPr>
          <p:nvPr>
            <p:ph type="body" sz="quarter" idx="17" hasCustomPrompt="1"/>
          </p:nvPr>
        </p:nvSpPr>
        <p:spPr>
          <a:xfrm>
            <a:off x="488952" y="594939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1"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Tree>
    <p:extLst>
      <p:ext uri="{BB962C8B-B14F-4D97-AF65-F5344CB8AC3E}">
        <p14:creationId xmlns:p14="http://schemas.microsoft.com/office/powerpoint/2010/main" val="3089276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UR PHOTOS AND TWO TEXTS">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88952"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3"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3" name="2 Marcador de posición de imagen"/>
          <p:cNvSpPr>
            <a:spLocks noGrp="1"/>
          </p:cNvSpPr>
          <p:nvPr>
            <p:ph type="pic" sz="quarter" idx="14" hasCustomPrompt="1"/>
          </p:nvPr>
        </p:nvSpPr>
        <p:spPr>
          <a:xfrm>
            <a:off x="488952" y="2133711"/>
            <a:ext cx="4248150" cy="1655439"/>
          </a:xfrm>
          <a:prstGeom prst="rect">
            <a:avLst/>
          </a:prstGeom>
        </p:spPr>
        <p:txBody>
          <a:bodyPr/>
          <a:lstStyle>
            <a:lvl1pPr>
              <a:defRPr/>
            </a:lvl1pPr>
          </a:lstStyle>
          <a:p>
            <a:r>
              <a:rPr lang="es-ES" dirty="0" err="1" smtClean="0"/>
              <a:t>Image</a:t>
            </a:r>
            <a:endParaRPr lang="en-GB" dirty="0"/>
          </a:p>
        </p:txBody>
      </p:sp>
      <p:sp>
        <p:nvSpPr>
          <p:cNvPr id="18" name="8 Marcador de texto"/>
          <p:cNvSpPr>
            <a:spLocks noGrp="1"/>
          </p:cNvSpPr>
          <p:nvPr>
            <p:ph type="body" sz="quarter" idx="18" hasCustomPrompt="1"/>
          </p:nvPr>
        </p:nvSpPr>
        <p:spPr>
          <a:xfrm>
            <a:off x="488952" y="3861048"/>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0" name="2 Marcador de posición de imagen"/>
          <p:cNvSpPr>
            <a:spLocks noGrp="1"/>
          </p:cNvSpPr>
          <p:nvPr>
            <p:ph type="pic" sz="quarter" idx="19" hasCustomPrompt="1"/>
          </p:nvPr>
        </p:nvSpPr>
        <p:spPr>
          <a:xfrm>
            <a:off x="488952" y="4293206"/>
            <a:ext cx="4248150" cy="1582737"/>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1" name="8 Marcador de texto"/>
          <p:cNvSpPr>
            <a:spLocks noGrp="1"/>
          </p:cNvSpPr>
          <p:nvPr>
            <p:ph type="body" sz="quarter" idx="20" hasCustomPrompt="1"/>
          </p:nvPr>
        </p:nvSpPr>
        <p:spPr>
          <a:xfrm>
            <a:off x="488952" y="594939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2" name="2 Marcador de posición de imagen"/>
          <p:cNvSpPr>
            <a:spLocks noGrp="1"/>
          </p:cNvSpPr>
          <p:nvPr>
            <p:ph type="pic" sz="quarter" idx="21" hasCustomPrompt="1"/>
          </p:nvPr>
        </p:nvSpPr>
        <p:spPr>
          <a:xfrm>
            <a:off x="5168900" y="2132966"/>
            <a:ext cx="4248150"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3" name="8 Marcador de texto"/>
          <p:cNvSpPr>
            <a:spLocks noGrp="1"/>
          </p:cNvSpPr>
          <p:nvPr>
            <p:ph type="body" sz="quarter" idx="22" hasCustomPrompt="1"/>
          </p:nvPr>
        </p:nvSpPr>
        <p:spPr>
          <a:xfrm>
            <a:off x="5168900" y="3860309"/>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4" name="2 Marcador de posición de imagen"/>
          <p:cNvSpPr>
            <a:spLocks noGrp="1"/>
          </p:cNvSpPr>
          <p:nvPr>
            <p:ph type="pic" sz="quarter" idx="23" hasCustomPrompt="1"/>
          </p:nvPr>
        </p:nvSpPr>
        <p:spPr>
          <a:xfrm>
            <a:off x="5168900" y="4292461"/>
            <a:ext cx="4248150" cy="1582737"/>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5" name="8 Marcador de texto"/>
          <p:cNvSpPr>
            <a:spLocks noGrp="1"/>
          </p:cNvSpPr>
          <p:nvPr>
            <p:ph type="body" sz="quarter" idx="24" hasCustomPrompt="1"/>
          </p:nvPr>
        </p:nvSpPr>
        <p:spPr>
          <a:xfrm>
            <a:off x="5168900" y="5948645"/>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5"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Tree>
    <p:extLst>
      <p:ext uri="{BB962C8B-B14F-4D97-AF65-F5344CB8AC3E}">
        <p14:creationId xmlns:p14="http://schemas.microsoft.com/office/powerpoint/2010/main" val="2133391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S AND TWO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2" y="89757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1" y="89757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3" name="2 Marcador de posición de imagen"/>
          <p:cNvSpPr>
            <a:spLocks noGrp="1"/>
          </p:cNvSpPr>
          <p:nvPr>
            <p:ph type="pic" sz="quarter" idx="14" hasCustomPrompt="1"/>
          </p:nvPr>
        </p:nvSpPr>
        <p:spPr>
          <a:xfrm>
            <a:off x="488951" y="2133602"/>
            <a:ext cx="4248150" cy="3743325"/>
          </a:xfrm>
          <a:prstGeom prst="rect">
            <a:avLst/>
          </a:prstGeom>
        </p:spPr>
        <p:txBody>
          <a:bodyPr/>
          <a:lstStyle>
            <a:lvl1pPr>
              <a:defRPr/>
            </a:lvl1pPr>
          </a:lstStyle>
          <a:p>
            <a:r>
              <a:rPr lang="es-ES" dirty="0" err="1" smtClean="0"/>
              <a:t>Image</a:t>
            </a:r>
            <a:endParaRPr lang="en-GB" dirty="0"/>
          </a:p>
        </p:txBody>
      </p:sp>
      <p:sp>
        <p:nvSpPr>
          <p:cNvPr id="4" name="3 Marcador de posición de imagen"/>
          <p:cNvSpPr>
            <a:spLocks noGrp="1"/>
          </p:cNvSpPr>
          <p:nvPr>
            <p:ph type="pic" sz="quarter" idx="15" hasCustomPrompt="1"/>
          </p:nvPr>
        </p:nvSpPr>
        <p:spPr>
          <a:xfrm>
            <a:off x="5168900" y="2133602"/>
            <a:ext cx="4248150" cy="3743325"/>
          </a:xfrm>
          <a:prstGeom prst="rect">
            <a:avLst/>
          </a:prstGeom>
        </p:spPr>
        <p:txBody>
          <a:bodyPr/>
          <a:lstStyle>
            <a:lvl1pPr>
              <a:defRPr/>
            </a:lvl1pPr>
          </a:lstStyle>
          <a:p>
            <a:r>
              <a:rPr lang="es-ES" dirty="0" err="1" smtClean="0"/>
              <a:t>Image</a:t>
            </a:r>
            <a:endParaRPr lang="en-GB" dirty="0"/>
          </a:p>
        </p:txBody>
      </p:sp>
      <p:sp>
        <p:nvSpPr>
          <p:cNvPr id="9" name="8 Marcador de texto"/>
          <p:cNvSpPr>
            <a:spLocks noGrp="1"/>
          </p:cNvSpPr>
          <p:nvPr>
            <p:ph type="body" sz="quarter" idx="16" hasCustomPrompt="1"/>
          </p:nvPr>
        </p:nvSpPr>
        <p:spPr>
          <a:xfrm>
            <a:off x="5172523" y="5949282"/>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4" name="8 Marcador de texto"/>
          <p:cNvSpPr>
            <a:spLocks noGrp="1"/>
          </p:cNvSpPr>
          <p:nvPr>
            <p:ph type="body" sz="quarter" idx="17" hasCustomPrompt="1"/>
          </p:nvPr>
        </p:nvSpPr>
        <p:spPr>
          <a:xfrm>
            <a:off x="488952" y="5949282"/>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11649868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EIGHT PHOTOS AND TWO  TEXTS">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88952"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3"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3" name="2 Marcador de posición de imagen"/>
          <p:cNvSpPr>
            <a:spLocks noGrp="1"/>
          </p:cNvSpPr>
          <p:nvPr>
            <p:ph type="pic" sz="quarter" idx="14" hasCustomPrompt="1"/>
          </p:nvPr>
        </p:nvSpPr>
        <p:spPr>
          <a:xfrm>
            <a:off x="488951" y="2133711"/>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18" name="8 Marcador de texto"/>
          <p:cNvSpPr>
            <a:spLocks noGrp="1"/>
          </p:cNvSpPr>
          <p:nvPr>
            <p:ph type="body" sz="quarter" idx="18" hasCustomPrompt="1"/>
          </p:nvPr>
        </p:nvSpPr>
        <p:spPr>
          <a:xfrm>
            <a:off x="488951" y="3862316"/>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6" name="2 Marcador de posición de imagen"/>
          <p:cNvSpPr>
            <a:spLocks noGrp="1"/>
          </p:cNvSpPr>
          <p:nvPr>
            <p:ph type="pic" sz="quarter" idx="25" hasCustomPrompt="1"/>
          </p:nvPr>
        </p:nvSpPr>
        <p:spPr>
          <a:xfrm>
            <a:off x="2721322" y="2132966"/>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7" name="8 Marcador de texto"/>
          <p:cNvSpPr>
            <a:spLocks noGrp="1"/>
          </p:cNvSpPr>
          <p:nvPr>
            <p:ph type="body" sz="quarter" idx="26" hasCustomPrompt="1"/>
          </p:nvPr>
        </p:nvSpPr>
        <p:spPr>
          <a:xfrm>
            <a:off x="2721324" y="3861569"/>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36" name="2 Marcador de posición de imagen"/>
          <p:cNvSpPr>
            <a:spLocks noGrp="1"/>
          </p:cNvSpPr>
          <p:nvPr>
            <p:ph type="pic" sz="quarter" idx="27" hasCustomPrompt="1"/>
          </p:nvPr>
        </p:nvSpPr>
        <p:spPr>
          <a:xfrm>
            <a:off x="488951" y="4221198"/>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37" name="8 Marcador de texto"/>
          <p:cNvSpPr>
            <a:spLocks noGrp="1"/>
          </p:cNvSpPr>
          <p:nvPr>
            <p:ph type="body" sz="quarter" idx="28" hasCustomPrompt="1"/>
          </p:nvPr>
        </p:nvSpPr>
        <p:spPr>
          <a:xfrm>
            <a:off x="488952" y="5949910"/>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38" name="2 Marcador de posición de imagen"/>
          <p:cNvSpPr>
            <a:spLocks noGrp="1"/>
          </p:cNvSpPr>
          <p:nvPr>
            <p:ph type="pic" sz="quarter" idx="29" hasCustomPrompt="1"/>
          </p:nvPr>
        </p:nvSpPr>
        <p:spPr>
          <a:xfrm>
            <a:off x="2721324" y="4220453"/>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39" name="8 Marcador de texto"/>
          <p:cNvSpPr>
            <a:spLocks noGrp="1"/>
          </p:cNvSpPr>
          <p:nvPr>
            <p:ph type="body" sz="quarter" idx="30" hasCustomPrompt="1"/>
          </p:nvPr>
        </p:nvSpPr>
        <p:spPr>
          <a:xfrm>
            <a:off x="2721324" y="5949165"/>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0" name="2 Marcador de posición de imagen"/>
          <p:cNvSpPr>
            <a:spLocks noGrp="1"/>
          </p:cNvSpPr>
          <p:nvPr>
            <p:ph type="pic" sz="quarter" idx="31" hasCustomPrompt="1"/>
          </p:nvPr>
        </p:nvSpPr>
        <p:spPr>
          <a:xfrm>
            <a:off x="5168900" y="2132966"/>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1" name="8 Marcador de texto"/>
          <p:cNvSpPr>
            <a:spLocks noGrp="1"/>
          </p:cNvSpPr>
          <p:nvPr>
            <p:ph type="body" sz="quarter" idx="32" hasCustomPrompt="1"/>
          </p:nvPr>
        </p:nvSpPr>
        <p:spPr>
          <a:xfrm>
            <a:off x="5168901" y="3861569"/>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2" name="2 Marcador de posición de imagen"/>
          <p:cNvSpPr>
            <a:spLocks noGrp="1"/>
          </p:cNvSpPr>
          <p:nvPr>
            <p:ph type="pic" sz="quarter" idx="33" hasCustomPrompt="1"/>
          </p:nvPr>
        </p:nvSpPr>
        <p:spPr>
          <a:xfrm>
            <a:off x="7401272" y="2132221"/>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3" name="8 Marcador de texto"/>
          <p:cNvSpPr>
            <a:spLocks noGrp="1"/>
          </p:cNvSpPr>
          <p:nvPr>
            <p:ph type="body" sz="quarter" idx="34" hasCustomPrompt="1"/>
          </p:nvPr>
        </p:nvSpPr>
        <p:spPr>
          <a:xfrm>
            <a:off x="7401273" y="3860831"/>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4" name="2 Marcador de posición de imagen"/>
          <p:cNvSpPr>
            <a:spLocks noGrp="1"/>
          </p:cNvSpPr>
          <p:nvPr>
            <p:ph type="pic" sz="quarter" idx="35" hasCustomPrompt="1"/>
          </p:nvPr>
        </p:nvSpPr>
        <p:spPr>
          <a:xfrm>
            <a:off x="5168901" y="4220453"/>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5" name="8 Marcador de texto"/>
          <p:cNvSpPr>
            <a:spLocks noGrp="1"/>
          </p:cNvSpPr>
          <p:nvPr>
            <p:ph type="body" sz="quarter" idx="36" hasCustomPrompt="1"/>
          </p:nvPr>
        </p:nvSpPr>
        <p:spPr>
          <a:xfrm>
            <a:off x="5168902" y="5949165"/>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6" name="2 Marcador de posición de imagen"/>
          <p:cNvSpPr>
            <a:spLocks noGrp="1"/>
          </p:cNvSpPr>
          <p:nvPr>
            <p:ph type="pic" sz="quarter" idx="37" hasCustomPrompt="1"/>
          </p:nvPr>
        </p:nvSpPr>
        <p:spPr>
          <a:xfrm>
            <a:off x="7401273" y="4219708"/>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7" name="8 Marcador de texto"/>
          <p:cNvSpPr>
            <a:spLocks noGrp="1"/>
          </p:cNvSpPr>
          <p:nvPr>
            <p:ph type="body" sz="quarter" idx="38" hasCustomPrompt="1"/>
          </p:nvPr>
        </p:nvSpPr>
        <p:spPr>
          <a:xfrm>
            <a:off x="7401274" y="5948420"/>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3"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24"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9663295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 BIG PHOTO AND TEXT ABOVE">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2 Marcador de texto"/>
          <p:cNvSpPr>
            <a:spLocks noGrp="1"/>
          </p:cNvSpPr>
          <p:nvPr>
            <p:ph type="body" sz="quarter" idx="10" hasCustomPrompt="1"/>
          </p:nvPr>
        </p:nvSpPr>
        <p:spPr>
          <a:xfrm>
            <a:off x="488951" y="836619"/>
            <a:ext cx="8928100" cy="576163"/>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posición de imagen"/>
          <p:cNvSpPr>
            <a:spLocks noGrp="1"/>
          </p:cNvSpPr>
          <p:nvPr>
            <p:ph type="pic" sz="quarter" idx="13" hasCustomPrompt="1"/>
          </p:nvPr>
        </p:nvSpPr>
        <p:spPr>
          <a:xfrm>
            <a:off x="488951" y="1484784"/>
            <a:ext cx="8928100" cy="4392488"/>
          </a:xfrm>
          <a:prstGeom prst="rect">
            <a:avLst/>
          </a:prstGeom>
        </p:spPr>
        <p:txBody>
          <a:bodyPr/>
          <a:lstStyle>
            <a:lvl1pPr>
              <a:defRPr/>
            </a:lvl1pPr>
          </a:lstStyle>
          <a:p>
            <a:r>
              <a:rPr lang="es-ES" dirty="0" err="1" smtClean="0"/>
              <a:t>Image</a:t>
            </a:r>
            <a:endParaRPr lang="en-GB" dirty="0"/>
          </a:p>
        </p:txBody>
      </p:sp>
      <p:sp>
        <p:nvSpPr>
          <p:cNvPr id="8" name="8 Marcador de texto"/>
          <p:cNvSpPr>
            <a:spLocks noGrp="1"/>
          </p:cNvSpPr>
          <p:nvPr>
            <p:ph type="body" sz="quarter" idx="16" hasCustomPrompt="1"/>
          </p:nvPr>
        </p:nvSpPr>
        <p:spPr>
          <a:xfrm>
            <a:off x="488951" y="5950060"/>
            <a:ext cx="892810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9"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0"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503992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2 Marcador de posición de imagen"/>
          <p:cNvSpPr>
            <a:spLocks noGrp="1"/>
          </p:cNvSpPr>
          <p:nvPr>
            <p:ph type="pic" sz="quarter" idx="13" hasCustomPrompt="1"/>
          </p:nvPr>
        </p:nvSpPr>
        <p:spPr>
          <a:xfrm>
            <a:off x="488951" y="764708"/>
            <a:ext cx="8928100" cy="5617043"/>
          </a:xfrm>
          <a:prstGeom prst="rect">
            <a:avLst/>
          </a:prstGeom>
        </p:spPr>
        <p:txBody>
          <a:bodyPr/>
          <a:lstStyle>
            <a:lvl1pPr>
              <a:defRPr/>
            </a:lvl1pPr>
          </a:lstStyle>
          <a:p>
            <a:r>
              <a:rPr lang="es-ES" dirty="0" err="1" smtClean="0"/>
              <a:t>Image</a:t>
            </a:r>
            <a:endParaRPr lang="en-GB" dirty="0"/>
          </a:p>
        </p:txBody>
      </p:sp>
      <p:sp>
        <p:nvSpPr>
          <p:cNvPr id="7"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8"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474823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692696"/>
            <a:ext cx="9906000" cy="5689054"/>
          </a:xfrm>
          <a:prstGeom prst="rect">
            <a:avLst/>
          </a:prstGeom>
          <a:ln w="28575">
            <a:noFill/>
          </a:ln>
        </p:spPr>
        <p:txBody>
          <a:bodyPr/>
          <a:lstStyle>
            <a:lvl1pPr>
              <a:defRPr/>
            </a:lvl1pPr>
          </a:lstStyle>
          <a:p>
            <a:r>
              <a:rPr lang="es-ES" dirty="0" err="1" smtClean="0"/>
              <a:t>Image</a:t>
            </a:r>
            <a:endParaRPr lang="en-GB" dirty="0"/>
          </a:p>
        </p:txBody>
      </p:sp>
      <p:cxnSp>
        <p:nvCxnSpPr>
          <p:cNvPr id="7" name="6 Conector recto"/>
          <p:cNvCxnSpPr/>
          <p:nvPr/>
        </p:nvCxnSpPr>
        <p:spPr>
          <a:xfrm flipV="1">
            <a:off x="0" y="6381328"/>
            <a:ext cx="9906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flipV="1">
            <a:off x="-21652" y="692696"/>
            <a:ext cx="9906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0"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1839926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IN TWO BLOCKS-1">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88951" y="836616"/>
            <a:ext cx="8928100"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cxnSp>
        <p:nvCxnSpPr>
          <p:cNvPr id="9" name="8 Conector recto"/>
          <p:cNvCxnSpPr/>
          <p:nvPr/>
        </p:nvCxnSpPr>
        <p:spPr>
          <a:xfrm flipH="1">
            <a:off x="488951"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6" y="1916839"/>
            <a:ext cx="9001125" cy="417599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961381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IN TWO BLOCKS-2">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88951" y="836613"/>
            <a:ext cx="8928100" cy="280841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cxnSp>
        <p:nvCxnSpPr>
          <p:cNvPr id="9" name="8 Conector recto"/>
          <p:cNvCxnSpPr/>
          <p:nvPr/>
        </p:nvCxnSpPr>
        <p:spPr>
          <a:xfrm flipH="1">
            <a:off x="488951" y="37170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6" y="3789048"/>
            <a:ext cx="9001125" cy="230378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8772765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XT IN THREE BLOCKS">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88951" y="836617"/>
            <a:ext cx="8928100" cy="1584275"/>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4" y="2564450"/>
            <a:ext cx="8928547" cy="180065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p:nvCxnSpPr>
        <p:spPr>
          <a:xfrm flipH="1">
            <a:off x="488951" y="249289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88951" y="443711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4509229"/>
            <a:ext cx="8928100" cy="1799605"/>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text</a:t>
            </a:r>
            <a:endParaRPr lang="en-GB" dirty="0"/>
          </a:p>
        </p:txBody>
      </p:sp>
      <p:sp>
        <p:nvSpPr>
          <p:cNvPr id="12"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4" name="6 Título"/>
          <p:cNvSpPr>
            <a:spLocks noGrp="1"/>
          </p:cNvSpPr>
          <p:nvPr>
            <p:ph type="title" hasCustomPrompt="1"/>
          </p:nvPr>
        </p:nvSpPr>
        <p:spPr>
          <a:xfrm>
            <a:off x="488956" y="116632"/>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7512202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 COLOR IN THREE BLOCKS">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88951" y="836617"/>
            <a:ext cx="8928100" cy="1584275"/>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4" y="2564450"/>
            <a:ext cx="8928547" cy="1800659"/>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p:nvCxnSpPr>
        <p:spPr>
          <a:xfrm flipH="1">
            <a:off x="488951" y="249289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88951" y="443711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4509229"/>
            <a:ext cx="8928100" cy="1799605"/>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text</a:t>
            </a:r>
            <a:endParaRPr lang="en-GB" dirty="0"/>
          </a:p>
        </p:txBody>
      </p:sp>
      <p:sp>
        <p:nvSpPr>
          <p:cNvPr id="12"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4"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4079629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XT IN FOUR BLOCKS">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88951" y="836619"/>
            <a:ext cx="8928100" cy="115222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4" y="2132967"/>
            <a:ext cx="8928547" cy="136815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p:nvCxnSpPr>
        <p:spPr>
          <a:xfrm flipH="1">
            <a:off x="488951" y="206084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88951" y="494116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3639129"/>
            <a:ext cx="8928100" cy="123003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a:t>
            </a:r>
            <a:r>
              <a:rPr lang="en-GB" dirty="0" err="1" smtClean="0">
                <a:effectLst/>
              </a:rPr>
              <a:t>tetx</a:t>
            </a:r>
            <a:endParaRPr lang="en-GB" dirty="0"/>
          </a:p>
        </p:txBody>
      </p:sp>
      <p:cxnSp>
        <p:nvCxnSpPr>
          <p:cNvPr id="12" name="11 Conector recto"/>
          <p:cNvCxnSpPr/>
          <p:nvPr/>
        </p:nvCxnSpPr>
        <p:spPr>
          <a:xfrm flipH="1">
            <a:off x="488951"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1" y="5013325"/>
            <a:ext cx="8928100" cy="129540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Fourth text</a:t>
            </a:r>
            <a:endParaRPr lang="en-GB" dirty="0"/>
          </a:p>
        </p:txBody>
      </p:sp>
      <p:sp>
        <p:nvSpPr>
          <p:cNvPr id="14"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502796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EXT COLOR IN FOUR BLOCKS">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88951" y="836619"/>
            <a:ext cx="8928100"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4" y="2132967"/>
            <a:ext cx="8928547" cy="1368151"/>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p:nvCxnSpPr>
        <p:spPr>
          <a:xfrm flipH="1">
            <a:off x="488951" y="206084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88951" y="494116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3639129"/>
            <a:ext cx="8928100" cy="123003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cxnSp>
        <p:nvCxnSpPr>
          <p:cNvPr id="12" name="11 Conector recto"/>
          <p:cNvCxnSpPr/>
          <p:nvPr/>
        </p:nvCxnSpPr>
        <p:spPr>
          <a:xfrm flipH="1">
            <a:off x="488951"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1" y="5013325"/>
            <a:ext cx="8928100" cy="129540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4"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536358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HOTOS AND TWO TEXT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2" y="89757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1" y="89757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50"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3" name="2 Marcador de posición de imagen"/>
          <p:cNvSpPr>
            <a:spLocks noGrp="1"/>
          </p:cNvSpPr>
          <p:nvPr>
            <p:ph type="pic" sz="quarter" idx="14" hasCustomPrompt="1"/>
          </p:nvPr>
        </p:nvSpPr>
        <p:spPr>
          <a:xfrm>
            <a:off x="488951" y="2133603"/>
            <a:ext cx="4248150" cy="1655439"/>
          </a:xfrm>
          <a:prstGeom prst="rect">
            <a:avLst/>
          </a:prstGeom>
        </p:spPr>
        <p:txBody>
          <a:bodyPr/>
          <a:lstStyle>
            <a:lvl1pPr>
              <a:defRPr/>
            </a:lvl1pPr>
          </a:lstStyle>
          <a:p>
            <a:r>
              <a:rPr lang="es-ES" dirty="0" err="1" smtClean="0"/>
              <a:t>Image</a:t>
            </a:r>
            <a:endParaRPr lang="en-GB" dirty="0"/>
          </a:p>
        </p:txBody>
      </p:sp>
      <p:sp>
        <p:nvSpPr>
          <p:cNvPr id="18" name="8 Marcador de texto"/>
          <p:cNvSpPr>
            <a:spLocks noGrp="1"/>
          </p:cNvSpPr>
          <p:nvPr>
            <p:ph type="body" sz="quarter" idx="18" hasCustomPrompt="1"/>
          </p:nvPr>
        </p:nvSpPr>
        <p:spPr>
          <a:xfrm>
            <a:off x="488952" y="380009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0" name="2 Marcador de posición de imagen"/>
          <p:cNvSpPr>
            <a:spLocks noGrp="1"/>
          </p:cNvSpPr>
          <p:nvPr>
            <p:ph type="pic" sz="quarter" idx="19" hasCustomPrompt="1"/>
          </p:nvPr>
        </p:nvSpPr>
        <p:spPr>
          <a:xfrm>
            <a:off x="488950" y="4293098"/>
            <a:ext cx="4248150" cy="1582737"/>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1" name="8 Marcador de texto"/>
          <p:cNvSpPr>
            <a:spLocks noGrp="1"/>
          </p:cNvSpPr>
          <p:nvPr>
            <p:ph type="body" sz="quarter" idx="20" hasCustomPrompt="1"/>
          </p:nvPr>
        </p:nvSpPr>
        <p:spPr>
          <a:xfrm>
            <a:off x="488951" y="5888322"/>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2" name="2 Marcador de posición de imagen"/>
          <p:cNvSpPr>
            <a:spLocks noGrp="1"/>
          </p:cNvSpPr>
          <p:nvPr>
            <p:ph type="pic" sz="quarter" idx="21" hasCustomPrompt="1"/>
          </p:nvPr>
        </p:nvSpPr>
        <p:spPr>
          <a:xfrm>
            <a:off x="5168900" y="2132858"/>
            <a:ext cx="4248150"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3" name="8 Marcador de texto"/>
          <p:cNvSpPr>
            <a:spLocks noGrp="1"/>
          </p:cNvSpPr>
          <p:nvPr>
            <p:ph type="body" sz="quarter" idx="22" hasCustomPrompt="1"/>
          </p:nvPr>
        </p:nvSpPr>
        <p:spPr>
          <a:xfrm>
            <a:off x="5168900" y="3799344"/>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4" name="2 Marcador de posición de imagen"/>
          <p:cNvSpPr>
            <a:spLocks noGrp="1"/>
          </p:cNvSpPr>
          <p:nvPr>
            <p:ph type="pic" sz="quarter" idx="23" hasCustomPrompt="1"/>
          </p:nvPr>
        </p:nvSpPr>
        <p:spPr>
          <a:xfrm>
            <a:off x="5168899" y="4292353"/>
            <a:ext cx="4248150" cy="1582737"/>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5" name="8 Marcador de texto"/>
          <p:cNvSpPr>
            <a:spLocks noGrp="1"/>
          </p:cNvSpPr>
          <p:nvPr>
            <p:ph type="body" sz="quarter" idx="24" hasCustomPrompt="1"/>
          </p:nvPr>
        </p:nvSpPr>
        <p:spPr>
          <a:xfrm>
            <a:off x="5168900" y="5887577"/>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3172367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XT IN FOUR BLOCKS-2">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89106" y="836619"/>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4" y="2348989"/>
            <a:ext cx="8928547" cy="115212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3639131"/>
            <a:ext cx="8928100" cy="1158031"/>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cxnSp>
        <p:nvCxnSpPr>
          <p:cNvPr id="12" name="11 Conector recto"/>
          <p:cNvCxnSpPr/>
          <p:nvPr/>
        </p:nvCxnSpPr>
        <p:spPr>
          <a:xfrm flipH="1">
            <a:off x="488951"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1" y="4941169"/>
            <a:ext cx="8928100" cy="1224136"/>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4" name="2 Marcador de texto"/>
          <p:cNvSpPr>
            <a:spLocks noGrp="1"/>
          </p:cNvSpPr>
          <p:nvPr>
            <p:ph type="body" sz="quarter" idx="16" hasCustomPrompt="1"/>
          </p:nvPr>
        </p:nvSpPr>
        <p:spPr>
          <a:xfrm>
            <a:off x="5168904" y="908628"/>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cxnSp>
        <p:nvCxnSpPr>
          <p:cNvPr id="16" name="15 Conector recto"/>
          <p:cNvCxnSpPr/>
          <p:nvPr/>
        </p:nvCxnSpPr>
        <p:spPr>
          <a:xfrm flipH="1">
            <a:off x="488951" y="4869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flipH="1">
            <a:off x="489397" y="623731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8"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871076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89106" y="836619"/>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4" y="2348885"/>
            <a:ext cx="8928547" cy="252028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1" y="5085294"/>
            <a:ext cx="8928100" cy="1158031"/>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sp>
        <p:nvSpPr>
          <p:cNvPr id="14" name="2 Marcador de texto"/>
          <p:cNvSpPr>
            <a:spLocks noGrp="1"/>
          </p:cNvSpPr>
          <p:nvPr>
            <p:ph type="body" sz="quarter" idx="16" hasCustomPrompt="1"/>
          </p:nvPr>
        </p:nvSpPr>
        <p:spPr>
          <a:xfrm>
            <a:off x="5168904" y="908628"/>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cxnSp>
        <p:nvCxnSpPr>
          <p:cNvPr id="16" name="15 Conector recto"/>
          <p:cNvCxnSpPr/>
          <p:nvPr/>
        </p:nvCxnSpPr>
        <p:spPr>
          <a:xfrm flipH="1">
            <a:off x="488951" y="501317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17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715027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EXT IN TWO BLOCKS">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2 Marcador de texto"/>
          <p:cNvSpPr>
            <a:spLocks noGrp="1"/>
          </p:cNvSpPr>
          <p:nvPr>
            <p:ph type="body" sz="quarter" idx="13" hasCustomPrompt="1"/>
          </p:nvPr>
        </p:nvSpPr>
        <p:spPr>
          <a:xfrm>
            <a:off x="488954" y="2348885"/>
            <a:ext cx="8928547" cy="396044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2" name="2 Marcador de texto"/>
          <p:cNvSpPr>
            <a:spLocks noGrp="1"/>
          </p:cNvSpPr>
          <p:nvPr>
            <p:ph type="body" sz="quarter" idx="10" hasCustomPrompt="1"/>
          </p:nvPr>
        </p:nvSpPr>
        <p:spPr>
          <a:xfrm>
            <a:off x="489106" y="836619"/>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15" name="2 Marcador de texto"/>
          <p:cNvSpPr>
            <a:spLocks noGrp="1"/>
          </p:cNvSpPr>
          <p:nvPr>
            <p:ph type="body" sz="quarter" idx="16" hasCustomPrompt="1"/>
          </p:nvPr>
        </p:nvSpPr>
        <p:spPr>
          <a:xfrm>
            <a:off x="5168904" y="908628"/>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spTree>
    <p:extLst>
      <p:ext uri="{BB962C8B-B14F-4D97-AF65-F5344CB8AC3E}">
        <p14:creationId xmlns:p14="http://schemas.microsoft.com/office/powerpoint/2010/main" val="4213368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88954" y="2348989"/>
            <a:ext cx="8928547" cy="93610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p:nvCxnSpPr>
        <p:spPr>
          <a:xfrm flipH="1">
            <a:off x="488951"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88952" y="3356992"/>
            <a:ext cx="4248149" cy="280831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1" name="18 Marcador de texto"/>
          <p:cNvSpPr>
            <a:spLocks noGrp="1"/>
          </p:cNvSpPr>
          <p:nvPr>
            <p:ph type="body" sz="quarter" idx="15" hasCustomPrompt="1"/>
          </p:nvPr>
        </p:nvSpPr>
        <p:spPr>
          <a:xfrm>
            <a:off x="5168903" y="3356992"/>
            <a:ext cx="4248597" cy="2808312"/>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12" name="11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 name="14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6"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7" name="2 Marcador de texto"/>
          <p:cNvSpPr>
            <a:spLocks noGrp="1"/>
          </p:cNvSpPr>
          <p:nvPr>
            <p:ph type="body" sz="quarter" idx="10" hasCustomPrompt="1"/>
          </p:nvPr>
        </p:nvSpPr>
        <p:spPr>
          <a:xfrm>
            <a:off x="489106" y="836619"/>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18" name="2 Marcador de texto"/>
          <p:cNvSpPr>
            <a:spLocks noGrp="1"/>
          </p:cNvSpPr>
          <p:nvPr>
            <p:ph type="body" sz="quarter" idx="16" hasCustomPrompt="1"/>
          </p:nvPr>
        </p:nvSpPr>
        <p:spPr>
          <a:xfrm>
            <a:off x="5168904" y="908628"/>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spTree>
    <p:extLst>
      <p:ext uri="{BB962C8B-B14F-4D97-AF65-F5344CB8AC3E}">
        <p14:creationId xmlns:p14="http://schemas.microsoft.com/office/powerpoint/2010/main" val="6518803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VERTICAL TEXT IN TWO BLOCKS">
    <p:spTree>
      <p:nvGrpSpPr>
        <p:cNvPr id="1" name=""/>
        <p:cNvGrpSpPr/>
        <p:nvPr/>
      </p:nvGrpSpPr>
      <p:grpSpPr>
        <a:xfrm>
          <a:off x="0" y="0"/>
          <a:ext cx="0" cy="0"/>
          <a:chOff x="0" y="0"/>
          <a:chExt cx="0" cy="0"/>
        </a:xfrm>
      </p:grpSpPr>
      <p:sp>
        <p:nvSpPr>
          <p:cNvPr id="7" name="6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9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2 Marcador de texto"/>
          <p:cNvSpPr>
            <a:spLocks noGrp="1"/>
          </p:cNvSpPr>
          <p:nvPr>
            <p:ph type="body" sz="quarter" idx="10" hasCustomPrompt="1"/>
          </p:nvPr>
        </p:nvSpPr>
        <p:spPr>
          <a:xfrm>
            <a:off x="488949" y="836612"/>
            <a:ext cx="4248151" cy="5402690"/>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1 Marcador de texto"/>
          <p:cNvSpPr>
            <a:spLocks noGrp="1"/>
          </p:cNvSpPr>
          <p:nvPr>
            <p:ph type="body" sz="quarter" idx="11" hasCustomPrompt="1"/>
          </p:nvPr>
        </p:nvSpPr>
        <p:spPr>
          <a:xfrm>
            <a:off x="5168905" y="836612"/>
            <a:ext cx="4248151" cy="5400699"/>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27108571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88952" y="836618"/>
            <a:ext cx="424814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3" y="836618"/>
            <a:ext cx="4248597"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
        <p:nvSpPr>
          <p:cNvPr id="8" name="6 Marcador de texto"/>
          <p:cNvSpPr>
            <a:spLocks noGrp="1"/>
          </p:cNvSpPr>
          <p:nvPr>
            <p:ph type="body" sz="quarter" idx="13"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dirty="0" smtClean="0"/>
              <a:t>Escribe aquí el título de la presentación</a:t>
            </a:r>
            <a:endParaRPr lang="en-GB" dirty="0"/>
          </a:p>
        </p:txBody>
      </p:sp>
      <p:cxnSp>
        <p:nvCxnSpPr>
          <p:cNvPr id="9" name="8 Conector recto"/>
          <p:cNvCxnSpPr/>
          <p:nvPr/>
        </p:nvCxnSpPr>
        <p:spPr>
          <a:xfrm flipH="1">
            <a:off x="488949" y="1628800"/>
            <a:ext cx="4248151"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H="1">
            <a:off x="5161262" y="1628800"/>
            <a:ext cx="424814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88952" y="1700808"/>
            <a:ext cx="4248149" cy="446449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8 Marcador de texto"/>
          <p:cNvSpPr>
            <a:spLocks noGrp="1"/>
          </p:cNvSpPr>
          <p:nvPr>
            <p:ph type="body" sz="quarter" idx="15" hasCustomPrompt="1"/>
          </p:nvPr>
        </p:nvSpPr>
        <p:spPr>
          <a:xfrm>
            <a:off x="5168903" y="1700808"/>
            <a:ext cx="4248597" cy="446449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14" name="13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 name="14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8030687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VERTICAL TEXT IN TWO BLOCKS WITH FRAME">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88957" y="836618"/>
            <a:ext cx="892809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Title</a:t>
            </a:r>
            <a:endParaRPr lang="en-GB" dirty="0"/>
          </a:p>
        </p:txBody>
      </p:sp>
      <p:sp>
        <p:nvSpPr>
          <p:cNvPr id="8" name="6 Marcador de texto"/>
          <p:cNvSpPr>
            <a:spLocks noGrp="1"/>
          </p:cNvSpPr>
          <p:nvPr>
            <p:ph type="body" sz="quarter" idx="13"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dirty="0" smtClean="0"/>
              <a:t>Escribe aquí el título de la presentación</a:t>
            </a:r>
            <a:endParaRPr lang="en-GB" dirty="0"/>
          </a:p>
        </p:txBody>
      </p:sp>
      <p:sp>
        <p:nvSpPr>
          <p:cNvPr id="11" name="16 Marcador de texto"/>
          <p:cNvSpPr>
            <a:spLocks noGrp="1"/>
          </p:cNvSpPr>
          <p:nvPr>
            <p:ph type="body" sz="quarter" idx="14" hasCustomPrompt="1"/>
          </p:nvPr>
        </p:nvSpPr>
        <p:spPr>
          <a:xfrm>
            <a:off x="488952" y="1700808"/>
            <a:ext cx="4248149" cy="4464496"/>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8 Marcador de texto"/>
          <p:cNvSpPr>
            <a:spLocks noGrp="1"/>
          </p:cNvSpPr>
          <p:nvPr>
            <p:ph type="body" sz="quarter" idx="15" hasCustomPrompt="1"/>
          </p:nvPr>
        </p:nvSpPr>
        <p:spPr>
          <a:xfrm>
            <a:off x="5168903" y="1700808"/>
            <a:ext cx="4248597" cy="4464496"/>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54155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VERTICAL TEXT IN TWO BLOCKS-2E">
    <p:spTree>
      <p:nvGrpSpPr>
        <p:cNvPr id="1" name=""/>
        <p:cNvGrpSpPr/>
        <p:nvPr/>
      </p:nvGrpSpPr>
      <p:grpSpPr>
        <a:xfrm>
          <a:off x="0" y="0"/>
          <a:ext cx="0" cy="0"/>
          <a:chOff x="0" y="0"/>
          <a:chExt cx="0" cy="0"/>
        </a:xfrm>
      </p:grpSpPr>
      <p:sp>
        <p:nvSpPr>
          <p:cNvPr id="13" name="12 Rectángulo"/>
          <p:cNvSpPr/>
          <p:nvPr/>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88952" y="836618"/>
            <a:ext cx="424814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3" y="836618"/>
            <a:ext cx="4248597"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
        <p:nvSpPr>
          <p:cNvPr id="12" name="18 Marcador de texto"/>
          <p:cNvSpPr>
            <a:spLocks noGrp="1"/>
          </p:cNvSpPr>
          <p:nvPr>
            <p:ph type="body" sz="quarter" idx="15" hasCustomPrompt="1"/>
          </p:nvPr>
        </p:nvSpPr>
        <p:spPr>
          <a:xfrm>
            <a:off x="5168903" y="1700808"/>
            <a:ext cx="4248597" cy="4464496"/>
          </a:xfrm>
          <a:prstGeom prst="rect">
            <a:avLst/>
          </a:prstGeom>
          <a:ln w="28575">
            <a:solidFill>
              <a:srgbClr val="5C881A"/>
            </a:solidFill>
          </a:ln>
        </p:spPr>
        <p:txBody>
          <a:bodyPr lIns="108000" tIns="3600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16 Marcador de texto"/>
          <p:cNvSpPr>
            <a:spLocks noGrp="1"/>
          </p:cNvSpPr>
          <p:nvPr>
            <p:ph type="body" sz="quarter" idx="14" hasCustomPrompt="1"/>
          </p:nvPr>
        </p:nvSpPr>
        <p:spPr>
          <a:xfrm>
            <a:off x="488952" y="1700808"/>
            <a:ext cx="4248149" cy="446449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56"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9609504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2" y="2348880"/>
            <a:ext cx="4248150" cy="38164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5168900" y="2349500"/>
            <a:ext cx="4248150" cy="3816350"/>
          </a:xfrm>
          <a:prstGeom prst="rect">
            <a:avLst/>
          </a:prstGeom>
        </p:spPr>
        <p:txBody>
          <a:bodyPr/>
          <a:lstStyle>
            <a:lvl1pPr>
              <a:defRPr/>
            </a:lvl1pPr>
          </a:lstStyle>
          <a:p>
            <a:r>
              <a:rPr lang="es-ES" dirty="0" err="1" smtClean="0"/>
              <a:t>Graphic</a:t>
            </a:r>
            <a:endParaRPr lang="en-GB" dirty="0"/>
          </a:p>
        </p:txBody>
      </p:sp>
      <p:cxnSp>
        <p:nvCxnSpPr>
          <p:cNvPr id="11" name="10 Conector recto"/>
          <p:cNvCxnSpPr/>
          <p:nvPr/>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12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4"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2" y="836619"/>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3" y="836619"/>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331740123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2" y="2348880"/>
            <a:ext cx="4248150"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5168900" y="2349505"/>
            <a:ext cx="4248150" cy="2952271"/>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Graphic</a:t>
            </a:r>
          </a:p>
          <a:p>
            <a:endParaRPr lang="en-GB" dirty="0"/>
          </a:p>
        </p:txBody>
      </p:sp>
      <p:cxnSp>
        <p:nvCxnSpPr>
          <p:cNvPr id="11" name="10 Conector recto"/>
          <p:cNvCxnSpPr/>
          <p:nvPr/>
        </p:nvCxnSpPr>
        <p:spPr>
          <a:xfrm flipH="1">
            <a:off x="488951"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12 Rectángulo"/>
          <p:cNvSpPr/>
          <p:nvPr/>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4" name="13 Conector recto"/>
          <p:cNvCxnSpPr/>
          <p:nvPr/>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1" y="558934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Cuarto bloque de texto</a:t>
            </a:r>
            <a:endParaRPr lang="en-GB" dirty="0"/>
          </a:p>
        </p:txBody>
      </p:sp>
      <p:sp>
        <p:nvSpPr>
          <p:cNvPr id="16" name="6 Marcador de texto"/>
          <p:cNvSpPr>
            <a:spLocks noGrp="1"/>
          </p:cNvSpPr>
          <p:nvPr>
            <p:ph type="body" sz="quarter" idx="12" hasCustomPrompt="1"/>
          </p:nvPr>
        </p:nvSpPr>
        <p:spPr>
          <a:xfrm>
            <a:off x="4737102" y="638186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2" y="836619"/>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3" y="836619"/>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985672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hyperlink" Target="https://www.iberdrola.es/"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3.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image" Target="../media/image1.png"/><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hyperlink" Target="https://www.iberdrola.es/" TargetMode="Externa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theme" Target="../theme/theme4.xml"/><Relationship Id="rId40" Type="http://schemas.openxmlformats.org/officeDocument/2006/relationships/image" Target="../media/image2.png"/><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9" Type="http://schemas.openxmlformats.org/officeDocument/2006/relationships/slideLayout" Target="../slideLayouts/slideLayout147.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42" Type="http://schemas.openxmlformats.org/officeDocument/2006/relationships/image" Target="../media/image1.png"/><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41" Type="http://schemas.openxmlformats.org/officeDocument/2006/relationships/hyperlink" Target="https://www.iberdrola.es/" TargetMode="Externa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40" Type="http://schemas.openxmlformats.org/officeDocument/2006/relationships/theme" Target="../theme/theme5.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43"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5" Type="http://schemas.openxmlformats.org/officeDocument/2006/relationships/slideLayout" Target="../slideLayouts/slideLayout152.xml"/><Relationship Id="rId10" Type="http://schemas.openxmlformats.org/officeDocument/2006/relationships/theme" Target="../theme/theme6.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6 Imagen">
            <a:hlinkClick r:id="rId52"/>
          </p:cNvPr>
          <p:cNvPicPr>
            <a:picLocks noChangeAspect="1"/>
          </p:cNvPicPr>
          <p:nvPr userDrawn="1"/>
        </p:nvPicPr>
        <p:blipFill rotWithShape="1">
          <a:blip r:embed="rId53" cstate="screen">
            <a:extLst>
              <a:ext uri="{28A0092B-C50C-407E-A947-70E740481C1C}">
                <a14:useLocalDpi xmlns:a14="http://schemas.microsoft.com/office/drawing/2010/main"/>
              </a:ext>
            </a:extLst>
          </a:blip>
          <a:srcRect/>
          <a:stretch/>
        </p:blipFill>
        <p:spPr>
          <a:xfrm>
            <a:off x="1952625" y="6340184"/>
            <a:ext cx="333298" cy="366544"/>
          </a:xfrm>
          <a:prstGeom prst="rect">
            <a:avLst/>
          </a:prstGeom>
        </p:spPr>
      </p:pic>
      <p:pic>
        <p:nvPicPr>
          <p:cNvPr id="12" name="9 Imagen"/>
          <p:cNvPicPr>
            <a:picLocks noChangeAspect="1"/>
          </p:cNvPicPr>
          <p:nvPr userDrawn="1"/>
        </p:nvPicPr>
        <p:blipFill>
          <a:blip r:embed="rId54" cstate="print">
            <a:extLst>
              <a:ext uri="{28A0092B-C50C-407E-A947-70E740481C1C}">
                <a14:useLocalDpi xmlns:a14="http://schemas.microsoft.com/office/drawing/2010/main" val="0"/>
              </a:ext>
            </a:extLst>
          </a:blip>
          <a:stretch>
            <a:fillRect/>
          </a:stretch>
        </p:blipFill>
        <p:spPr>
          <a:xfrm>
            <a:off x="348238" y="6256691"/>
            <a:ext cx="1183878" cy="476673"/>
          </a:xfrm>
          <a:prstGeom prst="rect">
            <a:avLst/>
          </a:prstGeom>
        </p:spPr>
      </p:pic>
      <p:sp>
        <p:nvSpPr>
          <p:cNvPr id="13" name="Marcador de pie de página 4"/>
          <p:cNvSpPr txBox="1">
            <a:spLocks/>
          </p:cNvSpPr>
          <p:nvPr userDrawn="1"/>
        </p:nvSpPr>
        <p:spPr bwMode="auto">
          <a:xfrm>
            <a:off x="8484318" y="6399604"/>
            <a:ext cx="997034" cy="1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hangingPunct="1">
              <a:defRPr/>
            </a:pPr>
            <a:fld id="{BCC43BAD-7094-4F33-911B-25DEEFED1FB5}" type="slidenum">
              <a:rPr lang="en-US" altLang="es-ES" sz="900" b="1" u="none" smtClean="0">
                <a:solidFill>
                  <a:srgbClr val="5C881A"/>
                </a:solidFill>
                <a:cs typeface="Arial" charset="0"/>
              </a:rPr>
              <a:pPr algn="r" defTabSz="457097" eaLnBrk="1" hangingPunct="1">
                <a:defRPr/>
              </a:pPr>
              <a:t>‹#›</a:t>
            </a:fld>
            <a:endParaRPr lang="en-US" altLang="es-ES" sz="900" b="1" u="none" dirty="0" smtClean="0">
              <a:solidFill>
                <a:srgbClr val="5C881A"/>
              </a:solidFill>
              <a:cs typeface="Arial" charset="0"/>
            </a:endParaRPr>
          </a:p>
        </p:txBody>
      </p:sp>
      <p:cxnSp>
        <p:nvCxnSpPr>
          <p:cNvPr id="14" name="25 Conector recto"/>
          <p:cNvCxnSpPr/>
          <p:nvPr userDrawn="1"/>
        </p:nvCxnSpPr>
        <p:spPr>
          <a:xfrm>
            <a:off x="362566" y="6194900"/>
            <a:ext cx="9127664" cy="3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Text Box 7"/>
          <p:cNvSpPr txBox="1">
            <a:spLocks noChangeArrowheads="1"/>
          </p:cNvSpPr>
          <p:nvPr userDrawn="1"/>
        </p:nvSpPr>
        <p:spPr bwMode="auto">
          <a:xfrm>
            <a:off x="2351439" y="6431322"/>
            <a:ext cx="22599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4192" rtl="0" eaLnBrk="1" fontAlgn="base" latinLnBrk="0" hangingPunct="1">
              <a:lnSpc>
                <a:spcPct val="100000"/>
              </a:lnSpc>
              <a:spcBef>
                <a:spcPct val="0"/>
              </a:spcBef>
              <a:spcAft>
                <a:spcPct val="0"/>
              </a:spcAft>
              <a:buClrTx/>
              <a:buSzTx/>
              <a:buFontTx/>
              <a:buNone/>
              <a:tabLst/>
              <a:defRPr/>
            </a:pPr>
            <a:r>
              <a:rPr lang="es-ES" sz="900" b="1" u="none" kern="1200" dirty="0" smtClean="0">
                <a:solidFill>
                  <a:srgbClr val="5C881A"/>
                </a:solidFill>
                <a:latin typeface="Arial" panose="020B0604020202020204" pitchFamily="34" charset="0"/>
                <a:ea typeface="ＭＳ Ｐゴシック" pitchFamily="34" charset="-128"/>
                <a:cs typeface="Arial" panose="020B0604020202020204" pitchFamily="34" charset="0"/>
              </a:rPr>
              <a:t>www.spenergynetworks.co.uk</a:t>
            </a:r>
          </a:p>
        </p:txBody>
      </p:sp>
    </p:spTree>
    <p:extLst>
      <p:ext uri="{BB962C8B-B14F-4D97-AF65-F5344CB8AC3E}">
        <p14:creationId xmlns:p14="http://schemas.microsoft.com/office/powerpoint/2010/main" val="1278057596"/>
      </p:ext>
    </p:extLst>
  </p:cSld>
  <p:clrMap bg1="lt1" tx1="dk1" bg2="lt2" tx2="dk2" accent1="accent1" accent2="accent2" accent3="accent3" accent4="accent4" accent5="accent5" accent6="accent6" hlink="hlink" folHlink="folHlink"/>
  <p:sldLayoutIdLst>
    <p:sldLayoutId id="2147484430" r:id="rId1"/>
    <p:sldLayoutId id="2147484428" r:id="rId2"/>
    <p:sldLayoutId id="2147484464" r:id="rId3"/>
    <p:sldLayoutId id="2147484463" r:id="rId4"/>
    <p:sldLayoutId id="2147484426" r:id="rId5"/>
    <p:sldLayoutId id="2147484439" r:id="rId6"/>
    <p:sldLayoutId id="2147484429" r:id="rId7"/>
    <p:sldLayoutId id="2147484436" r:id="rId8"/>
    <p:sldLayoutId id="2147484438" r:id="rId9"/>
    <p:sldLayoutId id="2147484437" r:id="rId10"/>
    <p:sldLayoutId id="2147484433" r:id="rId11"/>
    <p:sldLayoutId id="2147484434" r:id="rId12"/>
    <p:sldLayoutId id="2147484440" r:id="rId13"/>
    <p:sldLayoutId id="2147484441" r:id="rId14"/>
    <p:sldLayoutId id="2147484420" r:id="rId15"/>
    <p:sldLayoutId id="2147484431" r:id="rId16"/>
    <p:sldLayoutId id="2147484458" r:id="rId17"/>
    <p:sldLayoutId id="2147484432" r:id="rId18"/>
    <p:sldLayoutId id="2147484457" r:id="rId19"/>
    <p:sldLayoutId id="2147484442" r:id="rId20"/>
    <p:sldLayoutId id="2147484459" r:id="rId21"/>
    <p:sldLayoutId id="2147484444" r:id="rId22"/>
    <p:sldLayoutId id="2147484445" r:id="rId23"/>
    <p:sldLayoutId id="2147484422" r:id="rId24"/>
    <p:sldLayoutId id="2147484435" r:id="rId25"/>
    <p:sldLayoutId id="2147484443" r:id="rId26"/>
    <p:sldLayoutId id="2147484446" r:id="rId27"/>
    <p:sldLayoutId id="2147484425" r:id="rId28"/>
    <p:sldLayoutId id="2147484449" r:id="rId29"/>
    <p:sldLayoutId id="2147484452" r:id="rId30"/>
    <p:sldLayoutId id="2147484448" r:id="rId31"/>
    <p:sldLayoutId id="2147484450" r:id="rId32"/>
    <p:sldLayoutId id="2147484453" r:id="rId33"/>
    <p:sldLayoutId id="2147484447" r:id="rId34"/>
    <p:sldLayoutId id="2147484454" r:id="rId35"/>
    <p:sldLayoutId id="2147484451" r:id="rId36"/>
    <p:sldLayoutId id="2147484455" r:id="rId37"/>
    <p:sldLayoutId id="2147484456" r:id="rId38"/>
    <p:sldLayoutId id="2147484568" r:id="rId39"/>
    <p:sldLayoutId id="2147484569" r:id="rId40"/>
    <p:sldLayoutId id="2147484570" r:id="rId41"/>
    <p:sldLayoutId id="2147484583" r:id="rId42"/>
    <p:sldLayoutId id="2147484584" r:id="rId43"/>
    <p:sldLayoutId id="2147484585" r:id="rId44"/>
    <p:sldLayoutId id="2147484586" r:id="rId45"/>
    <p:sldLayoutId id="2147484587" r:id="rId46"/>
    <p:sldLayoutId id="2147484588" r:id="rId47"/>
    <p:sldLayoutId id="2147484589" r:id="rId48"/>
    <p:sldLayoutId id="2147484590" r:id="rId49"/>
    <p:sldLayoutId id="2147484591" r:id="rId50"/>
  </p:sldLayoutIdLst>
  <p:timing>
    <p:tnLst>
      <p:par>
        <p:cTn id="1" dur="indefinite" restart="never" nodeType="tmRoot"/>
      </p:par>
    </p:tnLst>
  </p:timing>
  <p:hf hdr="0" ftr="0" dt="0"/>
  <p:txStyles>
    <p:titleStyle>
      <a:lvl1pPr algn="ctr" defTabSz="457097" rtl="0" eaLnBrk="0" fontAlgn="base" hangingPunct="0">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7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1755" y="1382148"/>
            <a:ext cx="1680601" cy="1245391"/>
          </a:xfrm>
          <a:prstGeom prst="rect">
            <a:avLst/>
          </a:prstGeom>
        </p:spPr>
      </p:pic>
      <p:sp>
        <p:nvSpPr>
          <p:cNvPr id="8" name="4 Rectángulo"/>
          <p:cNvSpPr/>
          <p:nvPr userDrawn="1"/>
        </p:nvSpPr>
        <p:spPr>
          <a:xfrm rot="5400000">
            <a:off x="4952695" y="-1457119"/>
            <a:ext cx="72017"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2 Marcador de texto"/>
          <p:cNvSpPr txBox="1">
            <a:spLocks/>
          </p:cNvSpPr>
          <p:nvPr userDrawn="1"/>
        </p:nvSpPr>
        <p:spPr>
          <a:xfrm>
            <a:off x="4656347" y="1817559"/>
            <a:ext cx="4442918" cy="432048"/>
          </a:xfrm>
          <a:prstGeom prst="rect">
            <a:avLst/>
          </a:prstGeom>
        </p:spPr>
        <p:txBody>
          <a:bodyPr lIns="0" bIns="46800" anchor="ctr" anchorCtr="0"/>
          <a:lstStyle>
            <a:lvl1pPr marL="0" indent="0" algn="l" defTabSz="914400" rtl="0" eaLnBrk="1" latinLnBrk="0" hangingPunct="1">
              <a:lnSpc>
                <a:spcPct val="90000"/>
              </a:lnSpc>
              <a:spcBef>
                <a:spcPts val="1000"/>
              </a:spcBef>
              <a:buFont typeface="Arial"/>
              <a:buNone/>
              <a:defRPr sz="1800" b="1" kern="1200" baseline="0">
                <a:solidFill>
                  <a:srgbClr val="5C881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GB" smtClean="0"/>
              <a:t>Business Management or Corporate</a:t>
            </a:r>
            <a:endParaRPr lang="en-GB" dirty="0"/>
          </a:p>
        </p:txBody>
      </p:sp>
      <p:sp>
        <p:nvSpPr>
          <p:cNvPr id="10" name="6 Título"/>
          <p:cNvSpPr txBox="1">
            <a:spLocks/>
          </p:cNvSpPr>
          <p:nvPr userDrawn="1"/>
        </p:nvSpPr>
        <p:spPr>
          <a:xfrm>
            <a:off x="4656050" y="2699559"/>
            <a:ext cx="4453302" cy="4158443"/>
          </a:xfrm>
          <a:prstGeom prst="rect">
            <a:avLst/>
          </a:prstGeom>
        </p:spPr>
        <p:txBody>
          <a:bodyPr lIns="0" tIns="108000" rIns="91419" bIns="45709"/>
          <a:lstStyle>
            <a:lvl1pPr algn="l" defTabSz="914400" rtl="0" eaLnBrk="1" latinLnBrk="0" hangingPunct="1">
              <a:lnSpc>
                <a:spcPct val="90000"/>
              </a:lnSpc>
              <a:spcBef>
                <a:spcPct val="0"/>
              </a:spcBef>
              <a:buNone/>
              <a:defRPr sz="4400" b="1" kern="1200" baseline="0">
                <a:solidFill>
                  <a:srgbClr val="5C881A"/>
                </a:solidFill>
                <a:latin typeface="Arial" pitchFamily="34" charset="0"/>
                <a:ea typeface="+mj-ea"/>
                <a:cs typeface="Arial" pitchFamily="34" charset="0"/>
              </a:defRPr>
            </a:lvl1pPr>
          </a:lstStyle>
          <a:p>
            <a:pPr fontAlgn="auto">
              <a:spcAft>
                <a:spcPts val="0"/>
              </a:spcAft>
            </a:pPr>
            <a:r>
              <a:rPr lang="en-GB" smtClean="0"/>
              <a:t>Title</a:t>
            </a:r>
            <a:endParaRPr lang="en-US" dirty="0"/>
          </a:p>
        </p:txBody>
      </p:sp>
      <p:sp>
        <p:nvSpPr>
          <p:cNvPr id="11" name="8 Marcador de texto"/>
          <p:cNvSpPr txBox="1">
            <a:spLocks/>
          </p:cNvSpPr>
          <p:nvPr userDrawn="1"/>
        </p:nvSpPr>
        <p:spPr>
          <a:xfrm>
            <a:off x="4656343" y="2249639"/>
            <a:ext cx="4453008" cy="377927"/>
          </a:xfrm>
          <a:prstGeom prst="rect">
            <a:avLst/>
          </a:prstGeom>
        </p:spPr>
        <p:txBody>
          <a:bodyPr lIns="0"/>
          <a:lstStyle>
            <a:lvl1pPr marL="342822" indent="-342822" algn="l" defTabSz="914400" rtl="0" eaLnBrk="1" latinLnBrk="0" hangingPunct="1">
              <a:lnSpc>
                <a:spcPct val="90000"/>
              </a:lnSpc>
              <a:spcBef>
                <a:spcPts val="1000"/>
              </a:spcBef>
              <a:buFont typeface="Arial"/>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457097" eaLnBrk="0" fontAlgn="base" hangingPunct="0">
              <a:spcBef>
                <a:spcPct val="20000"/>
              </a:spcBef>
              <a:spcAft>
                <a:spcPct val="0"/>
              </a:spcAft>
            </a:pPr>
            <a:r>
              <a:rPr lang="es-ES" smtClean="0"/>
              <a:t>Date</a:t>
            </a:r>
            <a:endParaRPr lang="es-ES"/>
          </a:p>
        </p:txBody>
      </p:sp>
    </p:spTree>
    <p:extLst>
      <p:ext uri="{BB962C8B-B14F-4D97-AF65-F5344CB8AC3E}">
        <p14:creationId xmlns:p14="http://schemas.microsoft.com/office/powerpoint/2010/main" val="1181766057"/>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288893"/>
      </p:ext>
    </p:extLst>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38"/>
          </p:cNvPr>
          <p:cNvPicPr>
            <a:picLocks noChangeAspect="1"/>
          </p:cNvPicPr>
          <p:nvPr/>
        </p:nvPicPr>
        <p:blipFill rotWithShape="1">
          <a:blip r:embed="rId39" cstate="screen">
            <a:extLst>
              <a:ext uri="{28A0092B-C50C-407E-A947-70E740481C1C}">
                <a14:useLocalDpi xmlns:a14="http://schemas.microsoft.com/office/drawing/2010/main"/>
              </a:ext>
            </a:extLst>
          </a:blip>
          <a:srcRect/>
          <a:stretch/>
        </p:blipFill>
        <p:spPr>
          <a:xfrm>
            <a:off x="2432720" y="6434239"/>
            <a:ext cx="361073" cy="366544"/>
          </a:xfrm>
          <a:prstGeom prst="rect">
            <a:avLst/>
          </a:prstGeom>
        </p:spPr>
      </p:pic>
      <p:pic>
        <p:nvPicPr>
          <p:cNvPr id="10" name="9 Imagen"/>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64991" y="6381437"/>
            <a:ext cx="1282535" cy="476673"/>
          </a:xfrm>
          <a:prstGeom prst="rect">
            <a:avLst/>
          </a:prstGeom>
        </p:spPr>
      </p:pic>
      <p:sp>
        <p:nvSpPr>
          <p:cNvPr id="6146" name="Marcador de pie de página 4"/>
          <p:cNvSpPr txBox="1">
            <a:spLocks/>
          </p:cNvSpPr>
          <p:nvPr/>
        </p:nvSpPr>
        <p:spPr bwMode="auto">
          <a:xfrm>
            <a:off x="8337376" y="6536487"/>
            <a:ext cx="1080120" cy="1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fontAlgn="auto" hangingPunct="1">
              <a:spcBef>
                <a:spcPts val="0"/>
              </a:spcBef>
              <a:spcAft>
                <a:spcPts val="0"/>
              </a:spcAft>
              <a:defRPr/>
            </a:pPr>
            <a:fld id="{BCC43BAD-7094-4F33-911B-25DEEFED1FB5}" type="slidenum">
              <a:rPr lang="en-US" altLang="es-ES" sz="900" b="1" u="none" smtClean="0">
                <a:solidFill>
                  <a:srgbClr val="5C881A"/>
                </a:solidFill>
                <a:cs typeface="Arial" charset="0"/>
              </a:rPr>
              <a:pPr algn="r" defTabSz="457097" eaLnBrk="1" fontAlgn="auto" hangingPunct="1">
                <a:spcBef>
                  <a:spcPts val="0"/>
                </a:spcBef>
                <a:spcAft>
                  <a:spcPts val="0"/>
                </a:spcAft>
                <a:defRPr/>
              </a:pPr>
              <a:t>‹#›</a:t>
            </a:fld>
            <a:endParaRPr lang="en-US" altLang="es-ES" sz="900" b="1" u="none" dirty="0" smtClean="0">
              <a:solidFill>
                <a:srgbClr val="5C881A"/>
              </a:solidFill>
              <a:cs typeface="Arial" charset="0"/>
            </a:endParaRPr>
          </a:p>
        </p:txBody>
      </p:sp>
      <p:cxnSp>
        <p:nvCxnSpPr>
          <p:cNvPr id="26" name="25 Conector recto"/>
          <p:cNvCxnSpPr/>
          <p:nvPr/>
        </p:nvCxnSpPr>
        <p:spPr>
          <a:xfrm>
            <a:off x="488954" y="6381328"/>
            <a:ext cx="8928547"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p:nvSpPr>
        <p:spPr bwMode="auto">
          <a:xfrm>
            <a:off x="2864768" y="6525454"/>
            <a:ext cx="24482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defTabSz="914192" eaLnBrk="1" hangingPunct="1">
              <a:defRPr/>
            </a:pPr>
            <a:r>
              <a:rPr lang="es-ES" sz="900" b="1" u="none" dirty="0" smtClean="0">
                <a:solidFill>
                  <a:srgbClr val="5C881A"/>
                </a:solidFill>
                <a:latin typeface="Arial" panose="020B0604020202020204" pitchFamily="34" charset="0"/>
                <a:cs typeface="Arial" panose="020B0604020202020204" pitchFamily="34" charset="0"/>
              </a:rPr>
              <a:t>www.spenergynetworks.co.uk</a:t>
            </a:r>
          </a:p>
        </p:txBody>
      </p:sp>
    </p:spTree>
    <p:extLst>
      <p:ext uri="{BB962C8B-B14F-4D97-AF65-F5344CB8AC3E}">
        <p14:creationId xmlns:p14="http://schemas.microsoft.com/office/powerpoint/2010/main" val="138706761"/>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 id="2147484502" r:id="rId13"/>
    <p:sldLayoutId id="2147484503" r:id="rId14"/>
    <p:sldLayoutId id="2147484504" r:id="rId15"/>
    <p:sldLayoutId id="2147484505" r:id="rId16"/>
    <p:sldLayoutId id="2147484506" r:id="rId17"/>
    <p:sldLayoutId id="2147484507" r:id="rId18"/>
    <p:sldLayoutId id="2147484508" r:id="rId19"/>
    <p:sldLayoutId id="2147484509" r:id="rId20"/>
    <p:sldLayoutId id="2147484510" r:id="rId21"/>
    <p:sldLayoutId id="2147484511" r:id="rId22"/>
    <p:sldLayoutId id="2147484512" r:id="rId23"/>
    <p:sldLayoutId id="2147484513" r:id="rId24"/>
    <p:sldLayoutId id="2147484514" r:id="rId25"/>
    <p:sldLayoutId id="2147484515" r:id="rId26"/>
    <p:sldLayoutId id="2147484516" r:id="rId27"/>
    <p:sldLayoutId id="2147484517" r:id="rId28"/>
    <p:sldLayoutId id="2147484518" r:id="rId29"/>
    <p:sldLayoutId id="2147484519" r:id="rId30"/>
    <p:sldLayoutId id="2147484520" r:id="rId31"/>
    <p:sldLayoutId id="2147484521" r:id="rId32"/>
    <p:sldLayoutId id="2147484522" r:id="rId33"/>
    <p:sldLayoutId id="2147484523" r:id="rId34"/>
    <p:sldLayoutId id="2147484524" r:id="rId35"/>
    <p:sldLayoutId id="2147484525" r:id="rId36"/>
  </p:sldLayoutIdLst>
  <p:timing>
    <p:tnLst>
      <p:par>
        <p:cTn id="1" dur="indefinite" restart="never" nodeType="tmRoot"/>
      </p:par>
    </p:tnLst>
  </p:timing>
  <p:txStyles>
    <p:titleStyle>
      <a:lvl1pPr algn="ctr" defTabSz="457097" rtl="0" eaLnBrk="1" fontAlgn="base" hangingPunct="1">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1" fontAlgn="base" hangingPunct="1">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41"/>
          </p:cNvPr>
          <p:cNvPicPr>
            <a:picLocks noChangeAspect="1"/>
          </p:cNvPicPr>
          <p:nvPr userDrawn="1"/>
        </p:nvPicPr>
        <p:blipFill rotWithShape="1">
          <a:blip r:embed="rId42" cstate="screen">
            <a:extLst>
              <a:ext uri="{28A0092B-C50C-407E-A947-70E740481C1C}">
                <a14:useLocalDpi xmlns:a14="http://schemas.microsoft.com/office/drawing/2010/main"/>
              </a:ext>
            </a:extLst>
          </a:blip>
          <a:srcRect/>
          <a:stretch/>
        </p:blipFill>
        <p:spPr>
          <a:xfrm>
            <a:off x="2432720" y="6434239"/>
            <a:ext cx="361073" cy="366544"/>
          </a:xfrm>
          <a:prstGeom prst="rect">
            <a:avLst/>
          </a:prstGeom>
        </p:spPr>
      </p:pic>
      <p:pic>
        <p:nvPicPr>
          <p:cNvPr id="10" name="9 Imagen"/>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464991" y="6381331"/>
            <a:ext cx="1282535" cy="476673"/>
          </a:xfrm>
          <a:prstGeom prst="rect">
            <a:avLst/>
          </a:prstGeom>
        </p:spPr>
      </p:pic>
      <p:sp>
        <p:nvSpPr>
          <p:cNvPr id="6146" name="Marcador de pie de página 4"/>
          <p:cNvSpPr txBox="1">
            <a:spLocks/>
          </p:cNvSpPr>
          <p:nvPr userDrawn="1"/>
        </p:nvSpPr>
        <p:spPr bwMode="auto">
          <a:xfrm>
            <a:off x="8337376" y="6536381"/>
            <a:ext cx="1080120" cy="1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hangingPunct="1">
              <a:defRPr/>
            </a:pPr>
            <a:fld id="{BCC43BAD-7094-4F33-911B-25DEEFED1FB5}" type="slidenum">
              <a:rPr lang="en-US" altLang="es-ES" sz="900" b="1" u="none" smtClean="0">
                <a:solidFill>
                  <a:srgbClr val="5C881A"/>
                </a:solidFill>
                <a:cs typeface="Arial" charset="0"/>
              </a:rPr>
              <a:pPr algn="r" defTabSz="457097" eaLnBrk="1" hangingPunct="1">
                <a:defRPr/>
              </a:pPr>
              <a:t>‹#›</a:t>
            </a:fld>
            <a:endParaRPr lang="en-US" altLang="es-ES" sz="900" b="1" u="none" dirty="0" smtClean="0">
              <a:solidFill>
                <a:srgbClr val="5C881A"/>
              </a:solidFill>
              <a:cs typeface="Arial" charset="0"/>
            </a:endParaRPr>
          </a:p>
        </p:txBody>
      </p:sp>
      <p:cxnSp>
        <p:nvCxnSpPr>
          <p:cNvPr id="26" name="25 Conector recto"/>
          <p:cNvCxnSpPr/>
          <p:nvPr userDrawn="1"/>
        </p:nvCxnSpPr>
        <p:spPr>
          <a:xfrm>
            <a:off x="488952" y="6381328"/>
            <a:ext cx="8928547"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userDrawn="1"/>
        </p:nvSpPr>
        <p:spPr bwMode="auto">
          <a:xfrm>
            <a:off x="2864768" y="6525348"/>
            <a:ext cx="24482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defTabSz="914192" eaLnBrk="1" hangingPunct="1">
              <a:defRPr/>
            </a:pPr>
            <a:r>
              <a:rPr lang="es-ES" sz="900" b="1" u="none" dirty="0" smtClean="0">
                <a:solidFill>
                  <a:srgbClr val="5C881A"/>
                </a:solidFill>
                <a:latin typeface="Arial" panose="020B0604020202020204" pitchFamily="34" charset="0"/>
                <a:cs typeface="Arial" panose="020B0604020202020204" pitchFamily="34" charset="0"/>
              </a:rPr>
              <a:t>www.spenergynetworks.co.uk</a:t>
            </a:r>
          </a:p>
        </p:txBody>
      </p:sp>
    </p:spTree>
    <p:extLst>
      <p:ext uri="{BB962C8B-B14F-4D97-AF65-F5344CB8AC3E}">
        <p14:creationId xmlns:p14="http://schemas.microsoft.com/office/powerpoint/2010/main" val="2680510451"/>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 id="2147484539" r:id="rId13"/>
    <p:sldLayoutId id="2147484540" r:id="rId14"/>
    <p:sldLayoutId id="2147484541" r:id="rId15"/>
    <p:sldLayoutId id="2147484542" r:id="rId16"/>
    <p:sldLayoutId id="2147484543" r:id="rId17"/>
    <p:sldLayoutId id="2147484544" r:id="rId18"/>
    <p:sldLayoutId id="2147484545" r:id="rId19"/>
    <p:sldLayoutId id="2147484546" r:id="rId20"/>
    <p:sldLayoutId id="2147484547" r:id="rId21"/>
    <p:sldLayoutId id="2147484548" r:id="rId22"/>
    <p:sldLayoutId id="2147484549" r:id="rId23"/>
    <p:sldLayoutId id="2147484550" r:id="rId24"/>
    <p:sldLayoutId id="2147484551" r:id="rId25"/>
    <p:sldLayoutId id="2147484552" r:id="rId26"/>
    <p:sldLayoutId id="2147484553" r:id="rId27"/>
    <p:sldLayoutId id="2147484554" r:id="rId28"/>
    <p:sldLayoutId id="2147484555" r:id="rId29"/>
    <p:sldLayoutId id="2147484556" r:id="rId30"/>
    <p:sldLayoutId id="2147484557" r:id="rId31"/>
    <p:sldLayoutId id="2147484558" r:id="rId32"/>
    <p:sldLayoutId id="2147484559" r:id="rId33"/>
    <p:sldLayoutId id="2147484560" r:id="rId34"/>
    <p:sldLayoutId id="2147484561" r:id="rId35"/>
    <p:sldLayoutId id="2147484562" r:id="rId36"/>
    <p:sldLayoutId id="2147484563" r:id="rId37"/>
    <p:sldLayoutId id="2147484564" r:id="rId38"/>
    <p:sldLayoutId id="2147484565" r:id="rId39"/>
  </p:sldLayoutIdLst>
  <p:timing>
    <p:tnLst>
      <p:par>
        <p:cTn id="1" dur="indefinite" restart="never" nodeType="tmRoot"/>
      </p:par>
    </p:tnLst>
  </p:timing>
  <p:hf hdr="0" ftr="0" dt="0"/>
  <p:txStyles>
    <p:titleStyle>
      <a:lvl1pPr algn="ctr" defTabSz="457097" rtl="0" eaLnBrk="0" fontAlgn="base" hangingPunct="0">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0001" y="288000"/>
            <a:ext cx="6667666" cy="1143000"/>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390000" y="1620001"/>
            <a:ext cx="9126000" cy="389148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1265767" y="6018401"/>
            <a:ext cx="1128183" cy="251999"/>
          </a:xfrm>
          <a:prstGeom prst="rect">
            <a:avLst/>
          </a:prstGeom>
        </p:spPr>
        <p:txBody>
          <a:bodyPr vert="horz" lIns="0" tIns="0" rIns="0" bIns="0" rtlCol="0" anchor="t"/>
          <a:lstStyle>
            <a:lvl1pPr algn="l">
              <a:lnSpc>
                <a:spcPts val="1500"/>
              </a:lnSpc>
              <a:defRPr sz="1200">
                <a:solidFill>
                  <a:srgbClr val="1B2261"/>
                </a:solidFill>
                <a:latin typeface="Arial"/>
                <a:cs typeface="Arial"/>
              </a:defRPr>
            </a:lvl1pPr>
          </a:lstStyle>
          <a:p>
            <a:pPr defTabSz="457200" fontAlgn="auto">
              <a:spcBef>
                <a:spcPts val="0"/>
              </a:spcBef>
              <a:spcAft>
                <a:spcPts val="0"/>
              </a:spcAft>
            </a:pPr>
            <a:fld id="{8325754C-348D-754E-8CCC-B01541AB14EE}" type="datetimeFigureOut">
              <a:rPr lang="en-US" smtClean="0"/>
              <a:pPr defTabSz="457200" fontAlgn="auto">
                <a:spcBef>
                  <a:spcPts val="0"/>
                </a:spcBef>
                <a:spcAft>
                  <a:spcPts val="0"/>
                </a:spcAft>
              </a:pPr>
              <a:t>4/17/2018</a:t>
            </a:fld>
            <a:endParaRPr lang="en-US" dirty="0"/>
          </a:p>
        </p:txBody>
      </p:sp>
      <p:sp>
        <p:nvSpPr>
          <p:cNvPr id="5" name="Footer Placeholder 4"/>
          <p:cNvSpPr>
            <a:spLocks noGrp="1"/>
          </p:cNvSpPr>
          <p:nvPr>
            <p:ph type="ftr" sz="quarter" idx="3"/>
          </p:nvPr>
        </p:nvSpPr>
        <p:spPr>
          <a:xfrm>
            <a:off x="4402667" y="6018400"/>
            <a:ext cx="1610363" cy="641701"/>
          </a:xfrm>
          <a:prstGeom prst="rect">
            <a:avLst/>
          </a:prstGeom>
        </p:spPr>
        <p:txBody>
          <a:bodyPr vert="horz" lIns="0" tIns="0" rIns="0" bIns="0" rtlCol="0" anchor="t"/>
          <a:lstStyle>
            <a:lvl1pPr algn="l">
              <a:lnSpc>
                <a:spcPts val="1300"/>
              </a:lnSpc>
              <a:defRPr sz="1000">
                <a:solidFill>
                  <a:srgbClr val="1B2261"/>
                </a:solidFill>
                <a:latin typeface="Arial"/>
                <a:cs typeface="Arial"/>
              </a:defRPr>
            </a:lvl1pPr>
          </a:lstStyle>
          <a:p>
            <a:pPr defTabSz="457200" fontAlgn="auto">
              <a:spcBef>
                <a:spcPts val="0"/>
              </a:spcBef>
              <a:spcAft>
                <a:spcPts val="0"/>
              </a:spcAft>
            </a:pPr>
            <a:endParaRPr lang="en-US" dirty="0"/>
          </a:p>
        </p:txBody>
      </p:sp>
      <p:sp>
        <p:nvSpPr>
          <p:cNvPr id="6" name="Slide Number Placeholder 5"/>
          <p:cNvSpPr>
            <a:spLocks noGrp="1"/>
          </p:cNvSpPr>
          <p:nvPr>
            <p:ph type="sldNum" sz="quarter" idx="4"/>
          </p:nvPr>
        </p:nvSpPr>
        <p:spPr>
          <a:xfrm>
            <a:off x="390000" y="6018399"/>
            <a:ext cx="875767" cy="252000"/>
          </a:xfrm>
          <a:prstGeom prst="rect">
            <a:avLst/>
          </a:prstGeom>
        </p:spPr>
        <p:txBody>
          <a:bodyPr vert="horz" lIns="0" tIns="0" rIns="0" bIns="0" rtlCol="0" anchor="t"/>
          <a:lstStyle>
            <a:lvl1pPr algn="l">
              <a:lnSpc>
                <a:spcPts val="1500"/>
              </a:lnSpc>
              <a:defRPr sz="1200" b="1">
                <a:solidFill>
                  <a:srgbClr val="1B2261"/>
                </a:solidFill>
                <a:latin typeface="Arial"/>
                <a:cs typeface="Arial"/>
              </a:defRPr>
            </a:lvl1pPr>
          </a:lstStyle>
          <a:p>
            <a:pPr defTabSz="457200" fontAlgn="auto">
              <a:spcBef>
                <a:spcPts val="0"/>
              </a:spcBef>
              <a:spcAft>
                <a:spcPts val="0"/>
              </a:spcAft>
            </a:pPr>
            <a:fld id="{1E57FA3F-A8E7-C342-8988-8CA0723B31CE}" type="slidenum">
              <a:rPr lang="en-US" smtClean="0"/>
              <a:pPr defTabSz="457200" fontAlgn="auto">
                <a:spcBef>
                  <a:spcPts val="0"/>
                </a:spcBef>
                <a:spcAft>
                  <a:spcPts val="0"/>
                </a:spcAft>
              </a:pPr>
              <a:t>‹#›</a:t>
            </a:fld>
            <a:endParaRPr lang="en-US" dirty="0"/>
          </a:p>
        </p:txBody>
      </p:sp>
    </p:spTree>
    <p:extLst>
      <p:ext uri="{BB962C8B-B14F-4D97-AF65-F5344CB8AC3E}">
        <p14:creationId xmlns:p14="http://schemas.microsoft.com/office/powerpoint/2010/main" val="3644564004"/>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Lst>
  <p:txStyles>
    <p:titleStyle>
      <a:lvl1pPr algn="l" defTabSz="457200" rtl="0" eaLnBrk="1" latinLnBrk="0" hangingPunct="1">
        <a:spcBef>
          <a:spcPct val="0"/>
        </a:spcBef>
        <a:buNone/>
        <a:defRPr sz="3500" kern="1200">
          <a:solidFill>
            <a:srgbClr val="1B2261"/>
          </a:solidFill>
          <a:latin typeface="Arial"/>
          <a:ea typeface="+mj-ea"/>
          <a:cs typeface="Arial"/>
        </a:defRPr>
      </a:lvl1pPr>
    </p:titleStyle>
    <p:bodyStyle>
      <a:lvl1pPr marL="342900" indent="-342900" algn="l" defTabSz="457200" rtl="0" eaLnBrk="1" latinLnBrk="0" hangingPunct="1">
        <a:spcBef>
          <a:spcPct val="20000"/>
        </a:spcBef>
        <a:buClr>
          <a:srgbClr val="8187B4"/>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8187B4"/>
        </a:buClr>
        <a:buFont typeface="Wingdings" charset="2"/>
        <a:buChar char="§"/>
        <a:defRPr sz="2500" kern="1200">
          <a:solidFill>
            <a:schemeClr val="tx1"/>
          </a:solidFill>
          <a:latin typeface="Arial"/>
          <a:ea typeface="+mn-ea"/>
          <a:cs typeface="Arial"/>
        </a:defRPr>
      </a:lvl2pPr>
      <a:lvl3pPr marL="1143000" indent="-228600" algn="l" defTabSz="457200" rtl="0" eaLnBrk="1" latinLnBrk="0" hangingPunct="1">
        <a:spcBef>
          <a:spcPct val="20000"/>
        </a:spcBef>
        <a:buClr>
          <a:srgbClr val="8187B4"/>
        </a:buClr>
        <a:buFont typeface="Wingdings" charset="2"/>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Clr>
          <a:srgbClr val="8187B4"/>
        </a:buClr>
        <a:buFont typeface="Wingdings" charset="2"/>
        <a:buChar char="§"/>
        <a:defRPr sz="1900" kern="1200">
          <a:solidFill>
            <a:schemeClr val="tx1"/>
          </a:solidFill>
          <a:latin typeface="Arial"/>
          <a:ea typeface="+mn-ea"/>
          <a:cs typeface="Arial"/>
        </a:defRPr>
      </a:lvl4pPr>
      <a:lvl5pPr marL="2057400" indent="-228600" algn="l" defTabSz="457200" rtl="0" eaLnBrk="1" latinLnBrk="0" hangingPunct="1">
        <a:spcBef>
          <a:spcPct val="20000"/>
        </a:spcBef>
        <a:buClr>
          <a:srgbClr val="8187B4"/>
        </a:buClr>
        <a:buFont typeface="Wingdings" charset="2"/>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spenergynetworks.co.uk/pages/radar_training_materials.asp" TargetMode="External"/><Relationship Id="rId1" Type="http://schemas.openxmlformats.org/officeDocument/2006/relationships/slideLayout" Target="../slideLayouts/slideLayout47.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9.png"/><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43767" y="1408972"/>
            <a:ext cx="4824411" cy="1180345"/>
          </a:xfrm>
        </p:spPr>
        <p:txBody>
          <a:bodyPr/>
          <a:lstStyle/>
          <a:p>
            <a:pPr algn="r"/>
            <a:r>
              <a:rPr lang="en-GB" sz="3200" dirty="0" smtClean="0"/>
              <a:t>SPM Competition in Connections Workshop</a:t>
            </a:r>
            <a:endParaRPr lang="en-GB" sz="3200" dirty="0"/>
          </a:p>
        </p:txBody>
      </p:sp>
      <p:sp>
        <p:nvSpPr>
          <p:cNvPr id="2" name="Text Placeholder 1"/>
          <p:cNvSpPr>
            <a:spLocks noGrp="1"/>
          </p:cNvSpPr>
          <p:nvPr>
            <p:ph type="body" sz="quarter" idx="12"/>
          </p:nvPr>
        </p:nvSpPr>
        <p:spPr>
          <a:xfrm>
            <a:off x="4561062" y="2856284"/>
            <a:ext cx="4824092" cy="377927"/>
          </a:xfrm>
        </p:spPr>
        <p:txBody>
          <a:bodyPr/>
          <a:lstStyle/>
          <a:p>
            <a:pPr algn="r"/>
            <a:r>
              <a:rPr lang="en-GB" sz="2400" dirty="0" smtClean="0"/>
              <a:t>April 2018</a:t>
            </a:r>
            <a:endParaRPr lang="en-GB" sz="2400" dirty="0"/>
          </a:p>
        </p:txBody>
      </p:sp>
    </p:spTree>
    <p:extLst>
      <p:ext uri="{BB962C8B-B14F-4D97-AF65-F5344CB8AC3E}">
        <p14:creationId xmlns:p14="http://schemas.microsoft.com/office/powerpoint/2010/main" val="514357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Introduction</a:t>
            </a:r>
            <a:endParaRPr lang="en-GB" dirty="0"/>
          </a:p>
        </p:txBody>
      </p:sp>
      <p:sp>
        <p:nvSpPr>
          <p:cNvPr id="5" name="Title 4"/>
          <p:cNvSpPr>
            <a:spLocks noGrp="1"/>
          </p:cNvSpPr>
          <p:nvPr>
            <p:ph type="title"/>
          </p:nvPr>
        </p:nvSpPr>
        <p:spPr/>
        <p:txBody>
          <a:bodyPr/>
          <a:lstStyle/>
          <a:p>
            <a:r>
              <a:rPr lang="en-GB" dirty="0" smtClean="0"/>
              <a:t>IDNO Fault Response Service</a:t>
            </a:r>
            <a:endParaRPr lang="en-GB" dirty="0"/>
          </a:p>
        </p:txBody>
      </p:sp>
      <p:sp>
        <p:nvSpPr>
          <p:cNvPr id="6" name="Text Placeholder 5"/>
          <p:cNvSpPr>
            <a:spLocks noGrp="1"/>
          </p:cNvSpPr>
          <p:nvPr>
            <p:ph type="body" sz="quarter" idx="12"/>
          </p:nvPr>
        </p:nvSpPr>
        <p:spPr/>
        <p:txBody>
          <a:bodyPr/>
          <a:lstStyle/>
          <a:p>
            <a:r>
              <a:rPr lang="en-GB" dirty="0" smtClean="0"/>
              <a:t>IDNO Fault Response</a:t>
            </a:r>
            <a:endParaRPr lang="en-GB" dirty="0"/>
          </a:p>
        </p:txBody>
      </p:sp>
      <p:sp>
        <p:nvSpPr>
          <p:cNvPr id="7" name="Text Placeholder 6"/>
          <p:cNvSpPr>
            <a:spLocks noGrp="1"/>
          </p:cNvSpPr>
          <p:nvPr>
            <p:ph type="body" sz="quarter" idx="13"/>
          </p:nvPr>
        </p:nvSpPr>
        <p:spPr>
          <a:xfrm>
            <a:off x="506506" y="1933257"/>
            <a:ext cx="8970997" cy="4175993"/>
          </a:xfrm>
        </p:spPr>
        <p:txBody>
          <a:bodyPr/>
          <a:lstStyle/>
          <a:p>
            <a:pPr>
              <a:buFont typeface="Arial" panose="020B0604020202020204" pitchFamily="34" charset="0"/>
              <a:buChar char="•"/>
            </a:pPr>
            <a:r>
              <a:rPr lang="en-GB" sz="1800" dirty="0" smtClean="0"/>
              <a:t>All DNOs were requested to provide fault response service to IDNOs under </a:t>
            </a:r>
            <a:r>
              <a:rPr lang="en-GB" sz="1800" dirty="0" err="1" smtClean="0"/>
              <a:t>CiC</a:t>
            </a:r>
            <a:r>
              <a:rPr lang="en-GB" sz="1800" dirty="0" smtClean="0"/>
              <a:t> Code of Practice – this initiative was subsequently included in SPEN’s 2016/17 ICE Plan</a:t>
            </a:r>
          </a:p>
          <a:p>
            <a:pPr>
              <a:buFont typeface="Arial" panose="020B0604020202020204" pitchFamily="34" charset="0"/>
              <a:buChar char="•"/>
            </a:pPr>
            <a:endParaRPr lang="en-GB" sz="800" dirty="0" smtClean="0"/>
          </a:p>
          <a:p>
            <a:pPr>
              <a:buFont typeface="Arial" panose="020B0604020202020204" pitchFamily="34" charset="0"/>
              <a:buChar char="•"/>
            </a:pPr>
            <a:r>
              <a:rPr lang="en-GB" sz="1800" dirty="0" smtClean="0"/>
              <a:t>Desire for like-for-like service for connected customers regardless of DNO / IDNO connection</a:t>
            </a:r>
          </a:p>
          <a:p>
            <a:pPr>
              <a:buFont typeface="Arial" panose="020B0604020202020204" pitchFamily="34" charset="0"/>
              <a:buChar char="•"/>
            </a:pPr>
            <a:endParaRPr lang="en-GB" sz="800" dirty="0"/>
          </a:p>
          <a:p>
            <a:pPr>
              <a:buFont typeface="Arial" panose="020B0604020202020204" pitchFamily="34" charset="0"/>
              <a:buChar char="•"/>
            </a:pPr>
            <a:r>
              <a:rPr lang="en-GB" sz="1800" dirty="0" smtClean="0"/>
              <a:t>SPEN have worked with GTC over the past 18 months to develop the service provision and have now signed an agreement with GTC </a:t>
            </a:r>
          </a:p>
          <a:p>
            <a:pPr lvl="1">
              <a:buFont typeface="Arial" panose="020B0604020202020204" pitchFamily="34" charset="0"/>
              <a:buChar char="•"/>
            </a:pPr>
            <a:r>
              <a:rPr lang="en-GB" sz="1400" dirty="0" smtClean="0"/>
              <a:t>Went live in December 2017 – preceded by a desk top ‘end to end’ trial run</a:t>
            </a:r>
          </a:p>
          <a:p>
            <a:pPr lvl="1">
              <a:buFont typeface="Arial" panose="020B0604020202020204" pitchFamily="34" charset="0"/>
              <a:buChar char="•"/>
            </a:pPr>
            <a:r>
              <a:rPr lang="en-GB" sz="1400" dirty="0" smtClean="0"/>
              <a:t>The service has been utilised, generally operated inline with agreed process  but inevitably there have been a few areas to learn from, and importantly we have; </a:t>
            </a:r>
          </a:p>
          <a:p>
            <a:pPr lvl="2">
              <a:buFont typeface="Arial" panose="020B0604020202020204" pitchFamily="34" charset="0"/>
              <a:buChar char="•"/>
            </a:pPr>
            <a:r>
              <a:rPr lang="en-GB" sz="1400" dirty="0"/>
              <a:t>E</a:t>
            </a:r>
            <a:r>
              <a:rPr lang="en-GB" sz="1400" dirty="0" smtClean="0"/>
              <a:t>stablished a Quarterly Review meetings as a platform for continuous improvement </a:t>
            </a:r>
          </a:p>
          <a:p>
            <a:pPr>
              <a:buFont typeface="Arial" panose="020B0604020202020204" pitchFamily="34" charset="0"/>
              <a:buChar char="•"/>
            </a:pPr>
            <a:r>
              <a:rPr lang="en-GB" sz="1800" dirty="0" smtClean="0">
                <a:solidFill>
                  <a:schemeClr val="tx2"/>
                </a:solidFill>
              </a:rPr>
              <a:t>This </a:t>
            </a:r>
            <a:r>
              <a:rPr lang="en-GB" sz="1800" dirty="0">
                <a:solidFill>
                  <a:schemeClr val="tx2"/>
                </a:solidFill>
              </a:rPr>
              <a:t>is a commercial agreement between SPEN &amp; GTC (non-regulated activity</a:t>
            </a:r>
            <a:r>
              <a:rPr lang="en-GB" sz="1800" dirty="0" smtClean="0">
                <a:solidFill>
                  <a:schemeClr val="tx2"/>
                </a:solidFill>
              </a:rPr>
              <a:t>); however, SPEN would plan to offer a similar service on similar terms to any interested IDNO</a:t>
            </a:r>
          </a:p>
          <a:p>
            <a:pPr>
              <a:buFont typeface="Arial" panose="020B0604020202020204" pitchFamily="34" charset="0"/>
              <a:buChar char="•"/>
            </a:pPr>
            <a:endParaRPr lang="en-GB" sz="800" dirty="0" smtClean="0"/>
          </a:p>
        </p:txBody>
      </p:sp>
    </p:spTree>
    <p:extLst>
      <p:ext uri="{BB962C8B-B14F-4D97-AF65-F5344CB8AC3E}">
        <p14:creationId xmlns:p14="http://schemas.microsoft.com/office/powerpoint/2010/main" val="4155198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6507" y="836713"/>
            <a:ext cx="8928100" cy="936203"/>
          </a:xfrm>
        </p:spPr>
        <p:txBody>
          <a:bodyPr/>
          <a:lstStyle/>
          <a:p>
            <a:r>
              <a:rPr lang="en-GB" dirty="0" smtClean="0"/>
              <a:t>Process Overview</a:t>
            </a:r>
            <a:endParaRPr lang="en-GB" dirty="0"/>
          </a:p>
        </p:txBody>
      </p:sp>
      <p:sp>
        <p:nvSpPr>
          <p:cNvPr id="5" name="Title 4"/>
          <p:cNvSpPr>
            <a:spLocks noGrp="1"/>
          </p:cNvSpPr>
          <p:nvPr>
            <p:ph type="title"/>
          </p:nvPr>
        </p:nvSpPr>
        <p:spPr/>
        <p:txBody>
          <a:bodyPr/>
          <a:lstStyle/>
          <a:p>
            <a:r>
              <a:rPr lang="en-GB" dirty="0" smtClean="0"/>
              <a:t>IDNO Fault Response Implementation</a:t>
            </a:r>
            <a:endParaRPr lang="en-GB" dirty="0"/>
          </a:p>
        </p:txBody>
      </p:sp>
      <p:sp>
        <p:nvSpPr>
          <p:cNvPr id="6" name="Text Placeholder 5"/>
          <p:cNvSpPr>
            <a:spLocks noGrp="1"/>
          </p:cNvSpPr>
          <p:nvPr>
            <p:ph type="body" sz="quarter" idx="12"/>
          </p:nvPr>
        </p:nvSpPr>
        <p:spPr/>
        <p:txBody>
          <a:bodyPr/>
          <a:lstStyle/>
          <a:p>
            <a:r>
              <a:rPr lang="en-GB" dirty="0" smtClean="0"/>
              <a:t>IDNO Fault Response</a:t>
            </a:r>
            <a:endParaRPr lang="en-GB" dirty="0"/>
          </a:p>
        </p:txBody>
      </p:sp>
      <p:sp>
        <p:nvSpPr>
          <p:cNvPr id="7" name="Text Placeholder 6"/>
          <p:cNvSpPr>
            <a:spLocks noGrp="1"/>
          </p:cNvSpPr>
          <p:nvPr>
            <p:ph type="body" sz="quarter" idx="13"/>
          </p:nvPr>
        </p:nvSpPr>
        <p:spPr>
          <a:xfrm>
            <a:off x="506506" y="1882308"/>
            <a:ext cx="8970997" cy="4175993"/>
          </a:xfrm>
        </p:spPr>
        <p:txBody>
          <a:bodyPr/>
          <a:lstStyle/>
          <a:p>
            <a:pPr>
              <a:buFont typeface="Arial" panose="020B0604020202020204" pitchFamily="34" charset="0"/>
              <a:buChar char="•"/>
            </a:pPr>
            <a:r>
              <a:rPr lang="en-GB" sz="2000" dirty="0" smtClean="0"/>
              <a:t>Contract enables IDNO to request SPEN to respond to incidents which occur on their network.</a:t>
            </a:r>
          </a:p>
          <a:p>
            <a:pPr>
              <a:buFont typeface="Arial" panose="020B0604020202020204" pitchFamily="34" charset="0"/>
              <a:buChar char="•"/>
            </a:pPr>
            <a:r>
              <a:rPr lang="en-GB" sz="2000" dirty="0" smtClean="0"/>
              <a:t>Incidents passed via IDNO call centre to SPEN control centre teams:</a:t>
            </a:r>
          </a:p>
          <a:p>
            <a:pPr lvl="1">
              <a:buFont typeface="Arial" panose="020B0604020202020204" pitchFamily="34" charset="0"/>
              <a:buChar char="•"/>
            </a:pPr>
            <a:r>
              <a:rPr lang="en-GB" sz="1600" dirty="0" smtClean="0">
                <a:solidFill>
                  <a:schemeClr val="tx2"/>
                </a:solidFill>
              </a:rPr>
              <a:t>If IDNO customers call in to SPEN, they will be redirected to IDNO in the first instance to assess call and make decision on response requirements.</a:t>
            </a:r>
          </a:p>
          <a:p>
            <a:pPr lvl="1">
              <a:buFont typeface="Arial" panose="020B0604020202020204" pitchFamily="34" charset="0"/>
              <a:buChar char="•"/>
            </a:pPr>
            <a:endParaRPr lang="en-GB" sz="700" dirty="0">
              <a:solidFill>
                <a:srgbClr val="5C881A"/>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000" dirty="0" smtClean="0"/>
              <a:t>Incidents managed via SPEN’s PowerOn system, broadly in line with our existing fault management processes.</a:t>
            </a:r>
          </a:p>
          <a:p>
            <a:pPr>
              <a:buFont typeface="Arial" panose="020B0604020202020204" pitchFamily="34" charset="0"/>
              <a:buChar char="•"/>
            </a:pPr>
            <a:endParaRPr lang="en-GB" sz="800" dirty="0" smtClean="0"/>
          </a:p>
          <a:p>
            <a:pPr>
              <a:buFont typeface="Arial" panose="020B0604020202020204" pitchFamily="34" charset="0"/>
              <a:buChar char="•"/>
            </a:pPr>
            <a:r>
              <a:rPr lang="en-GB" sz="2000" dirty="0" smtClean="0"/>
              <a:t>District faults teams responsible for prioritisation and delivery of repairs – commitment to provide a similar service level as to SPEN connected customers.</a:t>
            </a:r>
          </a:p>
          <a:p>
            <a:pPr>
              <a:buFont typeface="Arial" panose="020B0604020202020204" pitchFamily="34" charset="0"/>
              <a:buChar char="•"/>
            </a:pPr>
            <a:endParaRPr lang="en-GB" sz="800" dirty="0" smtClean="0"/>
          </a:p>
          <a:p>
            <a:pPr>
              <a:buFont typeface="Arial" panose="020B0604020202020204" pitchFamily="34" charset="0"/>
              <a:buChar char="•"/>
            </a:pPr>
            <a:r>
              <a:rPr lang="en-GB" sz="2000" dirty="0" smtClean="0">
                <a:solidFill>
                  <a:srgbClr val="5C881A"/>
                </a:solidFill>
              </a:rPr>
              <a:t>Incident updates provided to IDNO to enable appropriate customer updates to be provided by th</a:t>
            </a:r>
            <a:r>
              <a:rPr lang="en-GB" sz="2000" dirty="0" smtClean="0"/>
              <a:t>e IDNO to their customers.</a:t>
            </a:r>
            <a:endParaRPr lang="en-GB" sz="2000" dirty="0" smtClean="0">
              <a:solidFill>
                <a:srgbClr val="5C881A"/>
              </a:solidFill>
            </a:endParaRPr>
          </a:p>
        </p:txBody>
      </p:sp>
    </p:spTree>
    <p:extLst>
      <p:ext uri="{BB962C8B-B14F-4D97-AF65-F5344CB8AC3E}">
        <p14:creationId xmlns:p14="http://schemas.microsoft.com/office/powerpoint/2010/main" val="835850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707" y="767611"/>
            <a:ext cx="9063805" cy="936203"/>
          </a:xfrm>
        </p:spPr>
        <p:txBody>
          <a:bodyPr/>
          <a:lstStyle/>
          <a:p>
            <a:r>
              <a:rPr lang="en-GB" sz="1800" dirty="0" smtClean="0"/>
              <a:t>GTC have many sites across SPM’s highly populated urban areas of Cheshire, Merseyside and the Wirral, but also reach into Wales. With a connected customer base &gt; 0.5% of SPM’s – not an insignificant challenge</a:t>
            </a:r>
          </a:p>
          <a:p>
            <a:endParaRPr lang="en-GB" sz="1800" dirty="0"/>
          </a:p>
        </p:txBody>
      </p:sp>
      <p:sp>
        <p:nvSpPr>
          <p:cNvPr id="5" name="Title 4"/>
          <p:cNvSpPr>
            <a:spLocks noGrp="1"/>
          </p:cNvSpPr>
          <p:nvPr>
            <p:ph type="title"/>
          </p:nvPr>
        </p:nvSpPr>
        <p:spPr/>
        <p:txBody>
          <a:bodyPr/>
          <a:lstStyle/>
          <a:p>
            <a:r>
              <a:rPr lang="en-GB" dirty="0" smtClean="0"/>
              <a:t>IDNO Fault Response </a:t>
            </a:r>
            <a:r>
              <a:rPr lang="en-GB" dirty="0"/>
              <a:t>Implementation</a:t>
            </a:r>
          </a:p>
        </p:txBody>
      </p:sp>
      <p:sp>
        <p:nvSpPr>
          <p:cNvPr id="6" name="Text Placeholder 5"/>
          <p:cNvSpPr>
            <a:spLocks noGrp="1"/>
          </p:cNvSpPr>
          <p:nvPr>
            <p:ph type="body" sz="quarter" idx="12"/>
          </p:nvPr>
        </p:nvSpPr>
        <p:spPr/>
        <p:txBody>
          <a:bodyPr/>
          <a:lstStyle/>
          <a:p>
            <a:r>
              <a:rPr lang="en-GB" dirty="0" smtClean="0"/>
              <a:t>IDNO Fault Response</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88" y="1968899"/>
            <a:ext cx="4352654" cy="416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144" y="1968899"/>
            <a:ext cx="3044591" cy="416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034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6507" y="836713"/>
            <a:ext cx="8928100" cy="936203"/>
          </a:xfrm>
        </p:spPr>
        <p:txBody>
          <a:bodyPr/>
          <a:lstStyle/>
          <a:p>
            <a:r>
              <a:rPr lang="en-GB" dirty="0" smtClean="0"/>
              <a:t>Managing Safety (1)</a:t>
            </a:r>
            <a:endParaRPr lang="en-GB" dirty="0"/>
          </a:p>
        </p:txBody>
      </p:sp>
      <p:sp>
        <p:nvSpPr>
          <p:cNvPr id="5" name="Title 4"/>
          <p:cNvSpPr>
            <a:spLocks noGrp="1"/>
          </p:cNvSpPr>
          <p:nvPr>
            <p:ph type="title"/>
          </p:nvPr>
        </p:nvSpPr>
        <p:spPr/>
        <p:txBody>
          <a:bodyPr/>
          <a:lstStyle/>
          <a:p>
            <a:r>
              <a:rPr lang="en-GB" dirty="0" smtClean="0"/>
              <a:t>IDNO Fault Response Implementation</a:t>
            </a:r>
            <a:endParaRPr lang="en-GB" dirty="0"/>
          </a:p>
        </p:txBody>
      </p:sp>
      <p:sp>
        <p:nvSpPr>
          <p:cNvPr id="6" name="Text Placeholder 5"/>
          <p:cNvSpPr>
            <a:spLocks noGrp="1"/>
          </p:cNvSpPr>
          <p:nvPr>
            <p:ph type="body" sz="quarter" idx="12"/>
          </p:nvPr>
        </p:nvSpPr>
        <p:spPr/>
        <p:txBody>
          <a:bodyPr/>
          <a:lstStyle/>
          <a:p>
            <a:r>
              <a:rPr lang="en-GB" dirty="0" smtClean="0"/>
              <a:t>IDNO Fault Response</a:t>
            </a:r>
            <a:endParaRPr lang="en-GB" dirty="0"/>
          </a:p>
        </p:txBody>
      </p:sp>
      <p:sp>
        <p:nvSpPr>
          <p:cNvPr id="7" name="Text Placeholder 6"/>
          <p:cNvSpPr>
            <a:spLocks noGrp="1"/>
          </p:cNvSpPr>
          <p:nvPr>
            <p:ph type="body" sz="quarter" idx="13"/>
          </p:nvPr>
        </p:nvSpPr>
        <p:spPr>
          <a:xfrm>
            <a:off x="506506" y="2060849"/>
            <a:ext cx="8970997" cy="4175993"/>
          </a:xfrm>
        </p:spPr>
        <p:txBody>
          <a:bodyPr/>
          <a:lstStyle/>
          <a:p>
            <a:pPr>
              <a:buFont typeface="Arial" panose="020B0604020202020204" pitchFamily="34" charset="0"/>
              <a:buChar char="•"/>
            </a:pPr>
            <a:r>
              <a:rPr lang="en-GB" sz="1800" dirty="0" smtClean="0"/>
              <a:t>SP safety rules (PSSI 17) updated to provide process for SPEN to work on IDNO networks – all work carried out under SP safety rules.</a:t>
            </a:r>
          </a:p>
          <a:p>
            <a:pPr>
              <a:buFont typeface="Arial" panose="020B0604020202020204" pitchFamily="34" charset="0"/>
              <a:buChar char="•"/>
            </a:pPr>
            <a:endParaRPr lang="en-GB" sz="1800" dirty="0" smtClean="0"/>
          </a:p>
          <a:p>
            <a:pPr>
              <a:buFont typeface="Arial" panose="020B0604020202020204" pitchFamily="34" charset="0"/>
              <a:buChar char="•"/>
            </a:pPr>
            <a:r>
              <a:rPr lang="en-GB" sz="1800" dirty="0" smtClean="0">
                <a:solidFill>
                  <a:srgbClr val="5C881A"/>
                </a:solidFill>
              </a:rPr>
              <a:t>IDNO networks will be handed over to SPEN for duration of fault repair.</a:t>
            </a:r>
          </a:p>
          <a:p>
            <a:pPr>
              <a:buFont typeface="Arial" panose="020B0604020202020204" pitchFamily="34" charset="0"/>
              <a:buChar char="•"/>
            </a:pPr>
            <a:endParaRPr lang="en-GB" sz="1800" dirty="0" smtClean="0">
              <a:solidFill>
                <a:srgbClr val="5C881A"/>
              </a:solidFill>
            </a:endParaRPr>
          </a:p>
          <a:p>
            <a:pPr>
              <a:buFont typeface="Arial" panose="020B0604020202020204" pitchFamily="34" charset="0"/>
              <a:buChar char="•"/>
            </a:pPr>
            <a:r>
              <a:rPr lang="en-GB" sz="1800" dirty="0" smtClean="0"/>
              <a:t>Handover paperwork will detail all necessary information to ensure safe transfer of control from IDNO to SPEN:</a:t>
            </a:r>
            <a:endParaRPr lang="en-GB" sz="1800" dirty="0" smtClean="0">
              <a:solidFill>
                <a:srgbClr val="5C881A"/>
              </a:solidFill>
            </a:endParaRPr>
          </a:p>
          <a:p>
            <a:pPr lvl="1">
              <a:buFont typeface="Arial" panose="020B0604020202020204" pitchFamily="34" charset="0"/>
              <a:buChar char="•"/>
            </a:pPr>
            <a:r>
              <a:rPr lang="en-GB" sz="1600" dirty="0" smtClean="0">
                <a:solidFill>
                  <a:srgbClr val="5C881A"/>
                </a:solidFill>
                <a:latin typeface="Arial" panose="020B0604020202020204" pitchFamily="34" charset="0"/>
                <a:cs typeface="Arial" panose="020B0604020202020204" pitchFamily="34" charset="0"/>
              </a:rPr>
              <a:t>LV network control transferred to SPEN authorised person (e.g. jointer/TCP)</a:t>
            </a:r>
          </a:p>
          <a:p>
            <a:pPr lvl="1">
              <a:buFont typeface="Arial" panose="020B0604020202020204" pitchFamily="34" charset="0"/>
              <a:buChar char="•"/>
            </a:pPr>
            <a:r>
              <a:rPr lang="en-GB" sz="1600" dirty="0" smtClean="0">
                <a:solidFill>
                  <a:srgbClr val="5C881A"/>
                </a:solidFill>
                <a:latin typeface="Arial" panose="020B0604020202020204" pitchFamily="34" charset="0"/>
                <a:cs typeface="Arial" panose="020B0604020202020204" pitchFamily="34" charset="0"/>
              </a:rPr>
              <a:t>HV network control (SPD only) transferred to SPEN control engineer</a:t>
            </a:r>
          </a:p>
          <a:p>
            <a:pPr>
              <a:buFont typeface="Arial" panose="020B0604020202020204" pitchFamily="34" charset="0"/>
              <a:buChar char="•"/>
            </a:pPr>
            <a:endParaRPr lang="en-GB" sz="1600" dirty="0"/>
          </a:p>
          <a:p>
            <a:pPr>
              <a:buFont typeface="Arial" panose="020B0604020202020204" pitchFamily="34" charset="0"/>
              <a:buChar char="•"/>
            </a:pPr>
            <a:r>
              <a:rPr lang="en-GB" sz="1800" dirty="0" smtClean="0">
                <a:solidFill>
                  <a:srgbClr val="5C881A"/>
                </a:solidFill>
              </a:rPr>
              <a:t>All relevant drawings, including required utility drawings, passed over to SPEN at </a:t>
            </a:r>
            <a:r>
              <a:rPr lang="en-GB" sz="1800" dirty="0" smtClean="0"/>
              <a:t>point of request to attend</a:t>
            </a:r>
            <a:endParaRPr lang="en-GB" sz="1800" dirty="0" smtClean="0">
              <a:solidFill>
                <a:srgbClr val="5C881A"/>
              </a:solidFill>
            </a:endParaRPr>
          </a:p>
          <a:p>
            <a:pPr lvl="1">
              <a:buFont typeface="Arial" panose="020B0604020202020204" pitchFamily="34" charset="0"/>
              <a:buChar char="•"/>
            </a:pPr>
            <a:endParaRPr lang="en-GB" sz="2000" dirty="0" smtClean="0">
              <a:solidFill>
                <a:srgbClr val="5C881A"/>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GB" sz="1600" dirty="0">
              <a:solidFill>
                <a:srgbClr val="5C881A"/>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sz="1800" dirty="0"/>
          </a:p>
        </p:txBody>
      </p:sp>
    </p:spTree>
    <p:extLst>
      <p:ext uri="{BB962C8B-B14F-4D97-AF65-F5344CB8AC3E}">
        <p14:creationId xmlns:p14="http://schemas.microsoft.com/office/powerpoint/2010/main" val="2929006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Transfer of control – Formal Procedure PSSI 17 updated to accommodate IDNO </a:t>
            </a:r>
            <a:endParaRPr lang="en-GB" dirty="0"/>
          </a:p>
        </p:txBody>
      </p:sp>
      <p:sp>
        <p:nvSpPr>
          <p:cNvPr id="7" name="Text Placeholder 6"/>
          <p:cNvSpPr>
            <a:spLocks noGrp="1"/>
          </p:cNvSpPr>
          <p:nvPr>
            <p:ph type="body" sz="quarter" idx="16"/>
          </p:nvPr>
        </p:nvSpPr>
        <p:spPr>
          <a:xfrm>
            <a:off x="5186802" y="5821694"/>
            <a:ext cx="4248150" cy="358775"/>
          </a:xfrm>
        </p:spPr>
        <p:txBody>
          <a:bodyPr/>
          <a:lstStyle/>
          <a:p>
            <a:pPr algn="ctr"/>
            <a:r>
              <a:rPr lang="en-GB" sz="2000" dirty="0"/>
              <a:t>Return to IDNO </a:t>
            </a:r>
          </a:p>
        </p:txBody>
      </p:sp>
      <p:sp>
        <p:nvSpPr>
          <p:cNvPr id="8" name="Text Placeholder 7"/>
          <p:cNvSpPr>
            <a:spLocks noGrp="1"/>
          </p:cNvSpPr>
          <p:nvPr>
            <p:ph type="body" sz="quarter" idx="17"/>
          </p:nvPr>
        </p:nvSpPr>
        <p:spPr>
          <a:xfrm>
            <a:off x="488952" y="5821691"/>
            <a:ext cx="4248150" cy="358775"/>
          </a:xfrm>
        </p:spPr>
        <p:txBody>
          <a:bodyPr/>
          <a:lstStyle/>
          <a:p>
            <a:pPr algn="ctr"/>
            <a:r>
              <a:rPr lang="en-GB" sz="2000" dirty="0" smtClean="0"/>
              <a:t>Transfer to SPEN </a:t>
            </a:r>
            <a:endParaRPr lang="en-GB"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01" y="788000"/>
            <a:ext cx="3262969" cy="508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792" y="829336"/>
            <a:ext cx="3212301" cy="497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74288" y="2680833"/>
            <a:ext cx="1287175" cy="4172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What? </a:t>
            </a:r>
            <a:endParaRPr lang="en-GB" dirty="0"/>
          </a:p>
        </p:txBody>
      </p:sp>
      <p:sp>
        <p:nvSpPr>
          <p:cNvPr id="3" name="TextBox 2"/>
          <p:cNvSpPr txBox="1"/>
          <p:nvPr/>
        </p:nvSpPr>
        <p:spPr>
          <a:xfrm>
            <a:off x="4274288" y="3276830"/>
            <a:ext cx="1287175" cy="450896"/>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GB" dirty="0" smtClean="0"/>
              <a:t>Why?</a:t>
            </a:r>
            <a:endParaRPr lang="en-GB" dirty="0"/>
          </a:p>
        </p:txBody>
      </p:sp>
      <p:sp>
        <p:nvSpPr>
          <p:cNvPr id="5" name="TextBox 4"/>
          <p:cNvSpPr txBox="1"/>
          <p:nvPr/>
        </p:nvSpPr>
        <p:spPr>
          <a:xfrm>
            <a:off x="4274288" y="3869139"/>
            <a:ext cx="1287175" cy="52322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GB" dirty="0" smtClean="0"/>
              <a:t>Status? </a:t>
            </a:r>
            <a:endParaRPr lang="en-GB" dirty="0"/>
          </a:p>
        </p:txBody>
      </p:sp>
    </p:spTree>
    <p:extLst>
      <p:ext uri="{BB962C8B-B14F-4D97-AF65-F5344CB8AC3E}">
        <p14:creationId xmlns:p14="http://schemas.microsoft.com/office/powerpoint/2010/main" val="360502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6507" y="836713"/>
            <a:ext cx="8928100" cy="936203"/>
          </a:xfrm>
        </p:spPr>
        <p:txBody>
          <a:bodyPr/>
          <a:lstStyle/>
          <a:p>
            <a:r>
              <a:rPr lang="en-GB" dirty="0" smtClean="0"/>
              <a:t>Managing Safety (2)</a:t>
            </a:r>
            <a:endParaRPr lang="en-GB" dirty="0"/>
          </a:p>
        </p:txBody>
      </p:sp>
      <p:sp>
        <p:nvSpPr>
          <p:cNvPr id="5" name="Title 4"/>
          <p:cNvSpPr>
            <a:spLocks noGrp="1"/>
          </p:cNvSpPr>
          <p:nvPr>
            <p:ph type="title"/>
          </p:nvPr>
        </p:nvSpPr>
        <p:spPr/>
        <p:txBody>
          <a:bodyPr/>
          <a:lstStyle/>
          <a:p>
            <a:r>
              <a:rPr lang="en-GB" dirty="0" smtClean="0"/>
              <a:t>IDNO Fault Response Implementation</a:t>
            </a:r>
            <a:endParaRPr lang="en-GB" dirty="0"/>
          </a:p>
        </p:txBody>
      </p:sp>
      <p:sp>
        <p:nvSpPr>
          <p:cNvPr id="6" name="Text Placeholder 5"/>
          <p:cNvSpPr>
            <a:spLocks noGrp="1"/>
          </p:cNvSpPr>
          <p:nvPr>
            <p:ph type="body" sz="quarter" idx="12"/>
          </p:nvPr>
        </p:nvSpPr>
        <p:spPr/>
        <p:txBody>
          <a:bodyPr/>
          <a:lstStyle/>
          <a:p>
            <a:r>
              <a:rPr lang="en-GB" dirty="0" smtClean="0"/>
              <a:t>IDNO Fault Response </a:t>
            </a:r>
            <a:endParaRPr lang="en-GB" dirty="0"/>
          </a:p>
        </p:txBody>
      </p:sp>
      <p:sp>
        <p:nvSpPr>
          <p:cNvPr id="7" name="Text Placeholder 6"/>
          <p:cNvSpPr>
            <a:spLocks noGrp="1"/>
          </p:cNvSpPr>
          <p:nvPr>
            <p:ph type="body" sz="quarter" idx="13"/>
          </p:nvPr>
        </p:nvSpPr>
        <p:spPr>
          <a:xfrm>
            <a:off x="506506" y="1890721"/>
            <a:ext cx="8970997" cy="4175993"/>
          </a:xfrm>
        </p:spPr>
        <p:txBody>
          <a:bodyPr/>
          <a:lstStyle/>
          <a:p>
            <a:pPr>
              <a:buFont typeface="Arial" panose="020B0604020202020204" pitchFamily="34" charset="0"/>
              <a:buChar char="•"/>
            </a:pPr>
            <a:r>
              <a:rPr lang="en-GB" sz="1800" dirty="0" smtClean="0"/>
              <a:t>Expectation is that IDNO networks are installed to SPEN standards with generally accurate cable records available to SPEN.</a:t>
            </a:r>
          </a:p>
          <a:p>
            <a:pPr>
              <a:buFont typeface="Arial" panose="020B0604020202020204" pitchFamily="34" charset="0"/>
              <a:buChar char="•"/>
            </a:pPr>
            <a:endParaRPr lang="en-GB" sz="1800" dirty="0" smtClean="0"/>
          </a:p>
          <a:p>
            <a:pPr>
              <a:buFont typeface="Arial" panose="020B0604020202020204" pitchFamily="34" charset="0"/>
              <a:buChar char="•"/>
            </a:pPr>
            <a:r>
              <a:rPr lang="en-GB" sz="1800" dirty="0" smtClean="0"/>
              <a:t>Assumption cables and joints used are typically similar to those used on SPEN network.</a:t>
            </a:r>
          </a:p>
          <a:p>
            <a:pPr>
              <a:buFont typeface="Arial" panose="020B0604020202020204" pitchFamily="34" charset="0"/>
              <a:buChar char="•"/>
            </a:pPr>
            <a:endParaRPr lang="en-GB" sz="1800" dirty="0"/>
          </a:p>
          <a:p>
            <a:pPr>
              <a:buFont typeface="Arial" panose="020B0604020202020204" pitchFamily="34" charset="0"/>
              <a:buChar char="•"/>
            </a:pPr>
            <a:r>
              <a:rPr lang="en-GB" sz="1800" dirty="0" smtClean="0"/>
              <a:t>All repair work subject to SPEN staff being appropriately authorised and trained to work on the IDNO’s specific assets.</a:t>
            </a:r>
          </a:p>
          <a:p>
            <a:pPr>
              <a:buFont typeface="Arial" panose="020B0604020202020204" pitchFamily="34" charset="0"/>
              <a:buChar char="•"/>
            </a:pPr>
            <a:endParaRPr lang="en-GB" sz="1800" dirty="0" smtClean="0"/>
          </a:p>
          <a:p>
            <a:pPr>
              <a:buFont typeface="Arial" panose="020B0604020202020204" pitchFamily="34" charset="0"/>
              <a:buChar char="•"/>
            </a:pPr>
            <a:endParaRPr lang="en-GB" sz="700" dirty="0">
              <a:solidFill>
                <a:srgbClr val="5C881A"/>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1800" dirty="0" smtClean="0"/>
              <a:t>HV networks will be assessed on a case by case basis. Where equipment is similar to that installed on SPEN network then provision for HV restoration / repair can be included. Additional documentation required for transfer of control for HV networks (e.g. detail of operational restrictions, confirmation of maintenance regime).</a:t>
            </a:r>
            <a:endParaRPr lang="en-GB" sz="1400" dirty="0" smtClean="0">
              <a:solidFill>
                <a:srgbClr val="5C881A"/>
              </a:solidFill>
            </a:endParaRPr>
          </a:p>
          <a:p>
            <a:pPr lvl="1">
              <a:buFont typeface="Arial" panose="020B0604020202020204" pitchFamily="34" charset="0"/>
              <a:buChar char="•"/>
            </a:pPr>
            <a:endParaRPr lang="en-GB" sz="1400" dirty="0">
              <a:solidFill>
                <a:srgbClr val="5C881A"/>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GB" sz="1400" dirty="0"/>
          </a:p>
        </p:txBody>
      </p:sp>
    </p:spTree>
    <p:extLst>
      <p:ext uri="{BB962C8B-B14F-4D97-AF65-F5344CB8AC3E}">
        <p14:creationId xmlns:p14="http://schemas.microsoft.com/office/powerpoint/2010/main" val="2877928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6507" y="836713"/>
            <a:ext cx="8928100" cy="936203"/>
          </a:xfrm>
        </p:spPr>
        <p:txBody>
          <a:bodyPr/>
          <a:lstStyle/>
          <a:p>
            <a:r>
              <a:rPr lang="en-GB" dirty="0" smtClean="0"/>
              <a:t>HV Incident Process</a:t>
            </a:r>
            <a:endParaRPr lang="en-GB" dirty="0"/>
          </a:p>
        </p:txBody>
      </p:sp>
      <p:sp>
        <p:nvSpPr>
          <p:cNvPr id="5" name="Title 4"/>
          <p:cNvSpPr>
            <a:spLocks noGrp="1"/>
          </p:cNvSpPr>
          <p:nvPr>
            <p:ph type="title"/>
          </p:nvPr>
        </p:nvSpPr>
        <p:spPr/>
        <p:txBody>
          <a:bodyPr/>
          <a:lstStyle/>
          <a:p>
            <a:r>
              <a:rPr lang="en-GB" dirty="0" smtClean="0"/>
              <a:t>IDNO Fault Response Implementation</a:t>
            </a:r>
            <a:endParaRPr lang="en-GB" dirty="0"/>
          </a:p>
        </p:txBody>
      </p:sp>
      <p:sp>
        <p:nvSpPr>
          <p:cNvPr id="6" name="Text Placeholder 5"/>
          <p:cNvSpPr>
            <a:spLocks noGrp="1"/>
          </p:cNvSpPr>
          <p:nvPr>
            <p:ph type="body" sz="quarter" idx="12"/>
          </p:nvPr>
        </p:nvSpPr>
        <p:spPr/>
        <p:txBody>
          <a:bodyPr/>
          <a:lstStyle/>
          <a:p>
            <a:r>
              <a:rPr lang="en-GB" dirty="0" smtClean="0"/>
              <a:t>IDNO Fault Response </a:t>
            </a:r>
            <a:endParaRPr lang="en-GB" dirty="0"/>
          </a:p>
        </p:txBody>
      </p:sp>
      <p:sp>
        <p:nvSpPr>
          <p:cNvPr id="7" name="Text Placeholder 6"/>
          <p:cNvSpPr>
            <a:spLocks noGrp="1"/>
          </p:cNvSpPr>
          <p:nvPr>
            <p:ph type="body" sz="quarter" idx="13"/>
          </p:nvPr>
        </p:nvSpPr>
        <p:spPr>
          <a:xfrm>
            <a:off x="506506" y="1997051"/>
            <a:ext cx="8970997" cy="4175993"/>
          </a:xfrm>
        </p:spPr>
        <p:txBody>
          <a:bodyPr/>
          <a:lstStyle/>
          <a:p>
            <a:pPr marL="457200" indent="-457200">
              <a:buAutoNum type="arabicPeriod"/>
            </a:pPr>
            <a:r>
              <a:rPr lang="en-GB" sz="2000" dirty="0" smtClean="0"/>
              <a:t>IDNO issue </a:t>
            </a:r>
            <a:r>
              <a:rPr lang="en-GB" sz="2000" dirty="0" err="1" smtClean="0"/>
              <a:t>workpack</a:t>
            </a:r>
            <a:r>
              <a:rPr lang="en-GB" sz="2000" dirty="0" smtClean="0"/>
              <a:t> including network drawings, cable records, control transfer document, relevant plant information and any other relevant information. Information sent to dedicated mailbox.</a:t>
            </a:r>
          </a:p>
          <a:p>
            <a:pPr marL="457200" indent="-457200">
              <a:buAutoNum type="arabicPeriod"/>
            </a:pPr>
            <a:r>
              <a:rPr lang="en-GB" sz="2000" dirty="0" smtClean="0"/>
              <a:t>SPEN accept transfer of Network Control from GTC to SPEN Control Engineer (appropriate Control desk dependent on location of network).</a:t>
            </a:r>
          </a:p>
          <a:p>
            <a:pPr marL="457200" indent="-457200">
              <a:buAutoNum type="arabicPeriod"/>
            </a:pPr>
            <a:r>
              <a:rPr lang="en-GB" sz="2000" dirty="0" smtClean="0"/>
              <a:t>Job resourced in line with normal HV fault resourcing process.</a:t>
            </a:r>
          </a:p>
          <a:p>
            <a:pPr marL="457200" indent="-457200">
              <a:buAutoNum type="arabicPeriod"/>
            </a:pPr>
            <a:r>
              <a:rPr lang="en-GB" sz="2000" dirty="0" smtClean="0"/>
              <a:t>SPEN engineer confirms trip of customer CB and isolates IDNO network.</a:t>
            </a:r>
          </a:p>
          <a:p>
            <a:pPr marL="457200" indent="-457200">
              <a:buAutoNum type="arabicPeriod"/>
            </a:pPr>
            <a:r>
              <a:rPr lang="en-GB" sz="2000" dirty="0" smtClean="0"/>
              <a:t>EFIs used to identity faulty section, with SFT then issued to confirm fault.</a:t>
            </a:r>
          </a:p>
          <a:p>
            <a:pPr marL="457200" indent="-457200">
              <a:buAutoNum type="arabicPeriod"/>
            </a:pPr>
            <a:r>
              <a:rPr lang="en-GB" sz="2000" dirty="0" smtClean="0"/>
              <a:t>Once faulty section isolated and earthed, network re-energised from SPEN source CB &amp; closure of normally open point.</a:t>
            </a:r>
          </a:p>
          <a:p>
            <a:pPr marL="457200" indent="-457200">
              <a:buAutoNum type="arabicPeriod"/>
            </a:pPr>
            <a:r>
              <a:rPr lang="en-GB" sz="2000" dirty="0" smtClean="0"/>
              <a:t>Fault location and repair progressed by District (BAU processes)</a:t>
            </a:r>
          </a:p>
          <a:p>
            <a:pPr marL="457200" indent="-457200">
              <a:buAutoNum type="arabicPeriod"/>
            </a:pPr>
            <a:r>
              <a:rPr lang="en-GB" sz="2000" dirty="0" smtClean="0"/>
              <a:t>Control transferred back by SPEN control engineer to GTC.</a:t>
            </a:r>
          </a:p>
          <a:p>
            <a:pPr>
              <a:buAutoNum type="arabicPeriod"/>
            </a:pPr>
            <a:endParaRPr lang="en-GB" sz="1600" dirty="0"/>
          </a:p>
        </p:txBody>
      </p:sp>
    </p:spTree>
    <p:extLst>
      <p:ext uri="{BB962C8B-B14F-4D97-AF65-F5344CB8AC3E}">
        <p14:creationId xmlns:p14="http://schemas.microsoft.com/office/powerpoint/2010/main" val="422935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6507" y="836713"/>
            <a:ext cx="8928100" cy="936203"/>
          </a:xfrm>
        </p:spPr>
        <p:txBody>
          <a:bodyPr/>
          <a:lstStyle/>
          <a:p>
            <a:r>
              <a:rPr lang="en-GB" dirty="0" smtClean="0"/>
              <a:t>Streetworks Process</a:t>
            </a:r>
            <a:endParaRPr lang="en-GB" dirty="0"/>
          </a:p>
        </p:txBody>
      </p:sp>
      <p:sp>
        <p:nvSpPr>
          <p:cNvPr id="5" name="Title 4"/>
          <p:cNvSpPr>
            <a:spLocks noGrp="1"/>
          </p:cNvSpPr>
          <p:nvPr>
            <p:ph type="title"/>
          </p:nvPr>
        </p:nvSpPr>
        <p:spPr/>
        <p:txBody>
          <a:bodyPr/>
          <a:lstStyle/>
          <a:p>
            <a:r>
              <a:rPr lang="en-GB" dirty="0" smtClean="0"/>
              <a:t>IDNO Fault Response Implementation</a:t>
            </a:r>
            <a:endParaRPr lang="en-GB" dirty="0"/>
          </a:p>
        </p:txBody>
      </p:sp>
      <p:sp>
        <p:nvSpPr>
          <p:cNvPr id="6" name="Text Placeholder 5"/>
          <p:cNvSpPr>
            <a:spLocks noGrp="1"/>
          </p:cNvSpPr>
          <p:nvPr>
            <p:ph type="body" sz="quarter" idx="12"/>
          </p:nvPr>
        </p:nvSpPr>
        <p:spPr/>
        <p:txBody>
          <a:bodyPr/>
          <a:lstStyle/>
          <a:p>
            <a:r>
              <a:rPr lang="en-GB" dirty="0" smtClean="0"/>
              <a:t>IDNO Fault Response </a:t>
            </a:r>
            <a:endParaRPr lang="en-GB" dirty="0"/>
          </a:p>
        </p:txBody>
      </p:sp>
      <p:sp>
        <p:nvSpPr>
          <p:cNvPr id="7" name="Text Placeholder 6"/>
          <p:cNvSpPr>
            <a:spLocks noGrp="1"/>
          </p:cNvSpPr>
          <p:nvPr>
            <p:ph type="body" sz="quarter" idx="13"/>
          </p:nvPr>
        </p:nvSpPr>
        <p:spPr>
          <a:xfrm>
            <a:off x="506506" y="1997051"/>
            <a:ext cx="8970997" cy="4175993"/>
          </a:xfrm>
        </p:spPr>
        <p:txBody>
          <a:bodyPr/>
          <a:lstStyle/>
          <a:p>
            <a:pPr marL="457200" indent="-457200">
              <a:buAutoNum type="arabicPeriod"/>
            </a:pPr>
            <a:r>
              <a:rPr lang="en-GB" sz="2000" dirty="0" smtClean="0"/>
              <a:t>All excavations undertaken in the public highway relating to IDNO faults are </a:t>
            </a:r>
            <a:r>
              <a:rPr lang="en-GB" sz="2000" b="1" dirty="0" smtClean="0"/>
              <a:t>undertaken under the license of the IDNO who owns the asset.</a:t>
            </a:r>
            <a:endParaRPr lang="en-GB" sz="2000" dirty="0" smtClean="0"/>
          </a:p>
          <a:p>
            <a:pPr marL="457200" indent="-457200">
              <a:buAutoNum type="arabicPeriod"/>
            </a:pPr>
            <a:r>
              <a:rPr lang="en-GB" sz="2000" dirty="0" smtClean="0"/>
              <a:t>The IDNO is responsible for raising, managing and closing the notice.</a:t>
            </a:r>
            <a:endParaRPr lang="en-GB" sz="2000" dirty="0"/>
          </a:p>
          <a:p>
            <a:pPr marL="457200" indent="-457200">
              <a:buAutoNum type="arabicPeriod"/>
            </a:pPr>
            <a:r>
              <a:rPr lang="en-GB" sz="2000" dirty="0" smtClean="0"/>
              <a:t>SPEN must provide the IDNO with the relevant information to enable noticing to be carried out in line with statutory requirements and timescales.</a:t>
            </a:r>
          </a:p>
          <a:p>
            <a:pPr marL="457200" indent="-457200">
              <a:buAutoNum type="arabicPeriod"/>
            </a:pPr>
            <a:r>
              <a:rPr lang="en-GB" sz="2000" dirty="0" smtClean="0"/>
              <a:t>The details of excavations must be noted in the PowerOn log and communicated by the Incident Controller to the IDNO to enable the notice to be raised.</a:t>
            </a:r>
          </a:p>
          <a:p>
            <a:pPr marL="457200" indent="-457200">
              <a:buAutoNum type="arabicPeriod"/>
            </a:pPr>
            <a:r>
              <a:rPr lang="en-GB" sz="2000" dirty="0" smtClean="0"/>
              <a:t>On completion of work, the District faults team must notify the IDNO of completion of works (including reinstatement if applicable) to enable the notice to be closed (this will require a discussion with local cable-lay contractor). </a:t>
            </a:r>
          </a:p>
          <a:p>
            <a:pPr marL="457200" indent="-457200">
              <a:buAutoNum type="arabicPeriod"/>
            </a:pPr>
            <a:endParaRPr lang="en-GB" sz="1600" dirty="0"/>
          </a:p>
        </p:txBody>
      </p:sp>
    </p:spTree>
    <p:extLst>
      <p:ext uri="{BB962C8B-B14F-4D97-AF65-F5344CB8AC3E}">
        <p14:creationId xmlns:p14="http://schemas.microsoft.com/office/powerpoint/2010/main" val="1201696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6507" y="836713"/>
            <a:ext cx="8928100" cy="936203"/>
          </a:xfrm>
        </p:spPr>
        <p:txBody>
          <a:bodyPr/>
          <a:lstStyle/>
          <a:p>
            <a:r>
              <a:rPr lang="en-GB" dirty="0" smtClean="0"/>
              <a:t>Billing and Reporting</a:t>
            </a:r>
            <a:endParaRPr lang="en-GB" dirty="0"/>
          </a:p>
        </p:txBody>
      </p:sp>
      <p:sp>
        <p:nvSpPr>
          <p:cNvPr id="5" name="Title 4"/>
          <p:cNvSpPr>
            <a:spLocks noGrp="1"/>
          </p:cNvSpPr>
          <p:nvPr>
            <p:ph type="title"/>
          </p:nvPr>
        </p:nvSpPr>
        <p:spPr/>
        <p:txBody>
          <a:bodyPr/>
          <a:lstStyle/>
          <a:p>
            <a:r>
              <a:rPr lang="en-GB" dirty="0" smtClean="0"/>
              <a:t>IDNO Fault Response Implementation</a:t>
            </a:r>
            <a:endParaRPr lang="en-GB" dirty="0"/>
          </a:p>
        </p:txBody>
      </p:sp>
      <p:sp>
        <p:nvSpPr>
          <p:cNvPr id="6" name="Text Placeholder 5"/>
          <p:cNvSpPr>
            <a:spLocks noGrp="1"/>
          </p:cNvSpPr>
          <p:nvPr>
            <p:ph type="body" sz="quarter" idx="12"/>
          </p:nvPr>
        </p:nvSpPr>
        <p:spPr/>
        <p:txBody>
          <a:bodyPr/>
          <a:lstStyle/>
          <a:p>
            <a:r>
              <a:rPr lang="en-GB" dirty="0" smtClean="0"/>
              <a:t>IDNO Fault Response </a:t>
            </a:r>
            <a:endParaRPr lang="en-GB" dirty="0"/>
          </a:p>
        </p:txBody>
      </p:sp>
      <p:sp>
        <p:nvSpPr>
          <p:cNvPr id="7" name="Text Placeholder 6"/>
          <p:cNvSpPr>
            <a:spLocks noGrp="1"/>
          </p:cNvSpPr>
          <p:nvPr>
            <p:ph type="body" sz="quarter" idx="13"/>
          </p:nvPr>
        </p:nvSpPr>
        <p:spPr>
          <a:xfrm>
            <a:off x="506506" y="1997051"/>
            <a:ext cx="8970997" cy="4175993"/>
          </a:xfrm>
        </p:spPr>
        <p:txBody>
          <a:bodyPr/>
          <a:lstStyle/>
          <a:p>
            <a:pPr marL="457200" indent="-457200">
              <a:buFont typeface="Arial" panose="020B0604020202020204" pitchFamily="34" charset="0"/>
              <a:buChar char="•"/>
            </a:pPr>
            <a:r>
              <a:rPr lang="en-GB" sz="2000" dirty="0" smtClean="0"/>
              <a:t>Annual retainer due in advance of contract implementation – retainer based on setup fee + charge per MPAN.</a:t>
            </a:r>
          </a:p>
          <a:p>
            <a:pPr marL="457200" indent="-457200">
              <a:buFont typeface="Arial" panose="020B0604020202020204" pitchFamily="34" charset="0"/>
              <a:buChar char="•"/>
            </a:pPr>
            <a:endParaRPr lang="en-GB" sz="2000" dirty="0" smtClean="0"/>
          </a:p>
          <a:p>
            <a:pPr marL="457200" indent="-457200">
              <a:buFont typeface="Arial" panose="020B0604020202020204" pitchFamily="34" charset="0"/>
              <a:buChar char="•"/>
            </a:pPr>
            <a:r>
              <a:rPr lang="en-GB" sz="2000" dirty="0" smtClean="0"/>
              <a:t>Incidents billed retrospectively on completion of the incident and receipt of all contractor invoices (if relevant).</a:t>
            </a:r>
          </a:p>
          <a:p>
            <a:pPr marL="457200" indent="-457200">
              <a:buFont typeface="Arial" panose="020B0604020202020204" pitchFamily="34" charset="0"/>
              <a:buChar char="•"/>
            </a:pPr>
            <a:endParaRPr lang="en-GB" sz="2000" dirty="0" smtClean="0"/>
          </a:p>
          <a:p>
            <a:pPr marL="457200" indent="-457200">
              <a:buFont typeface="Arial" panose="020B0604020202020204" pitchFamily="34" charset="0"/>
              <a:buChar char="•"/>
            </a:pPr>
            <a:r>
              <a:rPr lang="en-GB" sz="2000" dirty="0" smtClean="0"/>
              <a:t>Fixed rates for common jobs (e.g. call out for single premise incident – cut-out fuse replacement).</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smtClean="0"/>
              <a:t>Reporting pack with relevant info on customer interruptions, asset repairs provided on completion.</a:t>
            </a:r>
            <a:endParaRPr lang="en-GB" sz="2000" dirty="0"/>
          </a:p>
        </p:txBody>
      </p:sp>
    </p:spTree>
    <p:extLst>
      <p:ext uri="{BB962C8B-B14F-4D97-AF65-F5344CB8AC3E}">
        <p14:creationId xmlns:p14="http://schemas.microsoft.com/office/powerpoint/2010/main" val="2213478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828713" y="2849520"/>
            <a:ext cx="6883294" cy="1984100"/>
          </a:xfrm>
        </p:spPr>
        <p:txBody>
          <a:bodyPr/>
          <a:lstStyle/>
          <a:p>
            <a:pPr algn="ctr"/>
            <a:r>
              <a:rPr lang="en-US" dirty="0">
                <a:solidFill>
                  <a:schemeClr val="tx2">
                    <a:lumMod val="50000"/>
                  </a:schemeClr>
                </a:solidFill>
              </a:rPr>
              <a:t>Improvements and delighting customers </a:t>
            </a:r>
          </a:p>
        </p:txBody>
      </p:sp>
      <p:sp>
        <p:nvSpPr>
          <p:cNvPr id="9" name="Subtitle 8"/>
          <p:cNvSpPr>
            <a:spLocks noGrp="1"/>
          </p:cNvSpPr>
          <p:nvPr>
            <p:ph type="subTitle" idx="1"/>
          </p:nvPr>
        </p:nvSpPr>
        <p:spPr>
          <a:xfrm>
            <a:off x="390000" y="4979145"/>
            <a:ext cx="6437370" cy="1078100"/>
          </a:xfrm>
        </p:spPr>
        <p:txBody>
          <a:bodyPr/>
          <a:lstStyle/>
          <a:p>
            <a:pPr algn="l"/>
            <a:r>
              <a:rPr lang="en-US" dirty="0" smtClean="0">
                <a:solidFill>
                  <a:schemeClr val="tx2">
                    <a:lumMod val="50000"/>
                  </a:schemeClr>
                </a:solidFill>
              </a:rPr>
              <a:t>SP Energy Networks ICP </a:t>
            </a:r>
            <a:r>
              <a:rPr lang="en-US" dirty="0">
                <a:solidFill>
                  <a:schemeClr val="tx2">
                    <a:lumMod val="50000"/>
                  </a:schemeClr>
                </a:solidFill>
              </a:rPr>
              <a:t>seminar</a:t>
            </a:r>
          </a:p>
        </p:txBody>
      </p:sp>
    </p:spTree>
    <p:extLst>
      <p:ext uri="{BB962C8B-B14F-4D97-AF65-F5344CB8AC3E}">
        <p14:creationId xmlns:p14="http://schemas.microsoft.com/office/powerpoint/2010/main" val="3886863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número de diapositiva"/>
          <p:cNvSpPr txBox="1">
            <a:spLocks/>
          </p:cNvSpPr>
          <p:nvPr/>
        </p:nvSpPr>
        <p:spPr bwMode="auto">
          <a:xfrm>
            <a:off x="7594600" y="6592271"/>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u="sng">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u="sng">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u="sng">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u="sng">
                <a:solidFill>
                  <a:schemeClr val="tx1"/>
                </a:solidFill>
                <a:latin typeface="Arial" pitchFamily="34" charset="0"/>
                <a:ea typeface="ＭＳ Ｐゴシック" pitchFamily="34" charset="-128"/>
              </a:defRPr>
            </a:lvl9pPr>
          </a:lstStyle>
          <a:p>
            <a:pPr algn="r" eaLnBrk="0" hangingPunct="0"/>
            <a:fld id="{7A810816-68EA-4434-A9F4-81398FA9186B}" type="slidenum">
              <a:rPr lang="es-ES" altLang="en-GB" sz="1200" b="1" u="none">
                <a:solidFill>
                  <a:prstClr val="white"/>
                </a:solidFill>
              </a:rPr>
              <a:pPr algn="r" eaLnBrk="0" hangingPunct="0"/>
              <a:t>2</a:t>
            </a:fld>
            <a:endParaRPr lang="es-ES" altLang="en-GB" sz="1200" b="1" u="none" dirty="0">
              <a:solidFill>
                <a:prstClr val="white"/>
              </a:solidFill>
            </a:endParaRPr>
          </a:p>
        </p:txBody>
      </p:sp>
      <p:sp>
        <p:nvSpPr>
          <p:cNvPr id="3" name="Title 2"/>
          <p:cNvSpPr>
            <a:spLocks noGrp="1"/>
          </p:cNvSpPr>
          <p:nvPr>
            <p:ph type="title"/>
          </p:nvPr>
        </p:nvSpPr>
        <p:spPr>
          <a:xfrm>
            <a:off x="479560" y="-63616"/>
            <a:ext cx="8915400" cy="1143000"/>
          </a:xfrm>
        </p:spPr>
        <p:txBody>
          <a:bodyPr/>
          <a:lstStyle/>
          <a:p>
            <a:pPr algn="l"/>
            <a:r>
              <a:rPr lang="en-GB" sz="2400" b="1" dirty="0">
                <a:solidFill>
                  <a:srgbClr val="5C881A"/>
                </a:solidFill>
                <a:latin typeface="Arial" panose="020B0604020202020204" pitchFamily="34" charset="0"/>
                <a:cs typeface="Arial" panose="020B0604020202020204" pitchFamily="34" charset="0"/>
              </a:rPr>
              <a:t>Safety Contact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11" y="841974"/>
            <a:ext cx="21240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11" y="1827621"/>
            <a:ext cx="3017178" cy="205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0" y="827668"/>
            <a:ext cx="61150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611" y="3957143"/>
            <a:ext cx="3017178" cy="204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4321" y="1669961"/>
            <a:ext cx="6280138" cy="182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320" y="3578766"/>
            <a:ext cx="6403211" cy="25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29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C5AF5DD-B787-4BBA-82F1-2648C1BF0F18}"/>
              </a:ext>
            </a:extLst>
          </p:cNvPr>
          <p:cNvSpPr txBox="1">
            <a:spLocks/>
          </p:cNvSpPr>
          <p:nvPr/>
        </p:nvSpPr>
        <p:spPr>
          <a:xfrm>
            <a:off x="433873" y="360975"/>
            <a:ext cx="8931442" cy="329932"/>
          </a:xfrm>
          <a:prstGeom prst="rect">
            <a:avLst/>
          </a:prstGeom>
        </p:spPr>
        <p:txBody>
          <a:bodyPr/>
          <a:lstStyle/>
          <a:p>
            <a:pPr defTabSz="457200" eaLnBrk="0" hangingPunct="0">
              <a:defRPr/>
            </a:pPr>
            <a:r>
              <a:rPr lang="en-GB" sz="3200" b="1" dirty="0">
                <a:solidFill>
                  <a:prstClr val="black"/>
                </a:solidFill>
                <a:latin typeface="Calibri"/>
                <a:cs typeface="Arial" pitchFamily="34" charset="0"/>
              </a:rPr>
              <a:t>David Overman</a:t>
            </a:r>
          </a:p>
        </p:txBody>
      </p:sp>
      <p:sp>
        <p:nvSpPr>
          <p:cNvPr id="4" name="Content Placeholder 1">
            <a:extLst>
              <a:ext uri="{FF2B5EF4-FFF2-40B4-BE49-F238E27FC236}">
                <a16:creationId xmlns="" xmlns:a16="http://schemas.microsoft.com/office/drawing/2014/main" id="{7910330F-818B-43EB-B607-AC4565AAF870}"/>
              </a:ext>
            </a:extLst>
          </p:cNvPr>
          <p:cNvSpPr txBox="1">
            <a:spLocks/>
          </p:cNvSpPr>
          <p:nvPr/>
        </p:nvSpPr>
        <p:spPr>
          <a:xfrm>
            <a:off x="319027" y="1052739"/>
            <a:ext cx="7988346" cy="4226399"/>
          </a:xfrm>
          <a:prstGeom prst="rect">
            <a:avLst/>
          </a:prstGeom>
        </p:spPr>
        <p:txBody>
          <a:bodyPr/>
          <a:lstStyle>
            <a:lvl1pPr marL="342900" indent="-342900" algn="l" defTabSz="457200" rtl="0" eaLnBrk="1" latinLnBrk="0" hangingPunct="1">
              <a:spcBef>
                <a:spcPct val="20000"/>
              </a:spcBef>
              <a:buClr>
                <a:srgbClr val="8187B4"/>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8187B4"/>
              </a:buClr>
              <a:buFont typeface="Wingdings" charset="2"/>
              <a:buChar char="§"/>
              <a:defRPr sz="2500" kern="1200">
                <a:solidFill>
                  <a:schemeClr val="tx1"/>
                </a:solidFill>
                <a:latin typeface="Arial"/>
                <a:ea typeface="+mn-ea"/>
                <a:cs typeface="Arial"/>
              </a:defRPr>
            </a:lvl2pPr>
            <a:lvl3pPr marL="1143000" indent="-228600" algn="l" defTabSz="457200" rtl="0" eaLnBrk="1" latinLnBrk="0" hangingPunct="1">
              <a:spcBef>
                <a:spcPct val="20000"/>
              </a:spcBef>
              <a:buClr>
                <a:srgbClr val="8187B4"/>
              </a:buClr>
              <a:buFont typeface="Wingdings" charset="2"/>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Clr>
                <a:srgbClr val="8187B4"/>
              </a:buClr>
              <a:buFont typeface="Wingdings" charset="2"/>
              <a:buChar char="§"/>
              <a:defRPr sz="1900" kern="1200">
                <a:solidFill>
                  <a:schemeClr val="tx1"/>
                </a:solidFill>
                <a:latin typeface="Arial"/>
                <a:ea typeface="+mn-ea"/>
                <a:cs typeface="Arial"/>
              </a:defRPr>
            </a:lvl4pPr>
            <a:lvl5pPr marL="2057400" indent="-228600" algn="l" defTabSz="457200" rtl="0" eaLnBrk="1" latinLnBrk="0" hangingPunct="1">
              <a:spcBef>
                <a:spcPct val="20000"/>
              </a:spcBef>
              <a:buClr>
                <a:srgbClr val="8187B4"/>
              </a:buClr>
              <a:buFont typeface="Wingdings" charset="2"/>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
            </a:pPr>
            <a:r>
              <a:rPr lang="en-GB" sz="1800" dirty="0">
                <a:solidFill>
                  <a:prstClr val="black"/>
                </a:solidFill>
              </a:rPr>
              <a:t>Apprentice and Electrical Engineer with Eastern Electricity</a:t>
            </a:r>
          </a:p>
          <a:p>
            <a:pPr fontAlgn="auto">
              <a:spcAft>
                <a:spcPts val="0"/>
              </a:spcAft>
              <a:buFont typeface="Wingdings" panose="05000000000000000000" pitchFamily="2" charset="2"/>
              <a:buChar char="§"/>
            </a:pPr>
            <a:endParaRPr lang="en-GB" sz="1800" dirty="0">
              <a:solidFill>
                <a:prstClr val="black"/>
              </a:solidFill>
            </a:endParaRPr>
          </a:p>
          <a:p>
            <a:pPr fontAlgn="auto">
              <a:spcAft>
                <a:spcPts val="0"/>
              </a:spcAft>
              <a:buFont typeface="Wingdings" panose="05000000000000000000" pitchFamily="2" charset="2"/>
              <a:buChar char="§"/>
            </a:pPr>
            <a:r>
              <a:rPr lang="en-GB" sz="1800" dirty="0">
                <a:solidFill>
                  <a:prstClr val="black"/>
                </a:solidFill>
              </a:rPr>
              <a:t>Developed electrical supply chain business across the UK</a:t>
            </a:r>
          </a:p>
          <a:p>
            <a:pPr fontAlgn="auto">
              <a:spcAft>
                <a:spcPts val="0"/>
              </a:spcAft>
              <a:buFont typeface="Wingdings" panose="05000000000000000000" pitchFamily="2" charset="2"/>
              <a:buChar char="§"/>
            </a:pPr>
            <a:endParaRPr lang="en-GB" sz="1800" dirty="0">
              <a:solidFill>
                <a:prstClr val="black"/>
              </a:solidFill>
            </a:endParaRPr>
          </a:p>
          <a:p>
            <a:pPr fontAlgn="auto">
              <a:spcAft>
                <a:spcPts val="0"/>
              </a:spcAft>
              <a:buFont typeface="Wingdings" panose="05000000000000000000" pitchFamily="2" charset="2"/>
              <a:buChar char="§"/>
            </a:pPr>
            <a:r>
              <a:rPr lang="en-GB" sz="1800" dirty="0">
                <a:solidFill>
                  <a:prstClr val="black"/>
                </a:solidFill>
              </a:rPr>
              <a:t>Established Wind Farm construction business</a:t>
            </a:r>
          </a:p>
          <a:p>
            <a:pPr fontAlgn="auto">
              <a:spcAft>
                <a:spcPts val="0"/>
              </a:spcAft>
              <a:buFont typeface="Wingdings" panose="05000000000000000000" pitchFamily="2" charset="2"/>
              <a:buChar char="§"/>
            </a:pPr>
            <a:endParaRPr lang="en-GB" sz="1800" dirty="0">
              <a:solidFill>
                <a:prstClr val="black"/>
              </a:solidFill>
            </a:endParaRPr>
          </a:p>
          <a:p>
            <a:pPr fontAlgn="auto">
              <a:spcAft>
                <a:spcPts val="0"/>
              </a:spcAft>
              <a:buFont typeface="Wingdings" panose="05000000000000000000" pitchFamily="2" charset="2"/>
              <a:buChar char="§"/>
            </a:pPr>
            <a:r>
              <a:rPr lang="en-GB" sz="1800" dirty="0">
                <a:solidFill>
                  <a:prstClr val="black"/>
                </a:solidFill>
              </a:rPr>
              <a:t>Worked as contractor with SP </a:t>
            </a:r>
            <a:r>
              <a:rPr lang="en-GB" sz="1800" dirty="0" err="1">
                <a:solidFill>
                  <a:prstClr val="black"/>
                </a:solidFill>
              </a:rPr>
              <a:t>Manweb</a:t>
            </a:r>
            <a:endParaRPr lang="en-GB" sz="1800" dirty="0">
              <a:solidFill>
                <a:prstClr val="black"/>
              </a:solidFill>
            </a:endParaRPr>
          </a:p>
          <a:p>
            <a:pPr fontAlgn="auto">
              <a:spcAft>
                <a:spcPts val="0"/>
              </a:spcAft>
              <a:buFont typeface="Wingdings" panose="05000000000000000000" pitchFamily="2" charset="2"/>
              <a:buChar char="§"/>
            </a:pPr>
            <a:endParaRPr lang="en-GB" sz="1800" dirty="0">
              <a:solidFill>
                <a:prstClr val="black"/>
              </a:solidFill>
            </a:endParaRPr>
          </a:p>
          <a:p>
            <a:pPr fontAlgn="auto">
              <a:spcAft>
                <a:spcPts val="0"/>
              </a:spcAft>
              <a:buFont typeface="Wingdings" panose="05000000000000000000" pitchFamily="2" charset="2"/>
              <a:buChar char="§"/>
            </a:pPr>
            <a:r>
              <a:rPr lang="en-GB" sz="1800" dirty="0">
                <a:solidFill>
                  <a:prstClr val="black"/>
                </a:solidFill>
              </a:rPr>
              <a:t>Began the GTC electricity business in 2006</a:t>
            </a:r>
          </a:p>
          <a:p>
            <a:pPr fontAlgn="auto">
              <a:spcAft>
                <a:spcPts val="0"/>
              </a:spcAft>
              <a:buFont typeface="Wingdings" panose="05000000000000000000" pitchFamily="2" charset="2"/>
              <a:buChar char="§"/>
            </a:pPr>
            <a:endParaRPr lang="en-GB" sz="1800" dirty="0">
              <a:solidFill>
                <a:prstClr val="black"/>
              </a:solidFill>
            </a:endParaRPr>
          </a:p>
          <a:p>
            <a:pPr fontAlgn="auto">
              <a:spcAft>
                <a:spcPts val="0"/>
              </a:spcAft>
              <a:buFont typeface="Wingdings" panose="05000000000000000000" pitchFamily="2" charset="2"/>
              <a:buChar char="§"/>
            </a:pPr>
            <a:r>
              <a:rPr lang="en-GB" sz="1800" dirty="0">
                <a:solidFill>
                  <a:prstClr val="black"/>
                </a:solidFill>
              </a:rPr>
              <a:t>Instrumental in changes in connections market and Code of Practice development</a:t>
            </a:r>
          </a:p>
          <a:p>
            <a:pPr fontAlgn="auto">
              <a:spcAft>
                <a:spcPts val="0"/>
              </a:spcAft>
              <a:buFont typeface="Wingdings" panose="05000000000000000000" pitchFamily="2" charset="2"/>
              <a:buChar char="§"/>
            </a:pPr>
            <a:endParaRPr lang="en-GB" sz="1800" dirty="0">
              <a:solidFill>
                <a:srgbClr val="1F497D"/>
              </a:solidFill>
            </a:endParaRPr>
          </a:p>
        </p:txBody>
      </p:sp>
    </p:spTree>
    <p:extLst>
      <p:ext uri="{BB962C8B-B14F-4D97-AF65-F5344CB8AC3E}">
        <p14:creationId xmlns:p14="http://schemas.microsoft.com/office/powerpoint/2010/main" val="165393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440A1D-F640-43F3-B9DD-D77E36F03EB4}"/>
              </a:ext>
            </a:extLst>
          </p:cNvPr>
          <p:cNvSpPr>
            <a:spLocks noGrp="1"/>
          </p:cNvSpPr>
          <p:nvPr>
            <p:ph type="title"/>
          </p:nvPr>
        </p:nvSpPr>
        <p:spPr/>
        <p:txBody>
          <a:bodyPr/>
          <a:lstStyle/>
          <a:p>
            <a:r>
              <a:rPr lang="en-GB" dirty="0"/>
              <a:t>Where have we been……</a:t>
            </a:r>
          </a:p>
        </p:txBody>
      </p:sp>
      <p:pic>
        <p:nvPicPr>
          <p:cNvPr id="4" name="Picture 3">
            <a:extLst>
              <a:ext uri="{FF2B5EF4-FFF2-40B4-BE49-F238E27FC236}">
                <a16:creationId xmlns="" xmlns:a16="http://schemas.microsoft.com/office/drawing/2014/main" id="{FB73210F-2E12-43ED-B334-CBECC6D58847}"/>
              </a:ext>
            </a:extLst>
          </p:cNvPr>
          <p:cNvPicPr>
            <a:picLocks noChangeAspect="1"/>
          </p:cNvPicPr>
          <p:nvPr/>
        </p:nvPicPr>
        <p:blipFill>
          <a:blip r:embed="rId2"/>
          <a:stretch>
            <a:fillRect/>
          </a:stretch>
        </p:blipFill>
        <p:spPr>
          <a:xfrm>
            <a:off x="4518724" y="2213841"/>
            <a:ext cx="4821891" cy="3025787"/>
          </a:xfrm>
          <a:prstGeom prst="rect">
            <a:avLst/>
          </a:prstGeom>
          <a:ln>
            <a:solidFill>
              <a:schemeClr val="tx1"/>
            </a:solidFill>
          </a:ln>
        </p:spPr>
      </p:pic>
      <p:sp>
        <p:nvSpPr>
          <p:cNvPr id="5" name="Rectangle 4">
            <a:extLst>
              <a:ext uri="{FF2B5EF4-FFF2-40B4-BE49-F238E27FC236}">
                <a16:creationId xmlns="" xmlns:a16="http://schemas.microsoft.com/office/drawing/2014/main" id="{65BF763D-0A12-4C0B-AF81-ACA2E338857B}"/>
              </a:ext>
            </a:extLst>
          </p:cNvPr>
          <p:cNvSpPr/>
          <p:nvPr/>
        </p:nvSpPr>
        <p:spPr>
          <a:xfrm>
            <a:off x="225331" y="1544388"/>
            <a:ext cx="4199349" cy="3693319"/>
          </a:xfrm>
          <a:prstGeom prst="rect">
            <a:avLst/>
          </a:prstGeom>
        </p:spPr>
        <p:txBody>
          <a:bodyPr wrap="square">
            <a:spAutoFit/>
          </a:bodyPr>
          <a:lstStyle/>
          <a:p>
            <a:pPr marL="285750" indent="-285750" defTabSz="457200" fontAlgn="auto">
              <a:spcBef>
                <a:spcPts val="0"/>
              </a:spcBef>
              <a:spcAft>
                <a:spcPts val="0"/>
              </a:spcAft>
              <a:buClr>
                <a:srgbClr val="1F497D">
                  <a:lumMod val="40000"/>
                  <a:lumOff val="60000"/>
                </a:srgbClr>
              </a:buClr>
              <a:buFont typeface="Wingdings" panose="05000000000000000000" pitchFamily="2" charset="2"/>
              <a:buChar char="§"/>
            </a:pPr>
            <a:r>
              <a:rPr lang="en-GB" sz="1800" dirty="0">
                <a:solidFill>
                  <a:prstClr val="black"/>
                </a:solidFill>
                <a:latin typeface="Calibri"/>
              </a:rPr>
              <a:t>Meetings held both in Scotland and our offices – no real connection with </a:t>
            </a:r>
            <a:r>
              <a:rPr lang="en-GB" sz="1800" dirty="0" err="1">
                <a:solidFill>
                  <a:prstClr val="black"/>
                </a:solidFill>
                <a:latin typeface="Calibri"/>
              </a:rPr>
              <a:t>Manweb</a:t>
            </a:r>
            <a:r>
              <a:rPr lang="en-GB" sz="1800" dirty="0">
                <a:solidFill>
                  <a:prstClr val="black"/>
                </a:solidFill>
                <a:latin typeface="Calibri"/>
              </a:rPr>
              <a:t> team.  </a:t>
            </a:r>
          </a:p>
          <a:p>
            <a:pPr marL="285750" indent="-285750" defTabSz="457200" fontAlgn="auto">
              <a:spcBef>
                <a:spcPts val="0"/>
              </a:spcBef>
              <a:spcAft>
                <a:spcPts val="0"/>
              </a:spcAft>
              <a:buClr>
                <a:srgbClr val="1F497D">
                  <a:lumMod val="40000"/>
                  <a:lumOff val="60000"/>
                </a:srgbClr>
              </a:buClr>
              <a:buFont typeface="Wingdings" panose="05000000000000000000" pitchFamily="2" charset="2"/>
              <a:buChar char="§"/>
            </a:pPr>
            <a:endParaRPr lang="en-GB" sz="1800" dirty="0">
              <a:solidFill>
                <a:prstClr val="black"/>
              </a:solidFill>
              <a:latin typeface="Calibri"/>
            </a:endParaRPr>
          </a:p>
          <a:p>
            <a:pPr marL="285750" indent="-285750" defTabSz="457200" fontAlgn="auto">
              <a:spcBef>
                <a:spcPts val="0"/>
              </a:spcBef>
              <a:spcAft>
                <a:spcPts val="0"/>
              </a:spcAft>
              <a:buClr>
                <a:srgbClr val="1F497D">
                  <a:lumMod val="40000"/>
                  <a:lumOff val="60000"/>
                </a:srgbClr>
              </a:buClr>
              <a:buFont typeface="Wingdings" panose="05000000000000000000" pitchFamily="2" charset="2"/>
              <a:buChar char="§"/>
            </a:pPr>
            <a:endParaRPr lang="en-GB" sz="1800" dirty="0">
              <a:solidFill>
                <a:prstClr val="black"/>
              </a:solidFill>
              <a:latin typeface="Calibri"/>
            </a:endParaRPr>
          </a:p>
          <a:p>
            <a:pPr marL="285750" indent="-285750" defTabSz="457200" fontAlgn="auto">
              <a:spcBef>
                <a:spcPts val="0"/>
              </a:spcBef>
              <a:spcAft>
                <a:spcPts val="0"/>
              </a:spcAft>
              <a:buClr>
                <a:srgbClr val="1F497D">
                  <a:lumMod val="40000"/>
                  <a:lumOff val="60000"/>
                </a:srgbClr>
              </a:buClr>
              <a:buFont typeface="Wingdings" panose="05000000000000000000" pitchFamily="2" charset="2"/>
              <a:buChar char="§"/>
            </a:pPr>
            <a:r>
              <a:rPr lang="en-GB" sz="1800" dirty="0">
                <a:solidFill>
                  <a:prstClr val="black"/>
                </a:solidFill>
                <a:latin typeface="Calibri"/>
              </a:rPr>
              <a:t>This where we were 2011</a:t>
            </a:r>
          </a:p>
          <a:p>
            <a:pPr marL="285750" indent="-285750" defTabSz="457200" fontAlgn="auto">
              <a:spcBef>
                <a:spcPts val="0"/>
              </a:spcBef>
              <a:spcAft>
                <a:spcPts val="0"/>
              </a:spcAft>
              <a:buClr>
                <a:srgbClr val="1F497D">
                  <a:lumMod val="40000"/>
                  <a:lumOff val="60000"/>
                </a:srgbClr>
              </a:buClr>
              <a:buFont typeface="Wingdings" panose="05000000000000000000" pitchFamily="2" charset="2"/>
              <a:buChar char="§"/>
            </a:pPr>
            <a:r>
              <a:rPr lang="en-GB" sz="1800" dirty="0">
                <a:solidFill>
                  <a:prstClr val="black"/>
                </a:solidFill>
                <a:latin typeface="Calibri"/>
              </a:rPr>
              <a:t>What has changed over the years</a:t>
            </a:r>
          </a:p>
          <a:p>
            <a:pPr marL="285750" indent="-285750" defTabSz="457200" fontAlgn="auto">
              <a:spcBef>
                <a:spcPts val="0"/>
              </a:spcBef>
              <a:spcAft>
                <a:spcPts val="0"/>
              </a:spcAft>
              <a:buClr>
                <a:srgbClr val="1F497D">
                  <a:lumMod val="40000"/>
                  <a:lumOff val="60000"/>
                </a:srgbClr>
              </a:buClr>
              <a:buFont typeface="Wingdings" panose="05000000000000000000" pitchFamily="2" charset="2"/>
              <a:buChar char="§"/>
            </a:pPr>
            <a:r>
              <a:rPr lang="en-GB" sz="1800" dirty="0">
                <a:solidFill>
                  <a:prstClr val="black"/>
                </a:solidFill>
                <a:latin typeface="Calibri"/>
              </a:rPr>
              <a:t>An area identified not to work in.</a:t>
            </a:r>
          </a:p>
          <a:p>
            <a:pPr marL="285750" indent="-285750" defTabSz="457200" fontAlgn="auto">
              <a:spcBef>
                <a:spcPts val="0"/>
              </a:spcBef>
              <a:spcAft>
                <a:spcPts val="0"/>
              </a:spcAft>
              <a:buClr>
                <a:srgbClr val="1F497D">
                  <a:lumMod val="40000"/>
                  <a:lumOff val="60000"/>
                </a:srgbClr>
              </a:buClr>
              <a:buFont typeface="Wingdings" panose="05000000000000000000" pitchFamily="2" charset="2"/>
              <a:buChar char="§"/>
            </a:pPr>
            <a:r>
              <a:rPr lang="en-GB" sz="1800" dirty="0">
                <a:solidFill>
                  <a:prstClr val="black"/>
                </a:solidFill>
                <a:latin typeface="Calibri"/>
              </a:rPr>
              <a:t>Relied on others to work in SPEN</a:t>
            </a:r>
          </a:p>
          <a:p>
            <a:pPr marL="285750" indent="-285750" defTabSz="457200" fontAlgn="auto">
              <a:spcBef>
                <a:spcPts val="0"/>
              </a:spcBef>
              <a:spcAft>
                <a:spcPts val="0"/>
              </a:spcAft>
              <a:buClr>
                <a:srgbClr val="1F497D">
                  <a:lumMod val="40000"/>
                  <a:lumOff val="60000"/>
                </a:srgbClr>
              </a:buClr>
              <a:buFont typeface="Wingdings" panose="05000000000000000000" pitchFamily="2" charset="2"/>
              <a:buChar char="§"/>
            </a:pPr>
            <a:r>
              <a:rPr lang="en-GB" sz="1800" dirty="0">
                <a:solidFill>
                  <a:prstClr val="black"/>
                </a:solidFill>
                <a:latin typeface="Calibri"/>
              </a:rPr>
              <a:t>Identified potential ‘anti-competitive’ actions.</a:t>
            </a:r>
          </a:p>
          <a:p>
            <a:pPr marL="285750" indent="-285750" defTabSz="457200" fontAlgn="auto">
              <a:spcBef>
                <a:spcPts val="0"/>
              </a:spcBef>
              <a:spcAft>
                <a:spcPts val="0"/>
              </a:spcAft>
              <a:buClr>
                <a:srgbClr val="1F497D">
                  <a:lumMod val="40000"/>
                  <a:lumOff val="60000"/>
                </a:srgbClr>
              </a:buClr>
              <a:buFont typeface="Wingdings" panose="05000000000000000000" pitchFamily="2" charset="2"/>
              <a:buChar char="§"/>
            </a:pPr>
            <a:r>
              <a:rPr lang="en-GB" sz="1800" dirty="0">
                <a:solidFill>
                  <a:prstClr val="black"/>
                </a:solidFill>
                <a:latin typeface="Calibri"/>
              </a:rPr>
              <a:t>Lack of customer focus</a:t>
            </a:r>
          </a:p>
          <a:p>
            <a:pPr marL="800100" lvl="1" indent="-342900" defTabSz="457200" fontAlgn="auto">
              <a:spcBef>
                <a:spcPts val="0"/>
              </a:spcBef>
              <a:spcAft>
                <a:spcPts val="0"/>
              </a:spcAft>
              <a:buClr>
                <a:srgbClr val="1F497D">
                  <a:lumMod val="40000"/>
                  <a:lumOff val="60000"/>
                </a:srgbClr>
              </a:buClr>
              <a:buFont typeface="Wingdings" panose="05000000000000000000" pitchFamily="2" charset="2"/>
              <a:buChar char="§"/>
            </a:pPr>
            <a:endParaRPr lang="en-GB" sz="1800" dirty="0">
              <a:solidFill>
                <a:prstClr val="black"/>
              </a:solidFill>
              <a:latin typeface="Calibri"/>
            </a:endParaRPr>
          </a:p>
        </p:txBody>
      </p:sp>
      <p:cxnSp>
        <p:nvCxnSpPr>
          <p:cNvPr id="6" name="Straight Arrow Connector 5">
            <a:extLst>
              <a:ext uri="{FF2B5EF4-FFF2-40B4-BE49-F238E27FC236}">
                <a16:creationId xmlns="" xmlns:a16="http://schemas.microsoft.com/office/drawing/2014/main" id="{60057E00-32C5-4FEA-9995-17030EF28549}"/>
              </a:ext>
            </a:extLst>
          </p:cNvPr>
          <p:cNvCxnSpPr/>
          <p:nvPr/>
        </p:nvCxnSpPr>
        <p:spPr>
          <a:xfrm flipV="1">
            <a:off x="3500761" y="2769833"/>
            <a:ext cx="923919" cy="266330"/>
          </a:xfrm>
          <a:prstGeom prst="straightConnector1">
            <a:avLst/>
          </a:prstGeom>
          <a:ln w="889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3069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7A0911-06B7-44C2-B5CC-C8117E17B999}"/>
              </a:ext>
            </a:extLst>
          </p:cNvPr>
          <p:cNvSpPr>
            <a:spLocks noGrp="1"/>
          </p:cNvSpPr>
          <p:nvPr>
            <p:ph type="title"/>
          </p:nvPr>
        </p:nvSpPr>
        <p:spPr/>
        <p:txBody>
          <a:bodyPr/>
          <a:lstStyle/>
          <a:p>
            <a:r>
              <a:rPr lang="en-GB" dirty="0"/>
              <a:t>What has changed </a:t>
            </a:r>
          </a:p>
        </p:txBody>
      </p:sp>
      <p:sp>
        <p:nvSpPr>
          <p:cNvPr id="3" name="Content Placeholder 2">
            <a:extLst>
              <a:ext uri="{FF2B5EF4-FFF2-40B4-BE49-F238E27FC236}">
                <a16:creationId xmlns="" xmlns:a16="http://schemas.microsoft.com/office/drawing/2014/main" id="{2FEA40F1-858C-47BA-B13E-E1C842B19030}"/>
              </a:ext>
            </a:extLst>
          </p:cNvPr>
          <p:cNvSpPr>
            <a:spLocks noGrp="1"/>
          </p:cNvSpPr>
          <p:nvPr>
            <p:ph idx="1"/>
          </p:nvPr>
        </p:nvSpPr>
        <p:spPr>
          <a:xfrm>
            <a:off x="390000" y="1487923"/>
            <a:ext cx="9126000" cy="4226399"/>
          </a:xfrm>
        </p:spPr>
        <p:txBody>
          <a:bodyPr/>
          <a:lstStyle/>
          <a:p>
            <a:r>
              <a:rPr lang="en-GB" dirty="0"/>
              <a:t>Legals resolved – last of all DNOs and 6 years after first DNO</a:t>
            </a:r>
          </a:p>
          <a:p>
            <a:r>
              <a:rPr lang="en-GB" dirty="0"/>
              <a:t>Network records – best in all DNOs</a:t>
            </a:r>
          </a:p>
          <a:p>
            <a:r>
              <a:rPr lang="en-GB" dirty="0"/>
              <a:t>Emergency response service provided – first class service</a:t>
            </a:r>
          </a:p>
          <a:p>
            <a:r>
              <a:rPr lang="en-GB" dirty="0"/>
              <a:t>Engagement has started at a more senior level</a:t>
            </a:r>
          </a:p>
          <a:p>
            <a:r>
              <a:rPr lang="en-GB" dirty="0"/>
              <a:t>Commitment to change</a:t>
            </a:r>
          </a:p>
          <a:p>
            <a:r>
              <a:rPr lang="en-GB" dirty="0"/>
              <a:t>HV connection process prior to legal completion</a:t>
            </a:r>
          </a:p>
        </p:txBody>
      </p:sp>
    </p:spTree>
    <p:extLst>
      <p:ext uri="{BB962C8B-B14F-4D97-AF65-F5344CB8AC3E}">
        <p14:creationId xmlns:p14="http://schemas.microsoft.com/office/powerpoint/2010/main" val="3315524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5402F-BEB0-4037-8C13-5CB966D1C5F0}"/>
              </a:ext>
            </a:extLst>
          </p:cNvPr>
          <p:cNvSpPr>
            <a:spLocks noGrp="1"/>
          </p:cNvSpPr>
          <p:nvPr>
            <p:ph type="title"/>
          </p:nvPr>
        </p:nvSpPr>
        <p:spPr/>
        <p:txBody>
          <a:bodyPr/>
          <a:lstStyle/>
          <a:p>
            <a:r>
              <a:rPr lang="en-GB" dirty="0"/>
              <a:t>Areas to improve/change</a:t>
            </a:r>
          </a:p>
        </p:txBody>
      </p:sp>
      <p:sp>
        <p:nvSpPr>
          <p:cNvPr id="3" name="Content Placeholder 2">
            <a:extLst>
              <a:ext uri="{FF2B5EF4-FFF2-40B4-BE49-F238E27FC236}">
                <a16:creationId xmlns="" xmlns:a16="http://schemas.microsoft.com/office/drawing/2014/main" id="{BD8CD46A-807F-4421-95E7-7DA678E274CA}"/>
              </a:ext>
            </a:extLst>
          </p:cNvPr>
          <p:cNvSpPr>
            <a:spLocks noGrp="1"/>
          </p:cNvSpPr>
          <p:nvPr>
            <p:ph idx="1"/>
          </p:nvPr>
        </p:nvSpPr>
        <p:spPr>
          <a:xfrm>
            <a:off x="390000" y="1325363"/>
            <a:ext cx="9126000" cy="4226399"/>
          </a:xfrm>
        </p:spPr>
        <p:txBody>
          <a:bodyPr/>
          <a:lstStyle/>
          <a:p>
            <a:r>
              <a:rPr lang="en-GB" sz="2400" dirty="0"/>
              <a:t>RADAR – not customer friendly or helpful</a:t>
            </a:r>
          </a:p>
          <a:p>
            <a:endParaRPr lang="en-GB" sz="2400" dirty="0"/>
          </a:p>
          <a:p>
            <a:r>
              <a:rPr lang="en-GB" sz="2400" dirty="0"/>
              <a:t>Self connect process – use of ‘Option 4’</a:t>
            </a:r>
          </a:p>
          <a:p>
            <a:endParaRPr lang="en-GB" sz="2400" dirty="0"/>
          </a:p>
          <a:p>
            <a:r>
              <a:rPr lang="en-GB" sz="2400" dirty="0"/>
              <a:t>Consistency within areas and the two regions</a:t>
            </a:r>
          </a:p>
          <a:p>
            <a:endParaRPr lang="en-GB" sz="2400" dirty="0"/>
          </a:p>
          <a:p>
            <a:r>
              <a:rPr lang="en-GB" sz="2400" dirty="0"/>
              <a:t>Communication within SPEN</a:t>
            </a:r>
          </a:p>
          <a:p>
            <a:endParaRPr lang="en-GB" sz="2400" dirty="0"/>
          </a:p>
          <a:p>
            <a:r>
              <a:rPr lang="en-GB" sz="2400" dirty="0"/>
              <a:t>POC application process for IDNO networks</a:t>
            </a:r>
          </a:p>
        </p:txBody>
      </p:sp>
    </p:spTree>
    <p:extLst>
      <p:ext uri="{BB962C8B-B14F-4D97-AF65-F5344CB8AC3E}">
        <p14:creationId xmlns:p14="http://schemas.microsoft.com/office/powerpoint/2010/main" val="4122525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6210DCE-BC6C-4F95-9B08-CD37B50B22DA}"/>
              </a:ext>
            </a:extLst>
          </p:cNvPr>
          <p:cNvSpPr>
            <a:spLocks noGrp="1"/>
          </p:cNvSpPr>
          <p:nvPr>
            <p:ph idx="1"/>
          </p:nvPr>
        </p:nvSpPr>
        <p:spPr>
          <a:xfrm>
            <a:off x="390000" y="1284723"/>
            <a:ext cx="9126000" cy="4226399"/>
          </a:xfrm>
        </p:spPr>
        <p:txBody>
          <a:bodyPr/>
          <a:lstStyle/>
          <a:p>
            <a:r>
              <a:rPr lang="en-GB" sz="2400" dirty="0"/>
              <a:t>Timely intervention on issues</a:t>
            </a:r>
          </a:p>
          <a:p>
            <a:endParaRPr lang="en-GB" sz="2400" dirty="0"/>
          </a:p>
          <a:p>
            <a:r>
              <a:rPr lang="en-GB" sz="2400" dirty="0"/>
              <a:t>Connection process of HV pressure testing (witnessing of test?)</a:t>
            </a:r>
          </a:p>
          <a:p>
            <a:endParaRPr lang="en-GB" sz="2400" dirty="0"/>
          </a:p>
          <a:p>
            <a:r>
              <a:rPr lang="en-GB" sz="2400" dirty="0"/>
              <a:t>Regular connections meeting looking at improvements to process</a:t>
            </a:r>
          </a:p>
          <a:p>
            <a:endParaRPr lang="en-GB" sz="2400" dirty="0"/>
          </a:p>
          <a:p>
            <a:r>
              <a:rPr lang="en-GB" sz="2400" dirty="0"/>
              <a:t>Connection drop in design meetings</a:t>
            </a:r>
          </a:p>
          <a:p>
            <a:endParaRPr lang="en-GB" sz="2400" dirty="0"/>
          </a:p>
          <a:p>
            <a:r>
              <a:rPr lang="en-GB" sz="2400" dirty="0"/>
              <a:t>Training on Competition Law</a:t>
            </a:r>
          </a:p>
          <a:p>
            <a:endParaRPr lang="en-GB" sz="2400" dirty="0"/>
          </a:p>
          <a:p>
            <a:endParaRPr lang="en-GB" sz="2400" dirty="0"/>
          </a:p>
        </p:txBody>
      </p:sp>
      <p:sp>
        <p:nvSpPr>
          <p:cNvPr id="4" name="Title 1">
            <a:extLst>
              <a:ext uri="{FF2B5EF4-FFF2-40B4-BE49-F238E27FC236}">
                <a16:creationId xmlns="" xmlns:a16="http://schemas.microsoft.com/office/drawing/2014/main" id="{8CEDC72C-CF49-4EBB-8DA1-AD84765AB75F}"/>
              </a:ext>
            </a:extLst>
          </p:cNvPr>
          <p:cNvSpPr>
            <a:spLocks noGrp="1"/>
          </p:cNvSpPr>
          <p:nvPr>
            <p:ph type="title"/>
          </p:nvPr>
        </p:nvSpPr>
        <p:spPr>
          <a:xfrm>
            <a:off x="390002" y="288000"/>
            <a:ext cx="6667666" cy="1143000"/>
          </a:xfrm>
        </p:spPr>
        <p:txBody>
          <a:bodyPr/>
          <a:lstStyle/>
          <a:p>
            <a:r>
              <a:rPr lang="en-GB" dirty="0"/>
              <a:t>Areas to improve/change</a:t>
            </a:r>
          </a:p>
        </p:txBody>
      </p:sp>
    </p:spTree>
    <p:extLst>
      <p:ext uri="{BB962C8B-B14F-4D97-AF65-F5344CB8AC3E}">
        <p14:creationId xmlns:p14="http://schemas.microsoft.com/office/powerpoint/2010/main" val="196964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98C3B7-02EE-4A45-8BCD-50753795D3F3}"/>
              </a:ext>
            </a:extLst>
          </p:cNvPr>
          <p:cNvSpPr>
            <a:spLocks noGrp="1"/>
          </p:cNvSpPr>
          <p:nvPr>
            <p:ph type="title"/>
          </p:nvPr>
        </p:nvSpPr>
        <p:spPr/>
        <p:txBody>
          <a:bodyPr/>
          <a:lstStyle/>
          <a:p>
            <a:r>
              <a:rPr lang="en-GB" dirty="0"/>
              <a:t>Best practice across DNOs</a:t>
            </a:r>
          </a:p>
        </p:txBody>
      </p:sp>
      <p:sp>
        <p:nvSpPr>
          <p:cNvPr id="3" name="Content Placeholder 2">
            <a:extLst>
              <a:ext uri="{FF2B5EF4-FFF2-40B4-BE49-F238E27FC236}">
                <a16:creationId xmlns="" xmlns:a16="http://schemas.microsoft.com/office/drawing/2014/main" id="{213B15AE-9BC2-40C2-A9BC-BF57B422834F}"/>
              </a:ext>
            </a:extLst>
          </p:cNvPr>
          <p:cNvSpPr>
            <a:spLocks noGrp="1"/>
          </p:cNvSpPr>
          <p:nvPr>
            <p:ph idx="1"/>
          </p:nvPr>
        </p:nvSpPr>
        <p:spPr>
          <a:xfrm>
            <a:off x="390000" y="1355840"/>
            <a:ext cx="9126000" cy="4226399"/>
          </a:xfrm>
        </p:spPr>
        <p:txBody>
          <a:bodyPr/>
          <a:lstStyle/>
          <a:p>
            <a:r>
              <a:rPr lang="en-GB" dirty="0"/>
              <a:t>UKPN – Self approval of Design</a:t>
            </a:r>
          </a:p>
          <a:p>
            <a:endParaRPr lang="en-GB" dirty="0"/>
          </a:p>
          <a:p>
            <a:r>
              <a:rPr lang="en-GB" dirty="0"/>
              <a:t>WPD - Option 4 HV and LV self connect process</a:t>
            </a:r>
          </a:p>
          <a:p>
            <a:endParaRPr lang="en-GB" dirty="0"/>
          </a:p>
          <a:p>
            <a:r>
              <a:rPr lang="en-GB" dirty="0"/>
              <a:t>Various - Self assessment of points of connection</a:t>
            </a:r>
          </a:p>
          <a:p>
            <a:endParaRPr lang="en-GB" dirty="0"/>
          </a:p>
          <a:p>
            <a:r>
              <a:rPr lang="en-GB" dirty="0"/>
              <a:t>Various - Escalation process</a:t>
            </a:r>
          </a:p>
          <a:p>
            <a:endParaRPr lang="en-GB" dirty="0"/>
          </a:p>
          <a:p>
            <a:r>
              <a:rPr lang="en-GB" dirty="0"/>
              <a:t>Various – Being treated as a customer.</a:t>
            </a:r>
          </a:p>
        </p:txBody>
      </p:sp>
    </p:spTree>
    <p:extLst>
      <p:ext uri="{BB962C8B-B14F-4D97-AF65-F5344CB8AC3E}">
        <p14:creationId xmlns:p14="http://schemas.microsoft.com/office/powerpoint/2010/main" val="2215027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661C0B4-837F-4BD7-9240-3DEE67B56B13}"/>
              </a:ext>
            </a:extLst>
          </p:cNvPr>
          <p:cNvSpPr>
            <a:spLocks noGrp="1"/>
          </p:cNvSpPr>
          <p:nvPr>
            <p:ph idx="1"/>
          </p:nvPr>
        </p:nvSpPr>
        <p:spPr/>
        <p:txBody>
          <a:bodyPr/>
          <a:lstStyle/>
          <a:p>
            <a:r>
              <a:rPr lang="en-GB" dirty="0"/>
              <a:t>Various - Self serve process wherever possible</a:t>
            </a:r>
          </a:p>
          <a:p>
            <a:endParaRPr lang="en-GB" dirty="0"/>
          </a:p>
          <a:p>
            <a:r>
              <a:rPr lang="en-GB" dirty="0"/>
              <a:t>Various – a </a:t>
            </a:r>
            <a:r>
              <a:rPr lang="en-GB" dirty="0" err="1"/>
              <a:t>CiC</a:t>
            </a:r>
            <a:r>
              <a:rPr lang="en-GB" dirty="0"/>
              <a:t> focal point </a:t>
            </a:r>
          </a:p>
          <a:p>
            <a:endParaRPr lang="en-GB" dirty="0"/>
          </a:p>
          <a:p>
            <a:r>
              <a:rPr lang="en-GB" dirty="0"/>
              <a:t>Various - Approved design is what is built and energised</a:t>
            </a:r>
          </a:p>
          <a:p>
            <a:endParaRPr lang="en-GB" dirty="0"/>
          </a:p>
          <a:p>
            <a:r>
              <a:rPr lang="en-GB" dirty="0"/>
              <a:t>Various – Contact detail on emails (has improved)</a:t>
            </a:r>
          </a:p>
          <a:p>
            <a:endParaRPr lang="en-GB" dirty="0"/>
          </a:p>
        </p:txBody>
      </p:sp>
      <p:sp>
        <p:nvSpPr>
          <p:cNvPr id="4" name="Title 1">
            <a:extLst>
              <a:ext uri="{FF2B5EF4-FFF2-40B4-BE49-F238E27FC236}">
                <a16:creationId xmlns="" xmlns:a16="http://schemas.microsoft.com/office/drawing/2014/main" id="{4D38F764-7475-48D8-B7F4-0FA97414B5A9}"/>
              </a:ext>
            </a:extLst>
          </p:cNvPr>
          <p:cNvSpPr>
            <a:spLocks noGrp="1"/>
          </p:cNvSpPr>
          <p:nvPr>
            <p:ph type="title"/>
          </p:nvPr>
        </p:nvSpPr>
        <p:spPr>
          <a:xfrm>
            <a:off x="390002" y="288000"/>
            <a:ext cx="6667666" cy="1143000"/>
          </a:xfrm>
        </p:spPr>
        <p:txBody>
          <a:bodyPr/>
          <a:lstStyle/>
          <a:p>
            <a:r>
              <a:rPr lang="en-GB" dirty="0"/>
              <a:t>Best practice across DNOs</a:t>
            </a:r>
          </a:p>
        </p:txBody>
      </p:sp>
    </p:spTree>
    <p:extLst>
      <p:ext uri="{BB962C8B-B14F-4D97-AF65-F5344CB8AC3E}">
        <p14:creationId xmlns:p14="http://schemas.microsoft.com/office/powerpoint/2010/main" val="539642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4D12C-818B-4E1D-BE96-78FDA6C422D6}"/>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 xmlns:a16="http://schemas.microsoft.com/office/drawing/2014/main" id="{6953FA92-0601-4E10-B6E3-51FC8B70D403}"/>
              </a:ext>
            </a:extLst>
          </p:cNvPr>
          <p:cNvSpPr>
            <a:spLocks noGrp="1"/>
          </p:cNvSpPr>
          <p:nvPr>
            <p:ph idx="1"/>
          </p:nvPr>
        </p:nvSpPr>
        <p:spPr>
          <a:xfrm>
            <a:off x="390000" y="1325363"/>
            <a:ext cx="9126000" cy="4226399"/>
          </a:xfrm>
        </p:spPr>
        <p:txBody>
          <a:bodyPr/>
          <a:lstStyle/>
          <a:p>
            <a:r>
              <a:rPr lang="en-GB" dirty="0"/>
              <a:t>Workshop with all interested customers invited</a:t>
            </a:r>
          </a:p>
          <a:p>
            <a:endParaRPr lang="en-GB" dirty="0"/>
          </a:p>
          <a:p>
            <a:r>
              <a:rPr lang="en-GB" dirty="0"/>
              <a:t>Commitment to change systems/ process</a:t>
            </a:r>
          </a:p>
          <a:p>
            <a:endParaRPr lang="en-GB" dirty="0"/>
          </a:p>
          <a:p>
            <a:r>
              <a:rPr lang="en-GB" dirty="0"/>
              <a:t>Undertake Competition Law training</a:t>
            </a:r>
          </a:p>
          <a:p>
            <a:endParaRPr lang="en-GB" dirty="0"/>
          </a:p>
          <a:p>
            <a:r>
              <a:rPr lang="en-GB" dirty="0"/>
              <a:t>Set out improvement plan within ICE plan</a:t>
            </a:r>
          </a:p>
          <a:p>
            <a:endParaRPr lang="en-GB" dirty="0"/>
          </a:p>
          <a:p>
            <a:r>
              <a:rPr lang="en-GB" dirty="0"/>
              <a:t>Regular updates and customer involvement</a:t>
            </a:r>
          </a:p>
          <a:p>
            <a:endParaRPr lang="en-GB" dirty="0"/>
          </a:p>
        </p:txBody>
      </p:sp>
    </p:spTree>
    <p:extLst>
      <p:ext uri="{BB962C8B-B14F-4D97-AF65-F5344CB8AC3E}">
        <p14:creationId xmlns:p14="http://schemas.microsoft.com/office/powerpoint/2010/main" val="889611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01DA94-2998-4E96-AD31-06FA3D16356B}"/>
              </a:ext>
            </a:extLst>
          </p:cNvPr>
          <p:cNvSpPr>
            <a:spLocks noGrp="1"/>
          </p:cNvSpPr>
          <p:nvPr>
            <p:ph type="title"/>
          </p:nvPr>
        </p:nvSpPr>
        <p:spPr>
          <a:xfrm>
            <a:off x="1281542" y="2506400"/>
            <a:ext cx="6667666" cy="1143000"/>
          </a:xfrm>
        </p:spPr>
        <p:txBody>
          <a:bodyPr/>
          <a:lstStyle/>
          <a:p>
            <a:pPr algn="ctr"/>
            <a:r>
              <a:rPr lang="en-GB" sz="5400" dirty="0"/>
              <a:t>Questions</a:t>
            </a:r>
          </a:p>
        </p:txBody>
      </p:sp>
    </p:spTree>
    <p:extLst>
      <p:ext uri="{BB962C8B-B14F-4D97-AF65-F5344CB8AC3E}">
        <p14:creationId xmlns:p14="http://schemas.microsoft.com/office/powerpoint/2010/main" val="2608862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85002" y="3826536"/>
            <a:ext cx="6009780" cy="432048"/>
          </a:xfrm>
        </p:spPr>
        <p:txBody>
          <a:bodyPr/>
          <a:lstStyle/>
          <a:p>
            <a:pPr algn="ctr"/>
            <a:r>
              <a:rPr lang="en-GB" sz="3200" dirty="0" smtClean="0"/>
              <a:t>BREAK</a:t>
            </a:r>
            <a:endParaRPr lang="en-GB" sz="3200" dirty="0"/>
          </a:p>
        </p:txBody>
      </p:sp>
    </p:spTree>
    <p:extLst>
      <p:ext uri="{BB962C8B-B14F-4D97-AF65-F5344CB8AC3E}">
        <p14:creationId xmlns:p14="http://schemas.microsoft.com/office/powerpoint/2010/main" val="2449489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25066" y="2754531"/>
            <a:ext cx="6009780" cy="432048"/>
          </a:xfrm>
        </p:spPr>
        <p:txBody>
          <a:bodyPr/>
          <a:lstStyle/>
          <a:p>
            <a:pPr algn="r"/>
            <a:r>
              <a:rPr lang="en-GB" sz="3200" dirty="0" smtClean="0"/>
              <a:t>Andy Churchman</a:t>
            </a:r>
            <a:endParaRPr lang="en-GB" sz="3200" dirty="0"/>
          </a:p>
        </p:txBody>
      </p:sp>
      <p:sp>
        <p:nvSpPr>
          <p:cNvPr id="14338" name="Rectangle 2"/>
          <p:cNvSpPr>
            <a:spLocks noGrp="1" noChangeArrowheads="1"/>
          </p:cNvSpPr>
          <p:nvPr>
            <p:ph type="title"/>
          </p:nvPr>
        </p:nvSpPr>
        <p:spPr>
          <a:xfrm>
            <a:off x="3143854" y="1913829"/>
            <a:ext cx="6336257" cy="1081620"/>
          </a:xfrm>
        </p:spPr>
        <p:txBody>
          <a:bodyPr/>
          <a:lstStyle/>
          <a:p>
            <a:pPr algn="r">
              <a:lnSpc>
                <a:spcPct val="120000"/>
              </a:lnSpc>
              <a:spcBef>
                <a:spcPct val="50000"/>
              </a:spcBef>
            </a:pPr>
            <a:r>
              <a:rPr lang="en-GB" sz="3200" dirty="0" smtClean="0"/>
              <a:t>Welcome</a:t>
            </a:r>
            <a:endParaRPr lang="en-GB" sz="3200" dirty="0" smtClean="0">
              <a:solidFill>
                <a:srgbClr val="050701"/>
              </a:solidFill>
            </a:endParaRPr>
          </a:p>
        </p:txBody>
      </p:sp>
    </p:spTree>
    <p:extLst>
      <p:ext uri="{BB962C8B-B14F-4D97-AF65-F5344CB8AC3E}">
        <p14:creationId xmlns:p14="http://schemas.microsoft.com/office/powerpoint/2010/main" val="719415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93540" y="2770247"/>
            <a:ext cx="6009780" cy="432048"/>
          </a:xfrm>
        </p:spPr>
        <p:txBody>
          <a:bodyPr/>
          <a:lstStyle/>
          <a:p>
            <a:pPr algn="r"/>
            <a:r>
              <a:rPr lang="en-GB" sz="3200" dirty="0" smtClean="0"/>
              <a:t>Alastair Oldfield</a:t>
            </a:r>
            <a:endParaRPr lang="en-GB" sz="3200" dirty="0"/>
          </a:p>
        </p:txBody>
      </p:sp>
      <p:sp>
        <p:nvSpPr>
          <p:cNvPr id="14338" name="Rectangle 2"/>
          <p:cNvSpPr>
            <a:spLocks noGrp="1" noChangeArrowheads="1"/>
          </p:cNvSpPr>
          <p:nvPr>
            <p:ph type="title"/>
          </p:nvPr>
        </p:nvSpPr>
        <p:spPr>
          <a:xfrm>
            <a:off x="1775696" y="1866530"/>
            <a:ext cx="7704409" cy="1491523"/>
          </a:xfrm>
        </p:spPr>
        <p:txBody>
          <a:bodyPr/>
          <a:lstStyle/>
          <a:p>
            <a:pPr algn="r">
              <a:lnSpc>
                <a:spcPct val="120000"/>
              </a:lnSpc>
              <a:spcBef>
                <a:spcPct val="50000"/>
              </a:spcBef>
            </a:pPr>
            <a:r>
              <a:rPr lang="en-GB" sz="3200" dirty="0" smtClean="0"/>
              <a:t>RAdAR</a:t>
            </a:r>
            <a:endParaRPr lang="en-GB" sz="3200" dirty="0" smtClean="0">
              <a:solidFill>
                <a:srgbClr val="050701"/>
              </a:solidFill>
            </a:endParaRPr>
          </a:p>
        </p:txBody>
      </p:sp>
    </p:spTree>
    <p:extLst>
      <p:ext uri="{BB962C8B-B14F-4D97-AF65-F5344CB8AC3E}">
        <p14:creationId xmlns:p14="http://schemas.microsoft.com/office/powerpoint/2010/main" val="3840167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949" y="260648"/>
            <a:ext cx="8928101" cy="576064"/>
          </a:xfrm>
        </p:spPr>
        <p:txBody>
          <a:bodyPr/>
          <a:lstStyle/>
          <a:p>
            <a:r>
              <a:rPr lang="en-GB" sz="3600" dirty="0"/>
              <a:t>RAdAR Q &amp; A </a:t>
            </a:r>
          </a:p>
        </p:txBody>
      </p:sp>
      <p:sp>
        <p:nvSpPr>
          <p:cNvPr id="5" name="Text Placeholder 4"/>
          <p:cNvSpPr>
            <a:spLocks noGrp="1"/>
          </p:cNvSpPr>
          <p:nvPr>
            <p:ph type="body" sz="quarter" idx="13"/>
          </p:nvPr>
        </p:nvSpPr>
        <p:spPr/>
        <p:txBody>
          <a:bodyPr/>
          <a:lstStyle/>
          <a:p>
            <a:r>
              <a:rPr lang="en-GB" dirty="0" err="1" smtClean="0"/>
              <a:t>RAdAR</a:t>
            </a:r>
            <a:r>
              <a:rPr lang="en-GB" dirty="0" smtClean="0"/>
              <a:t> Q &amp; A</a:t>
            </a:r>
            <a:endParaRPr lang="en-GB" dirty="0"/>
          </a:p>
        </p:txBody>
      </p:sp>
      <p:sp>
        <p:nvSpPr>
          <p:cNvPr id="2" name="Rectangle 1"/>
          <p:cNvSpPr/>
          <p:nvPr/>
        </p:nvSpPr>
        <p:spPr>
          <a:xfrm>
            <a:off x="433956" y="889390"/>
            <a:ext cx="8928992" cy="4893647"/>
          </a:xfrm>
          <a:prstGeom prst="rect">
            <a:avLst/>
          </a:prstGeom>
        </p:spPr>
        <p:txBody>
          <a:bodyPr wrap="square">
            <a:spAutoFit/>
          </a:bodyPr>
          <a:lstStyle/>
          <a:p>
            <a:r>
              <a:rPr lang="en-GB" sz="2400" b="1" dirty="0" smtClean="0"/>
              <a:t>Proposed RAdAR Changes</a:t>
            </a:r>
            <a:r>
              <a:rPr lang="en-GB" sz="1800" b="1" dirty="0" smtClean="0"/>
              <a:t>:</a:t>
            </a:r>
          </a:p>
          <a:p>
            <a:endParaRPr lang="en-GB" sz="1800" dirty="0" smtClean="0"/>
          </a:p>
          <a:p>
            <a:pPr marL="457200" indent="-457200">
              <a:buFont typeface="Wingdings" panose="05000000000000000000" pitchFamily="2" charset="2"/>
              <a:buChar char="Ø"/>
            </a:pPr>
            <a:r>
              <a:rPr lang="en-GB" sz="1800" dirty="0" smtClean="0"/>
              <a:t>Update to the system to reflect Section 16 Dual Offer Unmetered Quotes being issued.</a:t>
            </a:r>
          </a:p>
          <a:p>
            <a:pPr marL="457200" indent="-457200">
              <a:buFont typeface="Wingdings" panose="05000000000000000000" pitchFamily="2" charset="2"/>
              <a:buChar char="Ø"/>
            </a:pPr>
            <a:endParaRPr lang="en-GB" sz="1800" dirty="0" smtClean="0"/>
          </a:p>
          <a:p>
            <a:pPr marL="914297" lvl="1" indent="-457200">
              <a:buFont typeface="Wingdings" panose="05000000000000000000" pitchFamily="2" charset="2"/>
              <a:buChar char="Ø"/>
            </a:pPr>
            <a:r>
              <a:rPr lang="en-GB" sz="1800" dirty="0" smtClean="0"/>
              <a:t>No changes to the existing processes.</a:t>
            </a:r>
          </a:p>
          <a:p>
            <a:pPr marL="914297" lvl="1" indent="-457200">
              <a:buFont typeface="Wingdings" panose="05000000000000000000" pitchFamily="2" charset="2"/>
              <a:buChar char="Ø"/>
            </a:pPr>
            <a:endParaRPr lang="en-GB" sz="1800" dirty="0" smtClean="0"/>
          </a:p>
          <a:p>
            <a:pPr marL="914297" lvl="1" indent="-457200">
              <a:buFont typeface="Wingdings" panose="05000000000000000000" pitchFamily="2" charset="2"/>
              <a:buChar char="Ø"/>
            </a:pPr>
            <a:r>
              <a:rPr lang="en-GB" sz="1800" dirty="0"/>
              <a:t>There will now be the option for an applicant to accept the POC element of a </a:t>
            </a:r>
            <a:r>
              <a:rPr lang="en-GB" sz="1800" dirty="0" smtClean="0"/>
              <a:t>Section 16 Dual </a:t>
            </a:r>
            <a:r>
              <a:rPr lang="en-GB" sz="1800" dirty="0"/>
              <a:t>Offer Quote and then appoint an ICP to Design and Construct the job.</a:t>
            </a:r>
          </a:p>
          <a:p>
            <a:pPr marL="914297" lvl="1" indent="-457200">
              <a:buFont typeface="Wingdings" panose="05000000000000000000" pitchFamily="2" charset="2"/>
              <a:buChar char="Ø"/>
            </a:pPr>
            <a:endParaRPr lang="en-GB" sz="1800" dirty="0"/>
          </a:p>
          <a:p>
            <a:pPr marL="914297" lvl="1" indent="-457200">
              <a:buFont typeface="Wingdings" panose="05000000000000000000" pitchFamily="2" charset="2"/>
              <a:buChar char="Ø"/>
            </a:pPr>
            <a:r>
              <a:rPr lang="en-GB" sz="1800" dirty="0"/>
              <a:t>For the POC module this will follow the Dual Offer Process and for Design,  Construction and Connection the metered process will be followed.</a:t>
            </a:r>
          </a:p>
          <a:p>
            <a:pPr marL="914297" lvl="1" indent="-457200">
              <a:buFont typeface="Wingdings" panose="05000000000000000000" pitchFamily="2" charset="2"/>
              <a:buChar char="Ø"/>
            </a:pPr>
            <a:endParaRPr lang="en-GB" sz="1800" dirty="0" smtClean="0"/>
          </a:p>
          <a:p>
            <a:pPr marL="914297" lvl="1" indent="-457200">
              <a:buFont typeface="Wingdings" panose="05000000000000000000" pitchFamily="2" charset="2"/>
              <a:buChar char="Ø"/>
            </a:pPr>
            <a:r>
              <a:rPr lang="en-GB" sz="1800" dirty="0" smtClean="0"/>
              <a:t>The main alterations will be to the naming conventions of sections in the system, with the inclusion of a new process flow through the system.</a:t>
            </a:r>
          </a:p>
          <a:p>
            <a:pPr marL="914297" lvl="1" indent="-457200">
              <a:buFont typeface="Wingdings" panose="05000000000000000000" pitchFamily="2" charset="2"/>
              <a:buChar char="Ø"/>
            </a:pPr>
            <a:endParaRPr lang="en-GB" sz="1800" dirty="0"/>
          </a:p>
        </p:txBody>
      </p:sp>
    </p:spTree>
    <p:extLst>
      <p:ext uri="{BB962C8B-B14F-4D97-AF65-F5344CB8AC3E}">
        <p14:creationId xmlns:p14="http://schemas.microsoft.com/office/powerpoint/2010/main" val="4134251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1" algn="l">
              <a:lnSpc>
                <a:spcPts val="2000"/>
              </a:lnSpc>
            </a:pPr>
            <a:r>
              <a:rPr lang="en-GB" sz="1800" dirty="0"/>
              <a:t/>
            </a:r>
            <a:br>
              <a:rPr lang="en-GB" sz="1800" dirty="0"/>
            </a:br>
            <a:endParaRPr lang="en-GB" dirty="0"/>
          </a:p>
        </p:txBody>
      </p:sp>
      <p:sp>
        <p:nvSpPr>
          <p:cNvPr id="5" name="Text Placeholder 4"/>
          <p:cNvSpPr>
            <a:spLocks noGrp="1"/>
          </p:cNvSpPr>
          <p:nvPr>
            <p:ph type="body" sz="quarter" idx="13"/>
          </p:nvPr>
        </p:nvSpPr>
        <p:spPr/>
        <p:txBody>
          <a:bodyPr/>
          <a:lstStyle/>
          <a:p>
            <a:endParaRPr lang="en-GB"/>
          </a:p>
        </p:txBody>
      </p:sp>
      <p:sp>
        <p:nvSpPr>
          <p:cNvPr id="10" name="Title 3"/>
          <p:cNvSpPr txBox="1">
            <a:spLocks/>
          </p:cNvSpPr>
          <p:nvPr/>
        </p:nvSpPr>
        <p:spPr>
          <a:xfrm>
            <a:off x="488949" y="260648"/>
            <a:ext cx="8928101" cy="576064"/>
          </a:xfrm>
          <a:prstGeom prst="rect">
            <a:avLst/>
          </a:prstGeom>
        </p:spPr>
        <p:txBody>
          <a:bodyPr lIns="0" tIns="45709" rIns="91419" bIns="45709" anchor="ctr" anchorCtr="0"/>
          <a:lstStyle>
            <a:lvl1pPr algn="l" defTabSz="457097" rtl="0" eaLnBrk="0" fontAlgn="base" hangingPunct="0">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3600" smtClean="0"/>
              <a:t>RAdAR Q &amp; A </a:t>
            </a:r>
            <a:endParaRPr lang="en-GB" sz="3600"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79" y="1274754"/>
            <a:ext cx="9361040" cy="268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76599" y="873410"/>
            <a:ext cx="9236039" cy="369332"/>
          </a:xfrm>
          <a:prstGeom prst="rect">
            <a:avLst/>
          </a:prstGeom>
        </p:spPr>
        <p:txBody>
          <a:bodyPr wrap="square">
            <a:spAutoFit/>
          </a:bodyPr>
          <a:lstStyle/>
          <a:p>
            <a:pPr marL="914297" lvl="1" indent="-457200">
              <a:buFont typeface="Wingdings" panose="05000000000000000000" pitchFamily="2" charset="2"/>
              <a:buChar char="Ø"/>
            </a:pPr>
            <a:r>
              <a:rPr lang="en-GB" sz="1800" dirty="0" smtClean="0"/>
              <a:t>Screenshots from the test environment to show some of the changes proposed</a:t>
            </a:r>
            <a:endParaRPr lang="en-GB"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11" y="3492860"/>
            <a:ext cx="9288588" cy="214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42886" y="5301208"/>
            <a:ext cx="9092469" cy="923330"/>
          </a:xfrm>
          <a:prstGeom prst="rect">
            <a:avLst/>
          </a:prstGeom>
        </p:spPr>
        <p:txBody>
          <a:bodyPr wrap="square">
            <a:spAutoFit/>
          </a:bodyPr>
          <a:lstStyle/>
          <a:p>
            <a:pPr marL="914297" lvl="1" indent="-457200">
              <a:buFont typeface="Wingdings" panose="05000000000000000000" pitchFamily="2" charset="2"/>
              <a:buChar char="Ø"/>
            </a:pPr>
            <a:r>
              <a:rPr lang="en-GB" sz="1800" dirty="0" smtClean="0"/>
              <a:t>Development is currently coming to an end.</a:t>
            </a:r>
          </a:p>
          <a:p>
            <a:pPr marL="914297" lvl="1" indent="-457200">
              <a:buFont typeface="Wingdings" panose="05000000000000000000" pitchFamily="2" charset="2"/>
              <a:buChar char="Ø"/>
            </a:pPr>
            <a:endParaRPr lang="en-GB" sz="1800" dirty="0"/>
          </a:p>
          <a:p>
            <a:pPr marL="914297" lvl="1" indent="-457200">
              <a:buFont typeface="Wingdings" panose="05000000000000000000" pitchFamily="2" charset="2"/>
              <a:buChar char="Ø"/>
            </a:pPr>
            <a:r>
              <a:rPr lang="en-GB" sz="1800" dirty="0" smtClean="0"/>
              <a:t>The changes to the system are undergoing UAT</a:t>
            </a:r>
            <a:r>
              <a:rPr lang="en-GB" sz="1800" dirty="0"/>
              <a:t>. </a:t>
            </a:r>
          </a:p>
        </p:txBody>
      </p:sp>
    </p:spTree>
    <p:extLst>
      <p:ext uri="{BB962C8B-B14F-4D97-AF65-F5344CB8AC3E}">
        <p14:creationId xmlns:p14="http://schemas.microsoft.com/office/powerpoint/2010/main" val="3169266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949" y="260648"/>
            <a:ext cx="8928101" cy="576064"/>
          </a:xfrm>
        </p:spPr>
        <p:txBody>
          <a:bodyPr/>
          <a:lstStyle/>
          <a:p>
            <a:r>
              <a:rPr lang="en-GB" sz="3600" dirty="0"/>
              <a:t>RAdAR Q &amp; A </a:t>
            </a:r>
          </a:p>
        </p:txBody>
      </p:sp>
      <p:sp>
        <p:nvSpPr>
          <p:cNvPr id="5" name="Text Placeholder 4"/>
          <p:cNvSpPr>
            <a:spLocks noGrp="1"/>
          </p:cNvSpPr>
          <p:nvPr>
            <p:ph type="body" sz="quarter" idx="13"/>
          </p:nvPr>
        </p:nvSpPr>
        <p:spPr/>
        <p:txBody>
          <a:bodyPr/>
          <a:lstStyle/>
          <a:p>
            <a:r>
              <a:rPr lang="en-GB" dirty="0" err="1" smtClean="0"/>
              <a:t>RAdAR</a:t>
            </a:r>
            <a:r>
              <a:rPr lang="en-GB" dirty="0" smtClean="0"/>
              <a:t> Q &amp; A</a:t>
            </a:r>
            <a:endParaRPr lang="en-GB" dirty="0"/>
          </a:p>
        </p:txBody>
      </p:sp>
      <p:sp>
        <p:nvSpPr>
          <p:cNvPr id="2" name="Rectangle 1"/>
          <p:cNvSpPr/>
          <p:nvPr/>
        </p:nvSpPr>
        <p:spPr>
          <a:xfrm>
            <a:off x="472639" y="908720"/>
            <a:ext cx="8928992" cy="5601533"/>
          </a:xfrm>
          <a:prstGeom prst="rect">
            <a:avLst/>
          </a:prstGeom>
        </p:spPr>
        <p:txBody>
          <a:bodyPr wrap="square">
            <a:spAutoFit/>
          </a:bodyPr>
          <a:lstStyle/>
          <a:p>
            <a:r>
              <a:rPr lang="en-GB" sz="2400" b="1" dirty="0" err="1" smtClean="0"/>
              <a:t>RAdAR</a:t>
            </a:r>
            <a:r>
              <a:rPr lang="en-GB" sz="2400" b="1" dirty="0" smtClean="0"/>
              <a:t> Training Material:</a:t>
            </a:r>
          </a:p>
          <a:p>
            <a:endParaRPr lang="en-GB" sz="1800" dirty="0" smtClean="0"/>
          </a:p>
          <a:p>
            <a:pPr marL="285750" indent="-285750">
              <a:buFont typeface="Wingdings" panose="05000000000000000000" pitchFamily="2" charset="2"/>
              <a:buChar char="Ø"/>
            </a:pPr>
            <a:r>
              <a:rPr lang="en-GB" sz="1800" dirty="0" smtClean="0"/>
              <a:t>Training material for </a:t>
            </a:r>
            <a:r>
              <a:rPr lang="en-GB" sz="1800" dirty="0" err="1" smtClean="0"/>
              <a:t>RAdAR</a:t>
            </a:r>
            <a:r>
              <a:rPr lang="en-GB" sz="1800" dirty="0" smtClean="0"/>
              <a:t> has been revised to align with the changes and hopefully make it more “User Friendly” to understand.</a:t>
            </a:r>
          </a:p>
          <a:p>
            <a:pPr marL="285750" indent="-285750">
              <a:buFont typeface="Wingdings" panose="05000000000000000000" pitchFamily="2" charset="2"/>
              <a:buChar char="Ø"/>
            </a:pPr>
            <a:endParaRPr lang="en-GB" sz="1800" dirty="0" smtClean="0"/>
          </a:p>
          <a:p>
            <a:pPr marL="285750" indent="-285750">
              <a:buFont typeface="Wingdings" panose="05000000000000000000" pitchFamily="2" charset="2"/>
              <a:buChar char="Ø"/>
            </a:pPr>
            <a:r>
              <a:rPr lang="en-GB" sz="1800" dirty="0" smtClean="0"/>
              <a:t>A separate manual has been created for each module in the system. The process documents will remain the same.</a:t>
            </a:r>
          </a:p>
          <a:p>
            <a:pPr marL="285750" indent="-285750">
              <a:buFont typeface="Arial" panose="020B0604020202020204" pitchFamily="34" charset="0"/>
              <a:buChar char="•"/>
            </a:pPr>
            <a:endParaRPr lang="en-GB" sz="1800" dirty="0"/>
          </a:p>
          <a:p>
            <a:endParaRPr lang="en-GB" sz="1800" dirty="0" smtClean="0"/>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endParaRPr lang="en-GB" sz="1800" dirty="0"/>
          </a:p>
          <a:p>
            <a:pPr marL="285750" indent="-285750">
              <a:buFont typeface="Wingdings" panose="05000000000000000000" pitchFamily="2" charset="2"/>
              <a:buChar char="Ø"/>
            </a:pPr>
            <a:endParaRPr lang="en-GB" sz="1800" dirty="0" smtClean="0"/>
          </a:p>
          <a:p>
            <a:pPr marL="285750" indent="-285750">
              <a:buFont typeface="Wingdings" panose="05000000000000000000" pitchFamily="2" charset="2"/>
              <a:buChar char="Ø"/>
            </a:pPr>
            <a:endParaRPr lang="en-GB" sz="1800" dirty="0"/>
          </a:p>
          <a:p>
            <a:pPr marL="285750" indent="-285750">
              <a:buFont typeface="Wingdings" panose="05000000000000000000" pitchFamily="2" charset="2"/>
              <a:buChar char="Ø"/>
            </a:pPr>
            <a:r>
              <a:rPr lang="en-GB" sz="1800" dirty="0" smtClean="0"/>
              <a:t>The original Trifold manuals will be archived and replaced by these single training manuals. </a:t>
            </a:r>
            <a:endParaRPr lang="en-GB" sz="1800" dirty="0"/>
          </a:p>
          <a:p>
            <a:pPr algn="ctr"/>
            <a:r>
              <a:rPr lang="en-GB" sz="1800" dirty="0">
                <a:hlinkClick r:id="rId2"/>
              </a:rPr>
              <a:t>http://</a:t>
            </a:r>
            <a:r>
              <a:rPr lang="en-GB" sz="1800" dirty="0" smtClean="0">
                <a:hlinkClick r:id="rId2"/>
              </a:rPr>
              <a:t>www.spenergynetworks.co.uk/pages/radar_training_materials.asp</a:t>
            </a:r>
            <a:r>
              <a:rPr lang="en-GB" sz="1800" dirty="0" smtClean="0"/>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09" y="3068960"/>
            <a:ext cx="2158383" cy="222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0044" y="3006592"/>
            <a:ext cx="2016224" cy="228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228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949" y="260648"/>
            <a:ext cx="8928101" cy="576064"/>
          </a:xfrm>
        </p:spPr>
        <p:txBody>
          <a:bodyPr/>
          <a:lstStyle/>
          <a:p>
            <a:r>
              <a:rPr lang="en-GB" sz="3600" dirty="0"/>
              <a:t>RAdAR Q &amp; A </a:t>
            </a:r>
          </a:p>
        </p:txBody>
      </p:sp>
      <p:sp>
        <p:nvSpPr>
          <p:cNvPr id="5" name="Text Placeholder 4"/>
          <p:cNvSpPr>
            <a:spLocks noGrp="1"/>
          </p:cNvSpPr>
          <p:nvPr>
            <p:ph type="body" sz="quarter" idx="13"/>
          </p:nvPr>
        </p:nvSpPr>
        <p:spPr/>
        <p:txBody>
          <a:bodyPr/>
          <a:lstStyle/>
          <a:p>
            <a:r>
              <a:rPr lang="en-GB" dirty="0" err="1" smtClean="0"/>
              <a:t>RAdAR</a:t>
            </a:r>
            <a:r>
              <a:rPr lang="en-GB" dirty="0" smtClean="0"/>
              <a:t> Q &amp; A</a:t>
            </a:r>
            <a:endParaRPr lang="en-GB" dirty="0"/>
          </a:p>
        </p:txBody>
      </p:sp>
      <p:sp>
        <p:nvSpPr>
          <p:cNvPr id="7" name="Title 3"/>
          <p:cNvSpPr txBox="1">
            <a:spLocks/>
          </p:cNvSpPr>
          <p:nvPr/>
        </p:nvSpPr>
        <p:spPr>
          <a:xfrm>
            <a:off x="200472" y="3068960"/>
            <a:ext cx="8928101" cy="576064"/>
          </a:xfrm>
          <a:prstGeom prst="rect">
            <a:avLst/>
          </a:prstGeom>
        </p:spPr>
        <p:txBody>
          <a:bodyPr lIns="0" tIns="45709" rIns="91419" bIns="45709" anchor="ctr" anchorCtr="0"/>
          <a:lstStyle>
            <a:lvl1pPr algn="l" defTabSz="457097" rtl="0" eaLnBrk="0" fontAlgn="base" hangingPunct="0">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a:lstStyle>
          <a:p>
            <a:pPr algn="ctr"/>
            <a:r>
              <a:rPr lang="en-GB" sz="3600" dirty="0" smtClean="0"/>
              <a:t>Questions?</a:t>
            </a:r>
            <a:endParaRPr lang="en-GB" sz="3600" dirty="0"/>
          </a:p>
        </p:txBody>
      </p:sp>
    </p:spTree>
    <p:extLst>
      <p:ext uri="{BB962C8B-B14F-4D97-AF65-F5344CB8AC3E}">
        <p14:creationId xmlns:p14="http://schemas.microsoft.com/office/powerpoint/2010/main" val="1790303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09305" y="2801786"/>
            <a:ext cx="6009780" cy="432048"/>
          </a:xfrm>
        </p:spPr>
        <p:txBody>
          <a:bodyPr/>
          <a:lstStyle/>
          <a:p>
            <a:pPr algn="r"/>
            <a:r>
              <a:rPr lang="en-GB" sz="3200" dirty="0" smtClean="0"/>
              <a:t>Jo Baugh</a:t>
            </a:r>
            <a:endParaRPr lang="en-GB" sz="3200" dirty="0"/>
          </a:p>
        </p:txBody>
      </p:sp>
      <p:sp>
        <p:nvSpPr>
          <p:cNvPr id="14338" name="Rectangle 2"/>
          <p:cNvSpPr>
            <a:spLocks noGrp="1" noChangeArrowheads="1"/>
          </p:cNvSpPr>
          <p:nvPr>
            <p:ph type="title"/>
          </p:nvPr>
        </p:nvSpPr>
        <p:spPr>
          <a:xfrm>
            <a:off x="1665343" y="1882307"/>
            <a:ext cx="7704409" cy="608646"/>
          </a:xfrm>
        </p:spPr>
        <p:txBody>
          <a:bodyPr/>
          <a:lstStyle/>
          <a:p>
            <a:pPr algn="r">
              <a:lnSpc>
                <a:spcPct val="120000"/>
              </a:lnSpc>
              <a:spcBef>
                <a:spcPct val="50000"/>
              </a:spcBef>
            </a:pPr>
            <a:r>
              <a:rPr lang="en-GB" sz="3200" dirty="0" smtClean="0"/>
              <a:t>Land Rights</a:t>
            </a:r>
            <a:endParaRPr lang="en-GB" sz="3200" dirty="0" smtClean="0">
              <a:solidFill>
                <a:srgbClr val="050701"/>
              </a:solidFill>
            </a:endParaRPr>
          </a:p>
        </p:txBody>
      </p:sp>
    </p:spTree>
    <p:extLst>
      <p:ext uri="{BB962C8B-B14F-4D97-AF65-F5344CB8AC3E}">
        <p14:creationId xmlns:p14="http://schemas.microsoft.com/office/powerpoint/2010/main" val="3362591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Land &amp; Planning Update </a:t>
            </a:r>
            <a:endParaRPr lang="en-GB" dirty="0"/>
          </a:p>
        </p:txBody>
      </p:sp>
      <p:sp>
        <p:nvSpPr>
          <p:cNvPr id="6" name="TextBox 5"/>
          <p:cNvSpPr txBox="1"/>
          <p:nvPr/>
        </p:nvSpPr>
        <p:spPr>
          <a:xfrm>
            <a:off x="367615" y="2058993"/>
            <a:ext cx="4394152" cy="461665"/>
          </a:xfrm>
          <a:prstGeom prst="rect">
            <a:avLst/>
          </a:prstGeom>
          <a:noFill/>
        </p:spPr>
        <p:txBody>
          <a:bodyPr wrap="none" rtlCol="0">
            <a:spAutoFit/>
          </a:bodyPr>
          <a:lstStyle/>
          <a:p>
            <a:r>
              <a:rPr lang="en-GB" sz="2400" dirty="0" smtClean="0">
                <a:solidFill>
                  <a:prstClr val="black"/>
                </a:solidFill>
              </a:rPr>
              <a:t>What we said in October 2017:</a:t>
            </a:r>
            <a:endParaRPr lang="en-GB" sz="2400" dirty="0">
              <a:solidFill>
                <a:prstClr val="black"/>
              </a:solidFill>
            </a:endParaRPr>
          </a:p>
        </p:txBody>
      </p:sp>
      <p:sp>
        <p:nvSpPr>
          <p:cNvPr id="7" name="TextBox 6"/>
          <p:cNvSpPr txBox="1"/>
          <p:nvPr/>
        </p:nvSpPr>
        <p:spPr>
          <a:xfrm>
            <a:off x="365672" y="755657"/>
            <a:ext cx="2164375" cy="523220"/>
          </a:xfrm>
          <a:prstGeom prst="rect">
            <a:avLst/>
          </a:prstGeom>
          <a:noFill/>
        </p:spPr>
        <p:txBody>
          <a:bodyPr wrap="none" rtlCol="0">
            <a:spAutoFit/>
          </a:bodyPr>
          <a:lstStyle/>
          <a:p>
            <a:r>
              <a:rPr lang="en-GB" dirty="0" smtClean="0">
                <a:solidFill>
                  <a:prstClr val="black"/>
                </a:solidFill>
              </a:rPr>
              <a:t>Our journey:</a:t>
            </a:r>
            <a:endParaRPr lang="en-GB" dirty="0">
              <a:solidFill>
                <a:prstClr val="black"/>
              </a:solidFill>
            </a:endParaRPr>
          </a:p>
        </p:txBody>
      </p:sp>
      <p:graphicFrame>
        <p:nvGraphicFramePr>
          <p:cNvPr id="12" name="Diagram 11"/>
          <p:cNvGraphicFramePr/>
          <p:nvPr>
            <p:extLst>
              <p:ext uri="{D42A27DB-BD31-4B8C-83A1-F6EECF244321}">
                <p14:modId xmlns:p14="http://schemas.microsoft.com/office/powerpoint/2010/main" val="2923917552"/>
              </p:ext>
            </p:extLst>
          </p:nvPr>
        </p:nvGraphicFramePr>
        <p:xfrm>
          <a:off x="194471" y="2569148"/>
          <a:ext cx="959506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600" y="1183119"/>
            <a:ext cx="8852877" cy="1017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867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55000" lnSpcReduction="20000"/>
          </a:bodyPr>
          <a:lstStyle/>
          <a:p>
            <a:r>
              <a:rPr lang="en-GB" b="1" u="sng" dirty="0">
                <a:solidFill>
                  <a:schemeClr val="tx1"/>
                </a:solidFill>
                <a:latin typeface="+mn-lt"/>
              </a:rPr>
              <a:t>Land </a:t>
            </a:r>
            <a:r>
              <a:rPr lang="en-GB" b="1" u="sng" dirty="0" smtClean="0">
                <a:solidFill>
                  <a:schemeClr val="tx1"/>
                </a:solidFill>
                <a:latin typeface="+mn-lt"/>
              </a:rPr>
              <a:t>Rights</a:t>
            </a:r>
          </a:p>
          <a:p>
            <a:endParaRPr lang="en-GB" dirty="0">
              <a:solidFill>
                <a:schemeClr val="tx1"/>
              </a:solidFill>
              <a:latin typeface="+mn-lt"/>
            </a:endParaRPr>
          </a:p>
          <a:p>
            <a:r>
              <a:rPr lang="en-GB" dirty="0">
                <a:solidFill>
                  <a:schemeClr val="tx1"/>
                </a:solidFill>
                <a:latin typeface="+mn-lt"/>
              </a:rPr>
              <a:t>The term “Land Rights” is used as a collective term used by Us to cover the acquisition of property rights, such as freehold and leasehold interests, a lease or purchase or servitudes, easements or </a:t>
            </a:r>
            <a:r>
              <a:rPr lang="en-GB" dirty="0" err="1">
                <a:solidFill>
                  <a:schemeClr val="tx1"/>
                </a:solidFill>
                <a:latin typeface="+mn-lt"/>
              </a:rPr>
              <a:t>wayleaves</a:t>
            </a:r>
            <a:r>
              <a:rPr lang="en-GB" dirty="0">
                <a:solidFill>
                  <a:schemeClr val="tx1"/>
                </a:solidFill>
                <a:latin typeface="+mn-lt"/>
              </a:rPr>
              <a:t>, that We will require to be in place for Our Works before we can connect your project to the Distributor’s System. </a:t>
            </a:r>
          </a:p>
          <a:p>
            <a:r>
              <a:rPr lang="en-GB" dirty="0">
                <a:solidFill>
                  <a:schemeClr val="tx1"/>
                </a:solidFill>
                <a:latin typeface="+mn-lt"/>
              </a:rPr>
              <a:t>Our Land Rights approach is to obtain the most appropriate Land Rights in order to maintain a secure supply of electricity to You.  </a:t>
            </a:r>
            <a:endParaRPr lang="en-GB" dirty="0" smtClean="0">
              <a:solidFill>
                <a:schemeClr val="tx1"/>
              </a:solidFill>
              <a:latin typeface="+mn-lt"/>
            </a:endParaRPr>
          </a:p>
          <a:p>
            <a:endParaRPr lang="en-GB" dirty="0">
              <a:solidFill>
                <a:schemeClr val="tx1"/>
              </a:solidFill>
              <a:latin typeface="+mn-lt"/>
            </a:endParaRPr>
          </a:p>
          <a:p>
            <a:r>
              <a:rPr lang="en-GB" u="sng" dirty="0">
                <a:solidFill>
                  <a:schemeClr val="tx1"/>
                </a:solidFill>
                <a:latin typeface="+mn-lt"/>
              </a:rPr>
              <a:t>Responsibilities – You do / We </a:t>
            </a:r>
            <a:r>
              <a:rPr lang="en-GB" u="sng" dirty="0" smtClean="0">
                <a:solidFill>
                  <a:schemeClr val="tx1"/>
                </a:solidFill>
                <a:latin typeface="+mn-lt"/>
              </a:rPr>
              <a:t>do</a:t>
            </a:r>
          </a:p>
          <a:p>
            <a:endParaRPr lang="en-GB" dirty="0">
              <a:solidFill>
                <a:schemeClr val="tx1"/>
              </a:solidFill>
              <a:latin typeface="+mn-lt"/>
            </a:endParaRPr>
          </a:p>
          <a:p>
            <a:pPr marL="342900" indent="-342900">
              <a:buFont typeface="Arial" panose="020B0604020202020204" pitchFamily="34" charset="0"/>
              <a:buChar char="•"/>
            </a:pPr>
            <a:r>
              <a:rPr lang="en-GB" dirty="0">
                <a:solidFill>
                  <a:schemeClr val="tx1"/>
                </a:solidFill>
                <a:latin typeface="+mn-lt"/>
              </a:rPr>
              <a:t>You should take the following key factors into consideration when planning your connection:</a:t>
            </a:r>
          </a:p>
          <a:p>
            <a:pPr marL="342900" lvl="0" indent="-342900">
              <a:buFont typeface="Arial" panose="020B0604020202020204" pitchFamily="34" charset="0"/>
              <a:buChar char="•"/>
            </a:pPr>
            <a:r>
              <a:rPr lang="en-GB" dirty="0">
                <a:solidFill>
                  <a:schemeClr val="tx1"/>
                </a:solidFill>
                <a:latin typeface="+mn-lt"/>
              </a:rPr>
              <a:t>We do not seek such consents until You have accepted this Offer</a:t>
            </a:r>
          </a:p>
          <a:p>
            <a:pPr marL="342900" lvl="0" indent="-342900">
              <a:buFont typeface="Arial" panose="020B0604020202020204" pitchFamily="34" charset="0"/>
              <a:buChar char="•"/>
            </a:pPr>
            <a:r>
              <a:rPr lang="en-GB" dirty="0">
                <a:solidFill>
                  <a:schemeClr val="tx1"/>
                </a:solidFill>
                <a:latin typeface="+mn-lt"/>
              </a:rPr>
              <a:t>We require the consent of any land owner affected by the Project prior to beginning Our Works.</a:t>
            </a:r>
          </a:p>
          <a:p>
            <a:pPr marL="342900" lvl="0" indent="-342900">
              <a:buFont typeface="Arial" panose="020B0604020202020204" pitchFamily="34" charset="0"/>
              <a:buChar char="•"/>
            </a:pPr>
            <a:r>
              <a:rPr lang="en-GB" dirty="0">
                <a:solidFill>
                  <a:schemeClr val="tx1"/>
                </a:solidFill>
                <a:latin typeface="+mn-lt"/>
              </a:rPr>
              <a:t>The timescales associated with obtaining Land Rights may affect the timescales for connection of your project to the Distributor’s System, however, We will keep you updated at reasonable intervals.</a:t>
            </a:r>
          </a:p>
          <a:p>
            <a:pPr marL="342900" lvl="0" indent="-342900">
              <a:buFont typeface="Arial" panose="020B0604020202020204" pitchFamily="34" charset="0"/>
              <a:buChar char="•"/>
            </a:pPr>
            <a:r>
              <a:rPr lang="en-GB" dirty="0">
                <a:solidFill>
                  <a:schemeClr val="tx1"/>
                </a:solidFill>
                <a:latin typeface="+mn-lt"/>
              </a:rPr>
              <a:t>We cannot undertake Our Works on third party land until all Land Rights have been obtained.</a:t>
            </a:r>
          </a:p>
          <a:p>
            <a:pPr marL="342900" lvl="0" indent="-342900">
              <a:buFont typeface="Arial" panose="020B0604020202020204" pitchFamily="34" charset="0"/>
              <a:buChar char="•"/>
            </a:pPr>
            <a:r>
              <a:rPr lang="en-GB" dirty="0">
                <a:solidFill>
                  <a:schemeClr val="tx1"/>
                </a:solidFill>
                <a:latin typeface="+mn-lt"/>
              </a:rPr>
              <a:t>Typical timescales in order to secure Land Rights may be </a:t>
            </a:r>
            <a:r>
              <a:rPr lang="en-GB" dirty="0" smtClean="0">
                <a:solidFill>
                  <a:schemeClr val="tx1"/>
                </a:solidFill>
                <a:latin typeface="+mn-lt"/>
              </a:rPr>
              <a:t>from 3 to 45 weeks, however</a:t>
            </a:r>
            <a:r>
              <a:rPr lang="en-GB" dirty="0">
                <a:solidFill>
                  <a:schemeClr val="tx1"/>
                </a:solidFill>
                <a:latin typeface="+mn-lt"/>
              </a:rPr>
              <a:t>, timescales will vary depending on the nature of the project.</a:t>
            </a:r>
          </a:p>
          <a:p>
            <a:pPr marL="342900" indent="-342900">
              <a:buFont typeface="Arial" panose="020B0604020202020204" pitchFamily="34" charset="0"/>
              <a:buChar char="•"/>
            </a:pPr>
            <a:r>
              <a:rPr lang="en-GB" dirty="0">
                <a:solidFill>
                  <a:schemeClr val="tx1"/>
                </a:solidFill>
                <a:latin typeface="+mn-lt"/>
              </a:rPr>
              <a:t>We will keep you regularly informed as to the progress towards gaining our Land Rights.</a:t>
            </a:r>
          </a:p>
          <a:p>
            <a:r>
              <a:rPr lang="en-GB" dirty="0">
                <a:solidFill>
                  <a:schemeClr val="tx1"/>
                </a:solidFill>
                <a:latin typeface="+mn-lt"/>
              </a:rPr>
              <a:t> </a:t>
            </a:r>
          </a:p>
          <a:p>
            <a:r>
              <a:rPr lang="en-GB" u="sng" dirty="0" smtClean="0">
                <a:solidFill>
                  <a:schemeClr val="tx1"/>
                </a:solidFill>
                <a:latin typeface="+mn-lt"/>
              </a:rPr>
              <a:t>Cost </a:t>
            </a:r>
            <a:r>
              <a:rPr lang="en-GB" u="sng" dirty="0">
                <a:solidFill>
                  <a:schemeClr val="tx1"/>
                </a:solidFill>
                <a:latin typeface="+mn-lt"/>
              </a:rPr>
              <a:t>of Land Rights</a:t>
            </a:r>
            <a:endParaRPr lang="en-GB" dirty="0">
              <a:solidFill>
                <a:schemeClr val="tx1"/>
              </a:solidFill>
              <a:latin typeface="+mn-lt"/>
            </a:endParaRPr>
          </a:p>
          <a:p>
            <a:r>
              <a:rPr lang="en-GB" dirty="0">
                <a:solidFill>
                  <a:schemeClr val="tx1"/>
                </a:solidFill>
                <a:latin typeface="+mn-lt"/>
              </a:rPr>
              <a:t> </a:t>
            </a:r>
          </a:p>
          <a:p>
            <a:r>
              <a:rPr lang="en-GB" dirty="0">
                <a:solidFill>
                  <a:schemeClr val="tx1"/>
                </a:solidFill>
                <a:latin typeface="+mn-lt"/>
              </a:rPr>
              <a:t>There will be a cost payable by You attributable to obtaining Land Rights for Our Works. This cost may be subject to variation following Your acceptance of this Offer Letter and any necessary land referencing having been carried out. We will inform You of any changes to this cost.</a:t>
            </a:r>
          </a:p>
          <a:p>
            <a:endParaRPr lang="en-GB" dirty="0"/>
          </a:p>
        </p:txBody>
      </p:sp>
      <p:sp>
        <p:nvSpPr>
          <p:cNvPr id="3" name="Title 2"/>
          <p:cNvSpPr>
            <a:spLocks noGrp="1"/>
          </p:cNvSpPr>
          <p:nvPr>
            <p:ph type="title"/>
          </p:nvPr>
        </p:nvSpPr>
        <p:spPr/>
        <p:txBody>
          <a:bodyPr/>
          <a:lstStyle/>
          <a:p>
            <a:r>
              <a:rPr lang="en-GB" dirty="0" smtClean="0"/>
              <a:t>Offer Letter Content</a:t>
            </a:r>
            <a:endParaRPr lang="en-GB" dirty="0"/>
          </a:p>
        </p:txBody>
      </p:sp>
      <p:sp>
        <p:nvSpPr>
          <p:cNvPr id="4" name="Text Placeholder 3"/>
          <p:cNvSpPr>
            <a:spLocks noGrp="1"/>
          </p:cNvSpPr>
          <p:nvPr>
            <p:ph type="body" sz="quarter" idx="13"/>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07" y="5733256"/>
            <a:ext cx="8892989"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040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396" y="543638"/>
            <a:ext cx="4941966" cy="365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169" y="3343980"/>
            <a:ext cx="3669593" cy="280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450" y="543639"/>
            <a:ext cx="2007139"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89396" y="1972131"/>
            <a:ext cx="1560173" cy="360040"/>
          </a:xfrm>
          <a:prstGeom prst="ellipse">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solidFill>
                <a:prstClr val="black"/>
              </a:solidFill>
            </a:endParaRPr>
          </a:p>
        </p:txBody>
      </p:sp>
      <p:sp>
        <p:nvSpPr>
          <p:cNvPr id="8" name="Oval 7"/>
          <p:cNvSpPr/>
          <p:nvPr/>
        </p:nvSpPr>
        <p:spPr>
          <a:xfrm>
            <a:off x="7698215" y="3902475"/>
            <a:ext cx="2007139" cy="595918"/>
          </a:xfrm>
          <a:prstGeom prst="ellipse">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solidFill>
                <a:prstClr val="black"/>
              </a:solidFill>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55" y="4077072"/>
            <a:ext cx="4358473" cy="206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8" idx="3"/>
          </p:cNvCxnSpPr>
          <p:nvPr/>
        </p:nvCxnSpPr>
        <p:spPr>
          <a:xfrm flipH="1">
            <a:off x="3114637" y="4411123"/>
            <a:ext cx="4877516" cy="116739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646303" y="2242897"/>
            <a:ext cx="2527559" cy="432048"/>
          </a:xfrm>
          <a:prstGeom prst="ellipse">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solidFill>
                <a:prstClr val="black"/>
              </a:solidFill>
            </a:endParaRPr>
          </a:p>
        </p:txBody>
      </p:sp>
      <p:cxnSp>
        <p:nvCxnSpPr>
          <p:cNvPr id="22" name="Straight Connector 21"/>
          <p:cNvCxnSpPr>
            <a:stCxn id="4" idx="6"/>
          </p:cNvCxnSpPr>
          <p:nvPr/>
        </p:nvCxnSpPr>
        <p:spPr>
          <a:xfrm flipV="1">
            <a:off x="1949569" y="1396067"/>
            <a:ext cx="4212468" cy="7560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 idx="6"/>
          </p:cNvCxnSpPr>
          <p:nvPr/>
        </p:nvCxnSpPr>
        <p:spPr>
          <a:xfrm flipV="1">
            <a:off x="4173862" y="1396067"/>
            <a:ext cx="1988176" cy="106285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flipH="1">
            <a:off x="6254769" y="1269109"/>
            <a:ext cx="1223574" cy="253916"/>
          </a:xfrm>
          <a:prstGeom prst="rect">
            <a:avLst/>
          </a:prstGeom>
          <a:noFill/>
        </p:spPr>
        <p:txBody>
          <a:bodyPr wrap="square" rtlCol="0">
            <a:spAutoFit/>
          </a:bodyPr>
          <a:lstStyle/>
          <a:p>
            <a:r>
              <a:rPr lang="en-GB" sz="1050" b="1" dirty="0" smtClean="0">
                <a:solidFill>
                  <a:prstClr val="black"/>
                </a:solidFill>
              </a:rPr>
              <a:t>Customer focus</a:t>
            </a:r>
            <a:endParaRPr lang="en-GB" sz="1050" b="1" dirty="0">
              <a:solidFill>
                <a:prstClr val="black"/>
              </a:solidFill>
            </a:endParaRPr>
          </a:p>
        </p:txBody>
      </p:sp>
      <p:sp>
        <p:nvSpPr>
          <p:cNvPr id="2" name="Title 1"/>
          <p:cNvSpPr>
            <a:spLocks noGrp="1"/>
          </p:cNvSpPr>
          <p:nvPr>
            <p:ph type="title"/>
          </p:nvPr>
        </p:nvSpPr>
        <p:spPr/>
        <p:txBody>
          <a:bodyPr/>
          <a:lstStyle/>
          <a:p>
            <a:r>
              <a:rPr lang="en-GB" dirty="0" smtClean="0"/>
              <a:t>Website Development</a:t>
            </a:r>
            <a:endParaRPr lang="en-GB" dirty="0"/>
          </a:p>
        </p:txBody>
      </p:sp>
      <p:sp>
        <p:nvSpPr>
          <p:cNvPr id="15" name="TextBox 14"/>
          <p:cNvSpPr txBox="1"/>
          <p:nvPr/>
        </p:nvSpPr>
        <p:spPr>
          <a:xfrm flipH="1">
            <a:off x="2480589" y="5462092"/>
            <a:ext cx="1223574" cy="415498"/>
          </a:xfrm>
          <a:prstGeom prst="rect">
            <a:avLst/>
          </a:prstGeom>
          <a:noFill/>
        </p:spPr>
        <p:txBody>
          <a:bodyPr wrap="square" rtlCol="0">
            <a:spAutoFit/>
          </a:bodyPr>
          <a:lstStyle/>
          <a:p>
            <a:r>
              <a:rPr lang="en-GB" sz="1050" b="1" dirty="0" smtClean="0">
                <a:solidFill>
                  <a:prstClr val="black"/>
                </a:solidFill>
              </a:rPr>
              <a:t>Clearer timescales</a:t>
            </a:r>
            <a:endParaRPr lang="en-GB" sz="1050" b="1" dirty="0">
              <a:solidFill>
                <a:prstClr val="black"/>
              </a:solidFill>
            </a:endParaRPr>
          </a:p>
        </p:txBody>
      </p:sp>
      <p:cxnSp>
        <p:nvCxnSpPr>
          <p:cNvPr id="10" name="Straight Arrow Connector 9"/>
          <p:cNvCxnSpPr/>
          <p:nvPr/>
        </p:nvCxnSpPr>
        <p:spPr>
          <a:xfrm flipH="1">
            <a:off x="6357156" y="3130241"/>
            <a:ext cx="221648" cy="1071311"/>
          </a:xfrm>
          <a:prstGeom prst="straightConnector1">
            <a:avLst/>
          </a:prstGeom>
          <a:ln>
            <a:solidFill>
              <a:schemeClr val="accent5">
                <a:lumMod val="75000"/>
              </a:schemeClr>
            </a:solidFill>
            <a:tailEnd type="arrow"/>
          </a:ln>
        </p:spPr>
        <p:style>
          <a:lnRef idx="1">
            <a:schemeClr val="accent5"/>
          </a:lnRef>
          <a:fillRef idx="0">
            <a:schemeClr val="accent5"/>
          </a:fillRef>
          <a:effectRef idx="0">
            <a:schemeClr val="accent5"/>
          </a:effectRef>
          <a:fontRef idx="minor">
            <a:schemeClr val="tx1"/>
          </a:fontRef>
        </p:style>
      </p:cxnSp>
      <p:sp>
        <p:nvSpPr>
          <p:cNvPr id="19" name="TextBox 18"/>
          <p:cNvSpPr txBox="1"/>
          <p:nvPr/>
        </p:nvSpPr>
        <p:spPr>
          <a:xfrm flipH="1">
            <a:off x="6033298" y="2651406"/>
            <a:ext cx="1663787" cy="415498"/>
          </a:xfrm>
          <a:prstGeom prst="rect">
            <a:avLst/>
          </a:prstGeom>
          <a:noFill/>
        </p:spPr>
        <p:txBody>
          <a:bodyPr wrap="square" rtlCol="0">
            <a:spAutoFit/>
          </a:bodyPr>
          <a:lstStyle/>
          <a:p>
            <a:r>
              <a:rPr lang="en-GB" sz="1050" b="1" dirty="0" smtClean="0">
                <a:solidFill>
                  <a:prstClr val="black"/>
                </a:solidFill>
              </a:rPr>
              <a:t>Loops to the connections website</a:t>
            </a:r>
            <a:endParaRPr lang="en-GB" sz="1050" b="1" dirty="0">
              <a:solidFill>
                <a:prstClr val="black"/>
              </a:solidFill>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595" y="5777380"/>
            <a:ext cx="8932089" cy="96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041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662" y="836712"/>
            <a:ext cx="9361040" cy="5616624"/>
          </a:xfrm>
        </p:spPr>
        <p:txBody>
          <a:bodyPr>
            <a:normAutofit/>
          </a:bodyPr>
          <a:lstStyle/>
          <a:p>
            <a:pPr marL="342900" indent="-342900">
              <a:buFont typeface="Arial" panose="020B0604020202020204" pitchFamily="34" charset="0"/>
              <a:buChar char="•"/>
            </a:pPr>
            <a:r>
              <a:rPr lang="en-GB" sz="1800" dirty="0" smtClean="0">
                <a:solidFill>
                  <a:schemeClr val="accent4">
                    <a:lumMod val="50000"/>
                  </a:schemeClr>
                </a:solidFill>
              </a:rPr>
              <a:t>A recent review of the Land and Planning lead times has taken place</a:t>
            </a:r>
          </a:p>
          <a:p>
            <a:endParaRPr lang="en-GB" sz="1800" dirty="0" smtClean="0">
              <a:solidFill>
                <a:schemeClr val="accent4">
                  <a:lumMod val="50000"/>
                </a:schemeClr>
              </a:solidFill>
            </a:endParaRPr>
          </a:p>
          <a:p>
            <a:pPr marL="342900" indent="-342900">
              <a:buFont typeface="Arial" panose="020B0604020202020204" pitchFamily="34" charset="0"/>
              <a:buChar char="•"/>
            </a:pPr>
            <a:r>
              <a:rPr lang="en-GB" sz="1800" dirty="0" smtClean="0">
                <a:solidFill>
                  <a:schemeClr val="accent4">
                    <a:lumMod val="50000"/>
                  </a:schemeClr>
                </a:solidFill>
              </a:rPr>
              <a:t>These are now more accurate and have been reviewed based on experience and historical data</a:t>
            </a:r>
          </a:p>
          <a:p>
            <a:endParaRPr lang="en-GB" sz="1800" dirty="0" smtClean="0">
              <a:solidFill>
                <a:schemeClr val="accent4">
                  <a:lumMod val="50000"/>
                </a:schemeClr>
              </a:solidFill>
            </a:endParaRPr>
          </a:p>
          <a:p>
            <a:pPr marL="342900" indent="-342900">
              <a:buFont typeface="Arial" panose="020B0604020202020204" pitchFamily="34" charset="0"/>
              <a:buChar char="•"/>
            </a:pPr>
            <a:r>
              <a:rPr lang="en-GB" sz="1800" dirty="0" smtClean="0">
                <a:solidFill>
                  <a:schemeClr val="accent4">
                    <a:lumMod val="50000"/>
                  </a:schemeClr>
                </a:solidFill>
              </a:rPr>
              <a:t>We have communicated these to SPEN design and delivery teams in in order to aid customer communication and set </a:t>
            </a:r>
          </a:p>
          <a:p>
            <a:r>
              <a:rPr lang="en-GB" sz="1800" dirty="0">
                <a:solidFill>
                  <a:schemeClr val="accent4">
                    <a:lumMod val="50000"/>
                  </a:schemeClr>
                </a:solidFill>
              </a:rPr>
              <a:t> </a:t>
            </a:r>
            <a:r>
              <a:rPr lang="en-GB" sz="1800" dirty="0" smtClean="0">
                <a:solidFill>
                  <a:schemeClr val="accent4">
                    <a:lumMod val="50000"/>
                  </a:schemeClr>
                </a:solidFill>
              </a:rPr>
              <a:t>    realistic expectations</a:t>
            </a:r>
          </a:p>
          <a:p>
            <a:pPr marL="342900" indent="-342900">
              <a:buFont typeface="Arial" panose="020B0604020202020204" pitchFamily="34" charset="0"/>
              <a:buChar char="•"/>
            </a:pPr>
            <a:endParaRPr lang="en-GB" sz="1800" dirty="0" smtClean="0">
              <a:solidFill>
                <a:schemeClr val="accent4">
                  <a:lumMod val="50000"/>
                </a:schemeClr>
              </a:solidFill>
            </a:endParaRPr>
          </a:p>
          <a:p>
            <a:pPr marL="342900" indent="-342900">
              <a:buFont typeface="Arial" panose="020B0604020202020204" pitchFamily="34" charset="0"/>
              <a:buChar char="•"/>
            </a:pPr>
            <a:r>
              <a:rPr lang="en-GB" sz="1800" dirty="0" smtClean="0">
                <a:solidFill>
                  <a:schemeClr val="accent4">
                    <a:lumMod val="50000"/>
                  </a:schemeClr>
                </a:solidFill>
              </a:rPr>
              <a:t>These new lead times are informing online </a:t>
            </a:r>
          </a:p>
          <a:p>
            <a:r>
              <a:rPr lang="en-GB" sz="1800" dirty="0" smtClean="0">
                <a:solidFill>
                  <a:schemeClr val="accent4">
                    <a:lumMod val="50000"/>
                  </a:schemeClr>
                </a:solidFill>
              </a:rPr>
              <a:t>     customer guidance and literature</a:t>
            </a:r>
          </a:p>
          <a:p>
            <a:pPr marL="342900" indent="-342900">
              <a:buFont typeface="Arial" panose="020B0604020202020204" pitchFamily="34" charset="0"/>
              <a:buChar char="•"/>
            </a:pPr>
            <a:endParaRPr lang="en-GB" sz="1800" dirty="0" smtClean="0">
              <a:solidFill>
                <a:schemeClr val="accent4">
                  <a:lumMod val="50000"/>
                </a:schemeClr>
              </a:solidFill>
            </a:endParaRPr>
          </a:p>
          <a:p>
            <a:pPr marL="342900" indent="-342900">
              <a:buFont typeface="Arial" panose="020B0604020202020204" pitchFamily="34" charset="0"/>
              <a:buChar char="•"/>
            </a:pPr>
            <a:r>
              <a:rPr lang="en-GB" sz="1800" dirty="0" smtClean="0">
                <a:solidFill>
                  <a:schemeClr val="accent4">
                    <a:lumMod val="50000"/>
                  </a:schemeClr>
                </a:solidFill>
              </a:rPr>
              <a:t>More information of Land and Planning </a:t>
            </a:r>
          </a:p>
          <a:p>
            <a:r>
              <a:rPr lang="en-GB" sz="1800" dirty="0">
                <a:solidFill>
                  <a:schemeClr val="accent4">
                    <a:lumMod val="50000"/>
                  </a:schemeClr>
                </a:solidFill>
              </a:rPr>
              <a:t> </a:t>
            </a:r>
            <a:r>
              <a:rPr lang="en-GB" sz="1800" dirty="0" smtClean="0">
                <a:solidFill>
                  <a:schemeClr val="accent4">
                    <a:lumMod val="50000"/>
                  </a:schemeClr>
                </a:solidFill>
              </a:rPr>
              <a:t>    process milestones, common risks/delays </a:t>
            </a:r>
          </a:p>
          <a:p>
            <a:r>
              <a:rPr lang="en-GB" sz="1800" dirty="0">
                <a:solidFill>
                  <a:schemeClr val="accent4">
                    <a:lumMod val="50000"/>
                  </a:schemeClr>
                </a:solidFill>
              </a:rPr>
              <a:t> </a:t>
            </a:r>
            <a:r>
              <a:rPr lang="en-GB" sz="1800" dirty="0" smtClean="0">
                <a:solidFill>
                  <a:schemeClr val="accent4">
                    <a:lumMod val="50000"/>
                  </a:schemeClr>
                </a:solidFill>
              </a:rPr>
              <a:t>    and complexities is on our website</a:t>
            </a:r>
          </a:p>
          <a:p>
            <a:pPr marL="285750" indent="-285750">
              <a:buFont typeface="Arial" panose="020B0604020202020204" pitchFamily="34" charset="0"/>
              <a:buChar char="•"/>
            </a:pPr>
            <a:endParaRPr lang="en-GB" sz="1800" dirty="0" smtClean="0">
              <a:solidFill>
                <a:schemeClr val="accent4">
                  <a:lumMod val="50000"/>
                </a:schemeClr>
              </a:solidFill>
            </a:endParaRPr>
          </a:p>
        </p:txBody>
      </p:sp>
      <p:sp>
        <p:nvSpPr>
          <p:cNvPr id="2" name="Title 1"/>
          <p:cNvSpPr>
            <a:spLocks noGrp="1"/>
          </p:cNvSpPr>
          <p:nvPr>
            <p:ph type="title"/>
          </p:nvPr>
        </p:nvSpPr>
        <p:spPr/>
        <p:txBody>
          <a:bodyPr/>
          <a:lstStyle/>
          <a:p>
            <a:r>
              <a:rPr lang="en-GB" dirty="0" smtClean="0"/>
              <a:t>Lead Times</a:t>
            </a:r>
            <a:endParaRPr lang="en-GB" dirty="0"/>
          </a:p>
        </p:txBody>
      </p:sp>
      <p:sp>
        <p:nvSpPr>
          <p:cNvPr id="6" name="Text Placeholder 5"/>
          <p:cNvSpPr>
            <a:spLocks noGrp="1"/>
          </p:cNvSpPr>
          <p:nvPr>
            <p:ph type="body" sz="quarter" idx="13"/>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6792" y="2780928"/>
            <a:ext cx="434119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52" y="5759166"/>
            <a:ext cx="9180462" cy="100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782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2272" y="235938"/>
            <a:ext cx="8928101" cy="576064"/>
          </a:xfrm>
        </p:spPr>
        <p:txBody>
          <a:bodyPr>
            <a:normAutofit/>
          </a:bodyPr>
          <a:lstStyle/>
          <a:p>
            <a:r>
              <a:rPr lang="en-GB" sz="3200" dirty="0" smtClean="0"/>
              <a:t>Agenda</a:t>
            </a:r>
            <a:endParaRPr lang="en-GB" sz="3200" dirty="0"/>
          </a:p>
        </p:txBody>
      </p:sp>
      <p:sp>
        <p:nvSpPr>
          <p:cNvPr id="4" name="Text Placeholder 1"/>
          <p:cNvSpPr>
            <a:spLocks noGrp="1"/>
          </p:cNvSpPr>
          <p:nvPr>
            <p:ph type="body" sz="quarter" idx="10"/>
          </p:nvPr>
        </p:nvSpPr>
        <p:spPr>
          <a:xfrm>
            <a:off x="488951" y="987454"/>
            <a:ext cx="8928100" cy="5400699"/>
          </a:xfrm>
        </p:spPr>
        <p:txBody>
          <a:bodyPr>
            <a:normAutofit lnSpcReduction="10000"/>
          </a:bodyPr>
          <a:lstStyle/>
          <a:p>
            <a:pPr>
              <a:spcBef>
                <a:spcPts val="0"/>
              </a:spcBef>
              <a:spcAft>
                <a:spcPts val="600"/>
              </a:spcAft>
              <a:tabLst>
                <a:tab pos="628650" algn="l"/>
              </a:tabLst>
            </a:pPr>
            <a:r>
              <a:rPr lang="en-GB" b="1" dirty="0" smtClean="0"/>
              <a:t>09:00	Registration/ Tea &amp; Coffee</a:t>
            </a:r>
          </a:p>
          <a:p>
            <a:pPr>
              <a:spcBef>
                <a:spcPts val="0"/>
              </a:spcBef>
              <a:spcAft>
                <a:spcPts val="600"/>
              </a:spcAft>
              <a:tabLst>
                <a:tab pos="628650" algn="l"/>
              </a:tabLst>
            </a:pPr>
            <a:r>
              <a:rPr lang="en-GB" b="1" dirty="0" smtClean="0"/>
              <a:t>09.30</a:t>
            </a:r>
            <a:r>
              <a:rPr lang="en-GB" dirty="0"/>
              <a:t>	</a:t>
            </a:r>
            <a:r>
              <a:rPr lang="en-GB" dirty="0" smtClean="0"/>
              <a:t>Welcome &amp; Introduction</a:t>
            </a:r>
          </a:p>
          <a:p>
            <a:pPr>
              <a:spcBef>
                <a:spcPts val="600"/>
              </a:spcBef>
              <a:spcAft>
                <a:spcPts val="600"/>
              </a:spcAft>
              <a:tabLst>
                <a:tab pos="628650" algn="l"/>
              </a:tabLst>
            </a:pPr>
            <a:r>
              <a:rPr lang="en-GB" b="1" dirty="0" smtClean="0"/>
              <a:t>09:45</a:t>
            </a:r>
            <a:r>
              <a:rPr lang="en-GB" dirty="0" smtClean="0"/>
              <a:t> </a:t>
            </a:r>
            <a:r>
              <a:rPr lang="en-GB" dirty="0"/>
              <a:t>	</a:t>
            </a:r>
            <a:r>
              <a:rPr lang="en-GB" dirty="0" smtClean="0"/>
              <a:t>Emergency Response</a:t>
            </a:r>
          </a:p>
          <a:p>
            <a:pPr>
              <a:spcBef>
                <a:spcPts val="600"/>
              </a:spcBef>
              <a:spcAft>
                <a:spcPts val="600"/>
              </a:spcAft>
              <a:tabLst>
                <a:tab pos="628650" algn="l"/>
              </a:tabLst>
            </a:pPr>
            <a:r>
              <a:rPr lang="en-GB" b="1" dirty="0" smtClean="0"/>
              <a:t>10:15</a:t>
            </a:r>
            <a:r>
              <a:rPr lang="en-GB" dirty="0" smtClean="0"/>
              <a:t> GTC</a:t>
            </a:r>
          </a:p>
          <a:p>
            <a:pPr>
              <a:spcBef>
                <a:spcPts val="600"/>
              </a:spcBef>
              <a:spcAft>
                <a:spcPts val="600"/>
              </a:spcAft>
              <a:tabLst>
                <a:tab pos="628650" algn="l"/>
              </a:tabLst>
            </a:pPr>
            <a:r>
              <a:rPr lang="en-GB" b="1" dirty="0" smtClean="0"/>
              <a:t>10.40	Coffee Break</a:t>
            </a:r>
          </a:p>
          <a:p>
            <a:pPr>
              <a:spcBef>
                <a:spcPts val="600"/>
              </a:spcBef>
              <a:spcAft>
                <a:spcPts val="600"/>
              </a:spcAft>
              <a:tabLst>
                <a:tab pos="628650" algn="l"/>
                <a:tab pos="714375" algn="l"/>
              </a:tabLst>
            </a:pPr>
            <a:r>
              <a:rPr lang="en-GB" b="1" dirty="0" smtClean="0"/>
              <a:t>11.00</a:t>
            </a:r>
            <a:r>
              <a:rPr lang="en-GB" dirty="0" smtClean="0"/>
              <a:t> Radar</a:t>
            </a:r>
            <a:endParaRPr lang="en-GB" dirty="0"/>
          </a:p>
          <a:p>
            <a:pPr>
              <a:spcBef>
                <a:spcPts val="600"/>
              </a:spcBef>
              <a:spcAft>
                <a:spcPts val="600"/>
              </a:spcAft>
              <a:tabLst>
                <a:tab pos="628650" algn="l"/>
              </a:tabLst>
            </a:pPr>
            <a:r>
              <a:rPr lang="en-GB" b="1" dirty="0" smtClean="0"/>
              <a:t>11.20</a:t>
            </a:r>
            <a:r>
              <a:rPr lang="en-GB" dirty="0" smtClean="0"/>
              <a:t> Land Rights</a:t>
            </a:r>
          </a:p>
          <a:p>
            <a:pPr>
              <a:spcBef>
                <a:spcPts val="600"/>
              </a:spcBef>
              <a:spcAft>
                <a:spcPts val="600"/>
              </a:spcAft>
              <a:tabLst>
                <a:tab pos="628650" algn="l"/>
              </a:tabLst>
            </a:pPr>
            <a:r>
              <a:rPr lang="en-GB" b="1" dirty="0" smtClean="0"/>
              <a:t>11:50</a:t>
            </a:r>
            <a:r>
              <a:rPr lang="en-GB" dirty="0" smtClean="0"/>
              <a:t> A&amp;D Fees/ Connection Offer Fees</a:t>
            </a:r>
          </a:p>
          <a:p>
            <a:pPr>
              <a:spcBef>
                <a:spcPts val="600"/>
              </a:spcBef>
              <a:spcAft>
                <a:spcPts val="600"/>
              </a:spcAft>
              <a:tabLst>
                <a:tab pos="628650" algn="l"/>
              </a:tabLst>
            </a:pPr>
            <a:r>
              <a:rPr lang="en-GB" b="1" dirty="0" smtClean="0"/>
              <a:t>12:10</a:t>
            </a:r>
            <a:r>
              <a:rPr lang="en-GB" dirty="0" smtClean="0"/>
              <a:t> ICE</a:t>
            </a:r>
          </a:p>
          <a:p>
            <a:pPr>
              <a:spcBef>
                <a:spcPts val="600"/>
              </a:spcBef>
              <a:spcAft>
                <a:spcPts val="0"/>
              </a:spcAft>
              <a:tabLst>
                <a:tab pos="628650" algn="l"/>
              </a:tabLst>
            </a:pPr>
            <a:r>
              <a:rPr lang="en-GB" b="1" dirty="0" smtClean="0"/>
              <a:t>12.45</a:t>
            </a:r>
            <a:r>
              <a:rPr lang="en-GB" dirty="0"/>
              <a:t>	</a:t>
            </a:r>
            <a:r>
              <a:rPr lang="en-GB" dirty="0" smtClean="0"/>
              <a:t>Summary and Next Steps </a:t>
            </a:r>
          </a:p>
          <a:p>
            <a:pPr>
              <a:spcBef>
                <a:spcPts val="600"/>
              </a:spcBef>
              <a:spcAft>
                <a:spcPts val="0"/>
              </a:spcAft>
              <a:tabLst>
                <a:tab pos="628650" algn="l"/>
              </a:tabLst>
            </a:pPr>
            <a:r>
              <a:rPr lang="en-GB" b="1" dirty="0" smtClean="0"/>
              <a:t>13.00  Close &amp; Lunch</a:t>
            </a:r>
          </a:p>
          <a:p>
            <a:pPr marL="285750" indent="-285750">
              <a:buFont typeface="Arial" panose="020B0604020202020204" pitchFamily="34" charset="0"/>
              <a:buChar char="•"/>
            </a:pPr>
            <a:endParaRPr lang="en-GB" sz="1800" b="1" dirty="0" smtClean="0"/>
          </a:p>
          <a:p>
            <a:pPr marL="285750" indent="-285750">
              <a:buFont typeface="Arial" panose="020B0604020202020204" pitchFamily="34" charset="0"/>
              <a:buChar char="•"/>
            </a:pPr>
            <a:endParaRPr lang="en-GB" sz="1800" b="1" dirty="0" smtClean="0"/>
          </a:p>
          <a:p>
            <a:endParaRPr lang="en-GB" sz="1800" b="1" dirty="0" smtClean="0"/>
          </a:p>
          <a:p>
            <a:endParaRPr lang="en-GB" sz="1800" b="1" dirty="0" smtClean="0"/>
          </a:p>
          <a:p>
            <a:endParaRPr lang="en-GB" sz="1800" b="1" dirty="0"/>
          </a:p>
          <a:p>
            <a:endParaRPr lang="en-GB" sz="1800" b="1" dirty="0" smtClean="0"/>
          </a:p>
          <a:p>
            <a:endParaRPr lang="en-GB" sz="1800" b="1" dirty="0"/>
          </a:p>
          <a:p>
            <a:endParaRPr lang="en-GB" sz="1800" b="1" dirty="0" smtClean="0"/>
          </a:p>
          <a:p>
            <a:endParaRPr lang="en-GB" sz="1800" b="1" dirty="0"/>
          </a:p>
          <a:p>
            <a:endParaRPr lang="en-GB" sz="1800" b="1" dirty="0" smtClean="0"/>
          </a:p>
          <a:p>
            <a:endParaRPr lang="en-GB" sz="1800" b="1" dirty="0"/>
          </a:p>
          <a:p>
            <a:pPr marL="742847" lvl="1" indent="-285750">
              <a:buFont typeface="Arial" panose="020B0604020202020204" pitchFamily="34" charset="0"/>
              <a:buChar char="•"/>
            </a:pPr>
            <a:endParaRPr lang="en-GB" sz="1800" dirty="0"/>
          </a:p>
        </p:txBody>
      </p:sp>
      <p:cxnSp>
        <p:nvCxnSpPr>
          <p:cNvPr id="5" name="10 Conector recto"/>
          <p:cNvCxnSpPr/>
          <p:nvPr/>
        </p:nvCxnSpPr>
        <p:spPr>
          <a:xfrm flipH="1">
            <a:off x="506507" y="14038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6" name="10 Conector recto"/>
          <p:cNvCxnSpPr/>
          <p:nvPr/>
        </p:nvCxnSpPr>
        <p:spPr>
          <a:xfrm flipH="1">
            <a:off x="488951" y="101908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10 Conector recto"/>
          <p:cNvCxnSpPr/>
          <p:nvPr/>
        </p:nvCxnSpPr>
        <p:spPr>
          <a:xfrm flipH="1">
            <a:off x="488951" y="606692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88951" y="566640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8" name="10 Conector recto"/>
          <p:cNvCxnSpPr/>
          <p:nvPr/>
        </p:nvCxnSpPr>
        <p:spPr>
          <a:xfrm flipH="1">
            <a:off x="488504" y="2861879"/>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10 Conector recto"/>
          <p:cNvCxnSpPr/>
          <p:nvPr/>
        </p:nvCxnSpPr>
        <p:spPr>
          <a:xfrm flipH="1">
            <a:off x="488504" y="327921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951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09305" y="2801786"/>
            <a:ext cx="6009780" cy="432048"/>
          </a:xfrm>
        </p:spPr>
        <p:txBody>
          <a:bodyPr/>
          <a:lstStyle/>
          <a:p>
            <a:pPr algn="r"/>
            <a:r>
              <a:rPr lang="en-GB" sz="3200" dirty="0" smtClean="0"/>
              <a:t>Bev Hudson</a:t>
            </a:r>
            <a:endParaRPr lang="en-GB" sz="3200" dirty="0"/>
          </a:p>
        </p:txBody>
      </p:sp>
      <p:sp>
        <p:nvSpPr>
          <p:cNvPr id="14338" name="Rectangle 2"/>
          <p:cNvSpPr>
            <a:spLocks noGrp="1" noChangeArrowheads="1"/>
          </p:cNvSpPr>
          <p:nvPr>
            <p:ph type="title"/>
          </p:nvPr>
        </p:nvSpPr>
        <p:spPr>
          <a:xfrm>
            <a:off x="1665343" y="1882307"/>
            <a:ext cx="7704409" cy="608646"/>
          </a:xfrm>
        </p:spPr>
        <p:txBody>
          <a:bodyPr/>
          <a:lstStyle/>
          <a:p>
            <a:pPr algn="r">
              <a:lnSpc>
                <a:spcPct val="120000"/>
              </a:lnSpc>
              <a:spcBef>
                <a:spcPct val="50000"/>
              </a:spcBef>
            </a:pPr>
            <a:r>
              <a:rPr lang="en-GB" sz="3200" dirty="0" smtClean="0"/>
              <a:t>A&amp;D Fees/ Connection Offer Fees</a:t>
            </a:r>
            <a:endParaRPr lang="en-GB" sz="3200" dirty="0" smtClean="0">
              <a:solidFill>
                <a:srgbClr val="050701"/>
              </a:solidFill>
            </a:endParaRPr>
          </a:p>
        </p:txBody>
      </p:sp>
    </p:spTree>
    <p:extLst>
      <p:ext uri="{BB962C8B-B14F-4D97-AF65-F5344CB8AC3E}">
        <p14:creationId xmlns:p14="http://schemas.microsoft.com/office/powerpoint/2010/main" val="1223043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A&amp;D Fees</a:t>
            </a:r>
            <a:endParaRPr lang="en-GB" sz="2400" dirty="0"/>
          </a:p>
        </p:txBody>
      </p:sp>
      <p:sp>
        <p:nvSpPr>
          <p:cNvPr id="3" name="Text Placeholder 2"/>
          <p:cNvSpPr>
            <a:spLocks noGrp="1"/>
          </p:cNvSpPr>
          <p:nvPr>
            <p:ph type="body" sz="quarter" idx="10"/>
          </p:nvPr>
        </p:nvSpPr>
        <p:spPr/>
        <p:txBody>
          <a:bodyPr/>
          <a:lstStyle/>
          <a:p>
            <a:pPr defTabSz="456941">
              <a:spcBef>
                <a:spcPct val="0"/>
              </a:spcBef>
            </a:pPr>
            <a:r>
              <a:rPr lang="en-GB" sz="2400" b="1" dirty="0" smtClean="0">
                <a:solidFill>
                  <a:srgbClr val="5C881A"/>
                </a:solidFill>
              </a:rPr>
              <a:t>A reminder of why:</a:t>
            </a:r>
          </a:p>
          <a:p>
            <a:pPr defTabSz="456941">
              <a:spcBef>
                <a:spcPct val="0"/>
              </a:spcBef>
            </a:pPr>
            <a:endParaRPr lang="en-GB" b="1" dirty="0" smtClean="0">
              <a:solidFill>
                <a:srgbClr val="5C881A"/>
              </a:solidFill>
            </a:endParaRPr>
          </a:p>
          <a:p>
            <a:pPr marL="457200" indent="-457200" defTabSz="456941">
              <a:spcBef>
                <a:spcPct val="0"/>
              </a:spcBef>
              <a:buFont typeface="Arial" panose="020B0604020202020204" pitchFamily="34" charset="0"/>
              <a:buChar char="•"/>
            </a:pPr>
            <a:r>
              <a:rPr lang="en-GB" sz="2000" dirty="0" smtClean="0">
                <a:solidFill>
                  <a:srgbClr val="5C881A"/>
                </a:solidFill>
              </a:rPr>
              <a:t>Not </a:t>
            </a:r>
            <a:r>
              <a:rPr lang="en-GB" sz="2000" dirty="0">
                <a:solidFill>
                  <a:srgbClr val="5C881A"/>
                </a:solidFill>
              </a:rPr>
              <a:t>being able to charge </a:t>
            </a:r>
            <a:r>
              <a:rPr lang="en-GB" sz="2000" dirty="0" smtClean="0">
                <a:solidFill>
                  <a:srgbClr val="5C881A"/>
                </a:solidFill>
              </a:rPr>
              <a:t>applicants has </a:t>
            </a:r>
            <a:r>
              <a:rPr lang="en-GB" sz="2000" dirty="0">
                <a:solidFill>
                  <a:srgbClr val="5C881A"/>
                </a:solidFill>
              </a:rPr>
              <a:t>contributed to a significant increase in connection </a:t>
            </a:r>
            <a:r>
              <a:rPr lang="en-GB" sz="2000" dirty="0" smtClean="0">
                <a:solidFill>
                  <a:srgbClr val="5C881A"/>
                </a:solidFill>
              </a:rPr>
              <a:t>applications.</a:t>
            </a:r>
          </a:p>
          <a:p>
            <a:pPr marL="457200" indent="-457200" defTabSz="456941">
              <a:spcBef>
                <a:spcPct val="0"/>
              </a:spcBef>
              <a:buFont typeface="Arial" panose="020B0604020202020204" pitchFamily="34" charset="0"/>
              <a:buChar char="•"/>
            </a:pPr>
            <a:r>
              <a:rPr lang="en-GB" sz="2000" dirty="0" smtClean="0">
                <a:solidFill>
                  <a:srgbClr val="5C881A"/>
                </a:solidFill>
              </a:rPr>
              <a:t>Multiple</a:t>
            </a:r>
            <a:r>
              <a:rPr lang="en-GB" sz="2000" dirty="0">
                <a:solidFill>
                  <a:srgbClr val="5C881A"/>
                </a:solidFill>
              </a:rPr>
              <a:t>, repeat and speculative connection </a:t>
            </a:r>
            <a:r>
              <a:rPr lang="en-GB" sz="2000" dirty="0" smtClean="0">
                <a:solidFill>
                  <a:srgbClr val="5C881A"/>
                </a:solidFill>
              </a:rPr>
              <a:t>requests are now commonplace, </a:t>
            </a:r>
            <a:r>
              <a:rPr lang="en-GB" sz="2000" dirty="0">
                <a:solidFill>
                  <a:srgbClr val="5C881A"/>
                </a:solidFill>
              </a:rPr>
              <a:t>increasing costs and diverting significant DNO resources to providing offers that will never be accepted. </a:t>
            </a:r>
          </a:p>
          <a:p>
            <a:pPr marL="457200" indent="-457200" defTabSz="456941">
              <a:spcBef>
                <a:spcPct val="0"/>
              </a:spcBef>
              <a:buFont typeface="Arial" panose="020B0604020202020204" pitchFamily="34" charset="0"/>
              <a:buChar char="•"/>
            </a:pPr>
            <a:r>
              <a:rPr lang="en-GB" sz="2000" dirty="0" smtClean="0">
                <a:solidFill>
                  <a:srgbClr val="5C881A"/>
                </a:solidFill>
              </a:rPr>
              <a:t>Whilst no direct financial impact for DNOs, there is a strong argument that the current system is unfair with costs being recovered from only those customers who accept. </a:t>
            </a:r>
          </a:p>
          <a:p>
            <a:pPr marL="457200" indent="-457200" defTabSz="456941">
              <a:spcBef>
                <a:spcPct val="0"/>
              </a:spcBef>
              <a:buFont typeface="Arial" panose="020B0604020202020204" pitchFamily="34" charset="0"/>
              <a:buChar char="•"/>
            </a:pPr>
            <a:r>
              <a:rPr lang="en-GB" sz="2000" dirty="0" smtClean="0">
                <a:solidFill>
                  <a:srgbClr val="5C881A"/>
                </a:solidFill>
              </a:rPr>
              <a:t>Speculative </a:t>
            </a:r>
            <a:r>
              <a:rPr lang="en-GB" sz="2000" dirty="0">
                <a:solidFill>
                  <a:srgbClr val="5C881A"/>
                </a:solidFill>
              </a:rPr>
              <a:t>applications </a:t>
            </a:r>
            <a:r>
              <a:rPr lang="en-GB" sz="2000" dirty="0" smtClean="0">
                <a:solidFill>
                  <a:srgbClr val="5C881A"/>
                </a:solidFill>
              </a:rPr>
              <a:t>increase circumstances of interactivity, encouraging premature offer acceptance and capacity ‘bagging’.</a:t>
            </a:r>
            <a:endParaRPr lang="en-GB" sz="2000" dirty="0">
              <a:solidFill>
                <a:srgbClr val="5C881A"/>
              </a:solidFill>
            </a:endParaRPr>
          </a:p>
        </p:txBody>
      </p:sp>
    </p:spTree>
    <p:extLst>
      <p:ext uri="{BB962C8B-B14F-4D97-AF65-F5344CB8AC3E}">
        <p14:creationId xmlns:p14="http://schemas.microsoft.com/office/powerpoint/2010/main" val="14978793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A&amp;D Fees</a:t>
            </a:r>
            <a:endParaRPr lang="en-GB" sz="2400" dirty="0"/>
          </a:p>
        </p:txBody>
      </p:sp>
      <p:sp>
        <p:nvSpPr>
          <p:cNvPr id="3" name="Text Placeholder 2"/>
          <p:cNvSpPr>
            <a:spLocks noGrp="1"/>
          </p:cNvSpPr>
          <p:nvPr>
            <p:ph type="body" sz="quarter" idx="10"/>
          </p:nvPr>
        </p:nvSpPr>
        <p:spPr/>
        <p:txBody>
          <a:bodyPr/>
          <a:lstStyle/>
          <a:p>
            <a:pPr defTabSz="456941">
              <a:spcBef>
                <a:spcPct val="0"/>
              </a:spcBef>
            </a:pPr>
            <a:r>
              <a:rPr lang="en-GB" sz="2400" b="1" dirty="0" smtClean="0">
                <a:solidFill>
                  <a:srgbClr val="5C881A"/>
                </a:solidFill>
              </a:rPr>
              <a:t>Key dates:</a:t>
            </a:r>
          </a:p>
          <a:p>
            <a:pPr defTabSz="456941">
              <a:spcBef>
                <a:spcPct val="0"/>
              </a:spcBef>
            </a:pPr>
            <a:endParaRPr lang="en-GB" sz="800" b="1" dirty="0" smtClean="0">
              <a:solidFill>
                <a:srgbClr val="5C881A"/>
              </a:solidFill>
            </a:endParaRPr>
          </a:p>
          <a:p>
            <a:pPr marL="457200" indent="-457200" defTabSz="456941">
              <a:spcBef>
                <a:spcPct val="0"/>
              </a:spcBef>
              <a:buFont typeface="Arial" panose="020B0604020202020204" pitchFamily="34" charset="0"/>
              <a:buChar char="•"/>
            </a:pPr>
            <a:r>
              <a:rPr lang="en-GB" sz="2000" dirty="0" smtClean="0">
                <a:solidFill>
                  <a:srgbClr val="5C881A"/>
                </a:solidFill>
              </a:rPr>
              <a:t>24 March 2016 – Government publish Call for Evidence to gather stakeholder views on A&amp;D fees (Connection Offer Expenses).</a:t>
            </a:r>
          </a:p>
          <a:p>
            <a:pPr marL="457200" indent="-457200" defTabSz="456941">
              <a:spcBef>
                <a:spcPct val="0"/>
              </a:spcBef>
              <a:buFont typeface="Arial" panose="020B0604020202020204" pitchFamily="34" charset="0"/>
              <a:buChar char="•"/>
            </a:pPr>
            <a:r>
              <a:rPr lang="en-GB" sz="2000" dirty="0" smtClean="0">
                <a:solidFill>
                  <a:srgbClr val="5C881A"/>
                </a:solidFill>
              </a:rPr>
              <a:t>6 May 2016 – majority responses support introduction of DNOs charging before an offer is made irrespective of whether the applicant accepts.</a:t>
            </a:r>
          </a:p>
          <a:p>
            <a:pPr marL="457200" indent="-457200" defTabSz="456941">
              <a:spcBef>
                <a:spcPct val="0"/>
              </a:spcBef>
              <a:buFont typeface="Arial" panose="020B0604020202020204" pitchFamily="34" charset="0"/>
              <a:buChar char="•"/>
            </a:pPr>
            <a:r>
              <a:rPr lang="en-GB" sz="2000" dirty="0">
                <a:solidFill>
                  <a:srgbClr val="5C881A"/>
                </a:solidFill>
              </a:rPr>
              <a:t>21 September 2017 - Government </a:t>
            </a:r>
            <a:r>
              <a:rPr lang="en-GB" sz="2000" dirty="0" smtClean="0">
                <a:solidFill>
                  <a:srgbClr val="5C881A"/>
                </a:solidFill>
              </a:rPr>
              <a:t>publish </a:t>
            </a:r>
            <a:r>
              <a:rPr lang="en-GB" sz="2000" dirty="0">
                <a:solidFill>
                  <a:srgbClr val="5C881A"/>
                </a:solidFill>
              </a:rPr>
              <a:t>a draft </a:t>
            </a:r>
            <a:r>
              <a:rPr lang="en-GB" sz="2000" dirty="0" smtClean="0">
                <a:solidFill>
                  <a:srgbClr val="5C881A"/>
                </a:solidFill>
              </a:rPr>
              <a:t>Statutory Instrument (SI)</a:t>
            </a:r>
            <a:r>
              <a:rPr lang="en-GB" sz="2000" dirty="0">
                <a:solidFill>
                  <a:srgbClr val="5C881A"/>
                </a:solidFill>
              </a:rPr>
              <a:t> for </a:t>
            </a:r>
            <a:r>
              <a:rPr lang="en-GB" sz="2000" dirty="0" smtClean="0">
                <a:solidFill>
                  <a:srgbClr val="5C881A"/>
                </a:solidFill>
              </a:rPr>
              <a:t>consultation.</a:t>
            </a:r>
          </a:p>
          <a:p>
            <a:pPr marL="457200" indent="-457200" defTabSz="456941">
              <a:spcBef>
                <a:spcPct val="0"/>
              </a:spcBef>
              <a:buFont typeface="Arial" panose="020B0604020202020204" pitchFamily="34" charset="0"/>
              <a:buChar char="•"/>
            </a:pPr>
            <a:r>
              <a:rPr lang="en-GB" sz="2000" dirty="0" smtClean="0">
                <a:solidFill>
                  <a:srgbClr val="5C881A"/>
                </a:solidFill>
              </a:rPr>
              <a:t>28 February 2018 – SI approved and </a:t>
            </a:r>
            <a:r>
              <a:rPr lang="en-GB" sz="2000" dirty="0">
                <a:solidFill>
                  <a:srgbClr val="5C881A"/>
                </a:solidFill>
              </a:rPr>
              <a:t>laid in Parliament, </a:t>
            </a:r>
            <a:r>
              <a:rPr lang="en-GB" sz="2000" dirty="0" smtClean="0">
                <a:solidFill>
                  <a:srgbClr val="5C881A"/>
                </a:solidFill>
              </a:rPr>
              <a:t>Government response to consultation published.</a:t>
            </a:r>
          </a:p>
          <a:p>
            <a:pPr marL="457200" indent="-457200" defTabSz="456941">
              <a:spcBef>
                <a:spcPct val="0"/>
              </a:spcBef>
              <a:buFont typeface="Arial" panose="020B0604020202020204" pitchFamily="34" charset="0"/>
              <a:buChar char="•"/>
            </a:pPr>
            <a:r>
              <a:rPr lang="en-GB" sz="2000" dirty="0">
                <a:solidFill>
                  <a:srgbClr val="5C881A"/>
                </a:solidFill>
              </a:rPr>
              <a:t>6 April </a:t>
            </a:r>
            <a:r>
              <a:rPr lang="en-GB" sz="2000" dirty="0" smtClean="0">
                <a:solidFill>
                  <a:srgbClr val="5C881A"/>
                </a:solidFill>
              </a:rPr>
              <a:t>2018 – SI will </a:t>
            </a:r>
            <a:r>
              <a:rPr lang="en-GB" sz="2000" dirty="0">
                <a:solidFill>
                  <a:srgbClr val="5C881A"/>
                </a:solidFill>
              </a:rPr>
              <a:t>commence </a:t>
            </a:r>
            <a:r>
              <a:rPr lang="en-GB" sz="2000" dirty="0" smtClean="0">
                <a:solidFill>
                  <a:srgbClr val="5C881A"/>
                </a:solidFill>
              </a:rPr>
              <a:t>and </a:t>
            </a:r>
            <a:r>
              <a:rPr lang="en-GB" sz="2000" dirty="0">
                <a:solidFill>
                  <a:srgbClr val="5C881A"/>
                </a:solidFill>
              </a:rPr>
              <a:t>apply where DNOs decide to charge A&amp;D </a:t>
            </a:r>
            <a:r>
              <a:rPr lang="en-GB" sz="2000" dirty="0" smtClean="0">
                <a:solidFill>
                  <a:srgbClr val="5C881A"/>
                </a:solidFill>
              </a:rPr>
              <a:t>fees.</a:t>
            </a:r>
          </a:p>
        </p:txBody>
      </p:sp>
    </p:spTree>
    <p:extLst>
      <p:ext uri="{BB962C8B-B14F-4D97-AF65-F5344CB8AC3E}">
        <p14:creationId xmlns:p14="http://schemas.microsoft.com/office/powerpoint/2010/main" val="986529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A&amp;D Fees</a:t>
            </a:r>
            <a:endParaRPr lang="en-GB" sz="2400" dirty="0"/>
          </a:p>
        </p:txBody>
      </p:sp>
      <p:sp>
        <p:nvSpPr>
          <p:cNvPr id="3" name="Text Placeholder 2"/>
          <p:cNvSpPr>
            <a:spLocks noGrp="1"/>
          </p:cNvSpPr>
          <p:nvPr>
            <p:ph type="body" sz="quarter" idx="10"/>
          </p:nvPr>
        </p:nvSpPr>
        <p:spPr/>
        <p:txBody>
          <a:bodyPr/>
          <a:lstStyle/>
          <a:p>
            <a:pPr defTabSz="456941">
              <a:spcBef>
                <a:spcPct val="0"/>
              </a:spcBef>
            </a:pPr>
            <a:r>
              <a:rPr lang="en-GB" sz="2400" b="1" dirty="0" smtClean="0">
                <a:solidFill>
                  <a:srgbClr val="5C881A"/>
                </a:solidFill>
              </a:rPr>
              <a:t>Some important </a:t>
            </a:r>
            <a:r>
              <a:rPr lang="en-GB" sz="2400" b="1" dirty="0">
                <a:solidFill>
                  <a:srgbClr val="5C881A"/>
                </a:solidFill>
              </a:rPr>
              <a:t>f</a:t>
            </a:r>
            <a:r>
              <a:rPr lang="en-GB" sz="2400" b="1" dirty="0" smtClean="0">
                <a:solidFill>
                  <a:srgbClr val="5C881A"/>
                </a:solidFill>
              </a:rPr>
              <a:t>acts:</a:t>
            </a:r>
          </a:p>
          <a:p>
            <a:pPr defTabSz="456941">
              <a:spcBef>
                <a:spcPct val="0"/>
              </a:spcBef>
            </a:pPr>
            <a:endParaRPr lang="en-GB" sz="800" b="1" dirty="0" smtClean="0">
              <a:solidFill>
                <a:srgbClr val="5C881A"/>
              </a:solidFill>
            </a:endParaRPr>
          </a:p>
          <a:p>
            <a:pPr marL="457200" indent="-457200" defTabSz="456941">
              <a:spcBef>
                <a:spcPct val="0"/>
              </a:spcBef>
              <a:buFont typeface="Arial" panose="020B0604020202020204" pitchFamily="34" charset="0"/>
              <a:buChar char="•"/>
            </a:pPr>
            <a:r>
              <a:rPr lang="en-GB" sz="2000" dirty="0" smtClean="0">
                <a:solidFill>
                  <a:srgbClr val="5C881A"/>
                </a:solidFill>
              </a:rPr>
              <a:t>DNOs will be allowed </a:t>
            </a:r>
            <a:r>
              <a:rPr lang="en-GB" sz="2000" dirty="0">
                <a:solidFill>
                  <a:srgbClr val="5C881A"/>
                </a:solidFill>
              </a:rPr>
              <a:t>to charge connection applicants A&amp;D fees irrespective of whether they accept the subsequent connection offer</a:t>
            </a:r>
            <a:r>
              <a:rPr lang="en-GB" sz="2000" dirty="0" smtClean="0">
                <a:solidFill>
                  <a:srgbClr val="5C881A"/>
                </a:solidFill>
              </a:rPr>
              <a:t>.</a:t>
            </a:r>
          </a:p>
          <a:p>
            <a:pPr marL="457200" indent="-457200" defTabSz="456941">
              <a:spcBef>
                <a:spcPct val="0"/>
              </a:spcBef>
              <a:buFont typeface="Arial" panose="020B0604020202020204" pitchFamily="34" charset="0"/>
              <a:buChar char="•"/>
            </a:pPr>
            <a:r>
              <a:rPr lang="en-GB" sz="2000" dirty="0" smtClean="0">
                <a:solidFill>
                  <a:srgbClr val="5C881A"/>
                </a:solidFill>
              </a:rPr>
              <a:t>Whilst the Regulations don’t </a:t>
            </a:r>
            <a:r>
              <a:rPr lang="en-GB" sz="2000" dirty="0">
                <a:solidFill>
                  <a:srgbClr val="5C881A"/>
                </a:solidFill>
              </a:rPr>
              <a:t>contain specific </a:t>
            </a:r>
            <a:r>
              <a:rPr lang="en-GB" sz="2000" dirty="0" smtClean="0">
                <a:solidFill>
                  <a:srgbClr val="5C881A"/>
                </a:solidFill>
              </a:rPr>
              <a:t>exemptions </a:t>
            </a:r>
            <a:r>
              <a:rPr lang="en-GB" sz="2000" dirty="0">
                <a:solidFill>
                  <a:srgbClr val="5C881A"/>
                </a:solidFill>
              </a:rPr>
              <a:t>from charging </a:t>
            </a:r>
            <a:r>
              <a:rPr lang="en-GB" sz="2000" dirty="0" smtClean="0">
                <a:solidFill>
                  <a:srgbClr val="5C881A"/>
                </a:solidFill>
              </a:rPr>
              <a:t>fees </a:t>
            </a:r>
            <a:r>
              <a:rPr lang="en-GB" sz="2000" dirty="0">
                <a:solidFill>
                  <a:srgbClr val="5C881A"/>
                </a:solidFill>
              </a:rPr>
              <a:t>to certain types of </a:t>
            </a:r>
            <a:r>
              <a:rPr lang="en-GB" sz="2000" dirty="0" smtClean="0">
                <a:solidFill>
                  <a:srgbClr val="5C881A"/>
                </a:solidFill>
              </a:rPr>
              <a:t>applicants, DNOs have indicated they will not apply upfront fees to small LV market segments. DNOs likely to phase introduction.</a:t>
            </a:r>
          </a:p>
          <a:p>
            <a:pPr marL="457200" indent="-457200" defTabSz="456941">
              <a:spcBef>
                <a:spcPct val="0"/>
              </a:spcBef>
              <a:buFont typeface="Arial" panose="020B0604020202020204" pitchFamily="34" charset="0"/>
              <a:buChar char="•"/>
            </a:pPr>
            <a:r>
              <a:rPr lang="en-GB" sz="2000" dirty="0" smtClean="0">
                <a:solidFill>
                  <a:srgbClr val="5C881A"/>
                </a:solidFill>
              </a:rPr>
              <a:t>Fees will be published in the DNOs’ Connection Charging Statements.</a:t>
            </a:r>
          </a:p>
          <a:p>
            <a:pPr marL="457200" indent="-457200" defTabSz="456941">
              <a:spcBef>
                <a:spcPct val="0"/>
              </a:spcBef>
              <a:buFont typeface="Arial" panose="020B0604020202020204" pitchFamily="34" charset="0"/>
              <a:buChar char="•"/>
            </a:pPr>
            <a:r>
              <a:rPr lang="en-GB" sz="2000" dirty="0" smtClean="0">
                <a:solidFill>
                  <a:srgbClr val="5C881A"/>
                </a:solidFill>
              </a:rPr>
              <a:t>The Regulations are flexible on the timing of payment</a:t>
            </a:r>
            <a:r>
              <a:rPr lang="en-GB" sz="2000" dirty="0">
                <a:solidFill>
                  <a:srgbClr val="5C881A"/>
                </a:solidFill>
              </a:rPr>
              <a:t>, including flexibility to </a:t>
            </a:r>
            <a:r>
              <a:rPr lang="en-GB" sz="2000" dirty="0" smtClean="0">
                <a:solidFill>
                  <a:srgbClr val="5C881A"/>
                </a:solidFill>
              </a:rPr>
              <a:t>charge in instalments.</a:t>
            </a:r>
          </a:p>
          <a:p>
            <a:pPr marL="457200" indent="-457200" defTabSz="456941">
              <a:spcBef>
                <a:spcPct val="0"/>
              </a:spcBef>
              <a:buFont typeface="Arial" panose="020B0604020202020204" pitchFamily="34" charset="0"/>
              <a:buChar char="•"/>
            </a:pPr>
            <a:r>
              <a:rPr lang="en-GB" sz="2000" dirty="0">
                <a:solidFill>
                  <a:srgbClr val="5C881A"/>
                </a:solidFill>
              </a:rPr>
              <a:t>DNOs </a:t>
            </a:r>
            <a:r>
              <a:rPr lang="en-GB" sz="2000" dirty="0" smtClean="0">
                <a:solidFill>
                  <a:srgbClr val="5C881A"/>
                </a:solidFill>
              </a:rPr>
              <a:t>will be required to inform applicants:</a:t>
            </a:r>
          </a:p>
          <a:p>
            <a:pPr marL="457200" indent="-457200" defTabSz="456941">
              <a:spcBef>
                <a:spcPct val="0"/>
              </a:spcBef>
              <a:buFont typeface="Arial" panose="020B0604020202020204" pitchFamily="34" charset="0"/>
              <a:buChar char="•"/>
            </a:pPr>
            <a:endParaRPr lang="en-GB" sz="800" dirty="0" smtClean="0">
              <a:solidFill>
                <a:srgbClr val="5C881A"/>
              </a:solidFill>
            </a:endParaRPr>
          </a:p>
          <a:p>
            <a:pPr marL="898525" lvl="1" indent="-457200" defTabSz="456941">
              <a:spcBef>
                <a:spcPct val="0"/>
              </a:spcBef>
              <a:buFont typeface="Arial" panose="020B0604020202020204" pitchFamily="34" charset="0"/>
              <a:buChar char="•"/>
            </a:pPr>
            <a:r>
              <a:rPr lang="en-GB" sz="1800" dirty="0" smtClean="0">
                <a:solidFill>
                  <a:srgbClr val="5C881A"/>
                </a:solidFill>
              </a:rPr>
              <a:t>upon </a:t>
            </a:r>
            <a:r>
              <a:rPr lang="en-GB" sz="1800" dirty="0">
                <a:solidFill>
                  <a:srgbClr val="5C881A"/>
                </a:solidFill>
              </a:rPr>
              <a:t>application </a:t>
            </a:r>
            <a:r>
              <a:rPr lang="en-GB" sz="1800" dirty="0" smtClean="0">
                <a:solidFill>
                  <a:srgbClr val="5C881A"/>
                </a:solidFill>
              </a:rPr>
              <a:t>that they </a:t>
            </a:r>
            <a:r>
              <a:rPr lang="en-GB" sz="1800" dirty="0">
                <a:solidFill>
                  <a:srgbClr val="5C881A"/>
                </a:solidFill>
              </a:rPr>
              <a:t>may be required to pay an A&amp;D </a:t>
            </a:r>
            <a:r>
              <a:rPr lang="en-GB" sz="1800" dirty="0" smtClean="0">
                <a:solidFill>
                  <a:srgbClr val="5C881A"/>
                </a:solidFill>
              </a:rPr>
              <a:t>fee; and</a:t>
            </a:r>
          </a:p>
          <a:p>
            <a:pPr marL="898525" lvl="1" indent="-457200" defTabSz="456941">
              <a:spcBef>
                <a:spcPct val="0"/>
              </a:spcBef>
              <a:buFont typeface="Arial" panose="020B0604020202020204" pitchFamily="34" charset="0"/>
              <a:buChar char="•"/>
            </a:pPr>
            <a:r>
              <a:rPr lang="en-GB" sz="1800" dirty="0" smtClean="0">
                <a:solidFill>
                  <a:srgbClr val="5C881A"/>
                </a:solidFill>
              </a:rPr>
              <a:t>of relevant </a:t>
            </a:r>
            <a:r>
              <a:rPr lang="en-GB" sz="1800" dirty="0">
                <a:solidFill>
                  <a:srgbClr val="5C881A"/>
                </a:solidFill>
              </a:rPr>
              <a:t>information about the </a:t>
            </a:r>
            <a:r>
              <a:rPr lang="en-GB" sz="1800" dirty="0" smtClean="0">
                <a:solidFill>
                  <a:srgbClr val="5C881A"/>
                </a:solidFill>
              </a:rPr>
              <a:t>fee, </a:t>
            </a:r>
            <a:r>
              <a:rPr lang="en-GB" sz="1800" dirty="0">
                <a:solidFill>
                  <a:srgbClr val="5C881A"/>
                </a:solidFill>
              </a:rPr>
              <a:t>including the level of the charge, how it was calculated, payment details and the right of </a:t>
            </a:r>
            <a:r>
              <a:rPr lang="en-GB" sz="1800" dirty="0" smtClean="0">
                <a:solidFill>
                  <a:srgbClr val="5C881A"/>
                </a:solidFill>
              </a:rPr>
              <a:t>appeal.</a:t>
            </a:r>
            <a:endParaRPr lang="en-GB" sz="1800" dirty="0">
              <a:solidFill>
                <a:srgbClr val="5C881A"/>
              </a:solidFill>
            </a:endParaRPr>
          </a:p>
          <a:p>
            <a:pPr marL="457200" indent="-457200" defTabSz="456941">
              <a:spcBef>
                <a:spcPct val="0"/>
              </a:spcBef>
              <a:buFont typeface="Arial" panose="020B0604020202020204" pitchFamily="34" charset="0"/>
              <a:buChar char="•"/>
            </a:pPr>
            <a:endParaRPr lang="en-GB" sz="2000" dirty="0">
              <a:solidFill>
                <a:srgbClr val="5C881A"/>
              </a:solidFill>
            </a:endParaRPr>
          </a:p>
        </p:txBody>
      </p:sp>
    </p:spTree>
    <p:extLst>
      <p:ext uri="{BB962C8B-B14F-4D97-AF65-F5344CB8AC3E}">
        <p14:creationId xmlns:p14="http://schemas.microsoft.com/office/powerpoint/2010/main" val="91234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A&amp;D Fees</a:t>
            </a:r>
          </a:p>
        </p:txBody>
      </p:sp>
      <p:graphicFrame>
        <p:nvGraphicFramePr>
          <p:cNvPr id="4" name="Table 3"/>
          <p:cNvGraphicFramePr>
            <a:graphicFrameLocks noGrp="1"/>
          </p:cNvGraphicFramePr>
          <p:nvPr>
            <p:extLst>
              <p:ext uri="{D42A27DB-BD31-4B8C-83A1-F6EECF244321}">
                <p14:modId xmlns:p14="http://schemas.microsoft.com/office/powerpoint/2010/main" val="3300149862"/>
              </p:ext>
            </p:extLst>
          </p:nvPr>
        </p:nvGraphicFramePr>
        <p:xfrm>
          <a:off x="1496616" y="1628800"/>
          <a:ext cx="6604000" cy="3977640"/>
        </p:xfrm>
        <a:graphic>
          <a:graphicData uri="http://schemas.openxmlformats.org/drawingml/2006/table">
            <a:tbl>
              <a:tblPr firstRow="1" bandRow="1">
                <a:tableStyleId>{5C22544A-7EE6-4342-B048-85BDC9FD1C3A}</a:tableStyleId>
              </a:tblPr>
              <a:tblGrid>
                <a:gridCol w="2653928"/>
                <a:gridCol w="3950072"/>
              </a:tblGrid>
              <a:tr h="370840">
                <a:tc>
                  <a:txBody>
                    <a:bodyPr/>
                    <a:lstStyle/>
                    <a:p>
                      <a:r>
                        <a:rPr lang="en-GB" dirty="0" smtClean="0"/>
                        <a:t>Question</a:t>
                      </a:r>
                      <a:endParaRPr lang="en-GB" dirty="0"/>
                    </a:p>
                  </a:txBody>
                  <a:tcPr/>
                </a:tc>
                <a:tc>
                  <a:txBody>
                    <a:bodyPr/>
                    <a:lstStyle/>
                    <a:p>
                      <a:r>
                        <a:rPr lang="en-GB" dirty="0" smtClean="0"/>
                        <a:t>Answer</a:t>
                      </a:r>
                      <a:endParaRPr lang="en-GB" dirty="0"/>
                    </a:p>
                  </a:txBody>
                  <a:tcPr/>
                </a:tc>
              </a:tr>
              <a:tr h="370840">
                <a:tc>
                  <a:txBody>
                    <a:bodyPr/>
                    <a:lstStyle/>
                    <a:p>
                      <a:r>
                        <a:rPr lang="en-GB" dirty="0" smtClean="0"/>
                        <a:t>What will be charged?</a:t>
                      </a:r>
                      <a:endParaRPr lang="en-GB" dirty="0"/>
                    </a:p>
                  </a:txBody>
                  <a:tcPr/>
                </a:tc>
                <a:tc>
                  <a:txBody>
                    <a:bodyPr/>
                    <a:lstStyle/>
                    <a:p>
                      <a:endParaRPr lang="en-GB" dirty="0"/>
                    </a:p>
                  </a:txBody>
                  <a:tcPr/>
                </a:tc>
              </a:tr>
              <a:tr h="370840">
                <a:tc>
                  <a:txBody>
                    <a:bodyPr/>
                    <a:lstStyle/>
                    <a:p>
                      <a:pPr marL="742639" lvl="1" indent="-285750">
                        <a:buFont typeface="Arial" panose="020B0604020202020204" pitchFamily="34" charset="0"/>
                        <a:buChar char="•"/>
                      </a:pPr>
                      <a:r>
                        <a:rPr lang="en-GB" dirty="0" smtClean="0"/>
                        <a:t>Budget</a:t>
                      </a:r>
                      <a:endParaRPr lang="en-GB" dirty="0"/>
                    </a:p>
                  </a:txBody>
                  <a:tcPr/>
                </a:tc>
                <a:tc>
                  <a:txBody>
                    <a:bodyPr/>
                    <a:lstStyle/>
                    <a:p>
                      <a:r>
                        <a:rPr lang="en-GB" dirty="0" smtClean="0"/>
                        <a:t>No</a:t>
                      </a:r>
                    </a:p>
                  </a:txBody>
                  <a:tcPr/>
                </a:tc>
              </a:tr>
              <a:tr h="370840">
                <a:tc>
                  <a:txBody>
                    <a:bodyPr/>
                    <a:lstStyle/>
                    <a:p>
                      <a:pPr marL="742639" lvl="1" indent="-285750">
                        <a:buFont typeface="Arial" panose="020B0604020202020204" pitchFamily="34" charset="0"/>
                        <a:buChar char="•"/>
                      </a:pPr>
                      <a:r>
                        <a:rPr lang="en-GB" dirty="0" smtClean="0"/>
                        <a:t>Feasibility</a:t>
                      </a:r>
                      <a:endParaRPr lang="en-GB" dirty="0"/>
                    </a:p>
                  </a:txBody>
                  <a:tcPr/>
                </a:tc>
                <a:tc>
                  <a:txBody>
                    <a:bodyPr/>
                    <a:lstStyle/>
                    <a:p>
                      <a:r>
                        <a:rPr lang="en-GB" dirty="0" smtClean="0"/>
                        <a:t>Yes</a:t>
                      </a:r>
                      <a:endParaRPr lang="en-GB" dirty="0"/>
                    </a:p>
                  </a:txBody>
                  <a:tcPr/>
                </a:tc>
              </a:tr>
              <a:tr h="370840">
                <a:tc>
                  <a:txBody>
                    <a:bodyPr/>
                    <a:lstStyle/>
                    <a:p>
                      <a:pPr marL="742639" lvl="1" indent="-285750">
                        <a:buFont typeface="Arial" panose="020B0604020202020204" pitchFamily="34" charset="0"/>
                        <a:buChar char="•"/>
                      </a:pPr>
                      <a:r>
                        <a:rPr lang="en-GB" dirty="0" smtClean="0"/>
                        <a:t>Quote +</a:t>
                      </a:r>
                      <a:endParaRPr lang="en-GB" dirty="0"/>
                    </a:p>
                  </a:txBody>
                  <a:tcPr/>
                </a:tc>
                <a:tc>
                  <a:txBody>
                    <a:bodyPr/>
                    <a:lstStyle/>
                    <a:p>
                      <a:r>
                        <a:rPr lang="en-GB" dirty="0" smtClean="0"/>
                        <a:t>No, unless progress to full quotation</a:t>
                      </a:r>
                      <a:endParaRPr lang="en-GB" dirty="0"/>
                    </a:p>
                  </a:txBody>
                  <a:tcPr/>
                </a:tc>
              </a:tr>
              <a:tr h="370840">
                <a:tc>
                  <a:txBody>
                    <a:bodyPr/>
                    <a:lstStyle/>
                    <a:p>
                      <a:pPr marL="742639" lvl="1" indent="-285750">
                        <a:buFont typeface="Arial" panose="020B0604020202020204" pitchFamily="34" charset="0"/>
                        <a:buChar char="•"/>
                      </a:pPr>
                      <a:r>
                        <a:rPr lang="en-GB" dirty="0" smtClean="0"/>
                        <a:t>Full works</a:t>
                      </a:r>
                      <a:endParaRPr lang="en-GB" dirty="0"/>
                    </a:p>
                  </a:txBody>
                  <a:tcPr/>
                </a:tc>
                <a:tc>
                  <a:txBody>
                    <a:bodyPr/>
                    <a:lstStyle/>
                    <a:p>
                      <a:r>
                        <a:rPr lang="en-GB" dirty="0" smtClean="0"/>
                        <a:t>Yes</a:t>
                      </a:r>
                      <a:endParaRPr lang="en-GB" dirty="0"/>
                    </a:p>
                  </a:txBody>
                  <a:tcPr/>
                </a:tc>
              </a:tr>
              <a:tr h="370840">
                <a:tc>
                  <a:txBody>
                    <a:bodyPr/>
                    <a:lstStyle/>
                    <a:p>
                      <a:pPr marL="742639" lvl="1" indent="-285750">
                        <a:buFont typeface="Arial" panose="020B0604020202020204" pitchFamily="34" charset="0"/>
                        <a:buChar char="•"/>
                      </a:pPr>
                      <a:r>
                        <a:rPr lang="en-GB" dirty="0" smtClean="0"/>
                        <a:t>POC</a:t>
                      </a:r>
                      <a:endParaRPr lang="en-GB" dirty="0"/>
                    </a:p>
                  </a:txBody>
                  <a:tcPr/>
                </a:tc>
                <a:tc>
                  <a:txBody>
                    <a:bodyPr/>
                    <a:lstStyle/>
                    <a:p>
                      <a:r>
                        <a:rPr lang="en-GB" dirty="0" smtClean="0"/>
                        <a:t>Yes</a:t>
                      </a:r>
                      <a:endParaRPr lang="en-GB" dirty="0"/>
                    </a:p>
                  </a:txBody>
                  <a:tcPr/>
                </a:tc>
              </a:tr>
              <a:tr h="370840">
                <a:tc>
                  <a:txBody>
                    <a:bodyPr/>
                    <a:lstStyle/>
                    <a:p>
                      <a:pPr marL="742639" lvl="1" indent="-285750">
                        <a:buFont typeface="Arial" panose="020B0604020202020204" pitchFamily="34" charset="0"/>
                        <a:buChar char="•"/>
                      </a:pPr>
                      <a:r>
                        <a:rPr lang="en-GB" dirty="0" err="1" smtClean="0"/>
                        <a:t>Requotes</a:t>
                      </a:r>
                      <a:r>
                        <a:rPr lang="en-GB" dirty="0" smtClean="0"/>
                        <a:t> </a:t>
                      </a:r>
                      <a:endParaRPr lang="en-GB" dirty="0"/>
                    </a:p>
                  </a:txBody>
                  <a:tcPr/>
                </a:tc>
                <a:tc>
                  <a:txBody>
                    <a:bodyPr/>
                    <a:lstStyle/>
                    <a:p>
                      <a:r>
                        <a:rPr lang="en-GB" dirty="0" smtClean="0"/>
                        <a:t>Yes</a:t>
                      </a:r>
                      <a:endParaRPr lang="en-GB" dirty="0"/>
                    </a:p>
                  </a:txBody>
                  <a:tcPr/>
                </a:tc>
              </a:tr>
              <a:tr h="370840">
                <a:tc>
                  <a:txBody>
                    <a:bodyPr/>
                    <a:lstStyle/>
                    <a:p>
                      <a:pPr marL="742639" lvl="1" indent="-285750">
                        <a:buFont typeface="Arial" panose="020B0604020202020204" pitchFamily="34" charset="0"/>
                        <a:buChar char="•"/>
                      </a:pPr>
                      <a:r>
                        <a:rPr lang="en-GB" dirty="0" smtClean="0"/>
                        <a:t>Cancelled applications</a:t>
                      </a:r>
                      <a:endParaRPr lang="en-GB" dirty="0"/>
                    </a:p>
                  </a:txBody>
                  <a:tcPr/>
                </a:tc>
                <a:tc>
                  <a:txBody>
                    <a:bodyPr/>
                    <a:lstStyle/>
                    <a:p>
                      <a:r>
                        <a:rPr lang="en-GB" dirty="0" smtClean="0"/>
                        <a:t>Yes, after cooling off period</a:t>
                      </a:r>
                      <a:endParaRPr lang="en-GB" dirty="0"/>
                    </a:p>
                  </a:txBody>
                  <a:tcPr/>
                </a:tc>
              </a:tr>
              <a:tr h="370840">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563148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A&amp;D Fees</a:t>
            </a:r>
          </a:p>
        </p:txBody>
      </p:sp>
      <p:graphicFrame>
        <p:nvGraphicFramePr>
          <p:cNvPr id="3" name="Table 2"/>
          <p:cNvGraphicFramePr>
            <a:graphicFrameLocks noGrp="1"/>
          </p:cNvGraphicFramePr>
          <p:nvPr>
            <p:extLst>
              <p:ext uri="{D42A27DB-BD31-4B8C-83A1-F6EECF244321}">
                <p14:modId xmlns:p14="http://schemas.microsoft.com/office/powerpoint/2010/main" val="3022786871"/>
              </p:ext>
            </p:extLst>
          </p:nvPr>
        </p:nvGraphicFramePr>
        <p:xfrm>
          <a:off x="1352600" y="980728"/>
          <a:ext cx="6604000" cy="4856480"/>
        </p:xfrm>
        <a:graphic>
          <a:graphicData uri="http://schemas.openxmlformats.org/drawingml/2006/table">
            <a:tbl>
              <a:tblPr firstRow="1" bandRow="1">
                <a:tableStyleId>{5C22544A-7EE6-4342-B048-85BDC9FD1C3A}</a:tableStyleId>
              </a:tblPr>
              <a:tblGrid>
                <a:gridCol w="2653928"/>
                <a:gridCol w="3950072"/>
              </a:tblGrid>
              <a:tr h="370840">
                <a:tc>
                  <a:txBody>
                    <a:bodyPr/>
                    <a:lstStyle/>
                    <a:p>
                      <a:r>
                        <a:rPr lang="en-GB" dirty="0" smtClean="0"/>
                        <a:t>Question</a:t>
                      </a:r>
                      <a:endParaRPr lang="en-GB" dirty="0"/>
                    </a:p>
                  </a:txBody>
                  <a:tcPr/>
                </a:tc>
                <a:tc>
                  <a:txBody>
                    <a:bodyPr/>
                    <a:lstStyle/>
                    <a:p>
                      <a:r>
                        <a:rPr lang="en-GB" dirty="0" smtClean="0"/>
                        <a:t>Answer</a:t>
                      </a:r>
                      <a:endParaRPr lang="en-GB" dirty="0"/>
                    </a:p>
                  </a:txBody>
                  <a:tcPr/>
                </a:tc>
              </a:tr>
              <a:tr h="370840">
                <a:tc>
                  <a:txBody>
                    <a:bodyPr/>
                    <a:lstStyle/>
                    <a:p>
                      <a:r>
                        <a:rPr lang="en-GB" dirty="0" smtClean="0"/>
                        <a:t>Will there be a cooling off period?</a:t>
                      </a:r>
                      <a:endParaRPr lang="en-GB" dirty="0"/>
                    </a:p>
                  </a:txBody>
                  <a:tcPr/>
                </a:tc>
                <a:tc>
                  <a:txBody>
                    <a:bodyPr/>
                    <a:lstStyle/>
                    <a:p>
                      <a:r>
                        <a:rPr lang="en-GB" dirty="0" smtClean="0"/>
                        <a:t>Yes</a:t>
                      </a:r>
                    </a:p>
                    <a:p>
                      <a:endParaRPr lang="en-GB" dirty="0"/>
                    </a:p>
                  </a:txBody>
                  <a:tcPr/>
                </a:tc>
              </a:tr>
              <a:tr h="370840">
                <a:tc>
                  <a:txBody>
                    <a:bodyPr/>
                    <a:lstStyle/>
                    <a:p>
                      <a:pPr marL="0" indent="0">
                        <a:buFont typeface="Arial" panose="020B0604020202020204" pitchFamily="34" charset="0"/>
                        <a:buNone/>
                      </a:pPr>
                      <a:r>
                        <a:rPr lang="en-GB" dirty="0" smtClean="0"/>
                        <a:t>When will</a:t>
                      </a:r>
                      <a:r>
                        <a:rPr lang="en-GB" baseline="0" dirty="0" smtClean="0"/>
                        <a:t> the invoice be issued?</a:t>
                      </a:r>
                      <a:endParaRPr lang="en-GB" dirty="0"/>
                    </a:p>
                  </a:txBody>
                  <a:tcPr/>
                </a:tc>
                <a:tc>
                  <a:txBody>
                    <a:bodyPr/>
                    <a:lstStyle/>
                    <a:p>
                      <a:r>
                        <a:rPr lang="en-GB" dirty="0" smtClean="0"/>
                        <a:t>Initially, at the same time as the quote (to be reviewed</a:t>
                      </a:r>
                      <a:r>
                        <a:rPr lang="en-GB" baseline="0" dirty="0" smtClean="0"/>
                        <a:t> after 6 months)</a:t>
                      </a:r>
                      <a:endParaRPr lang="en-GB" dirty="0" smtClean="0"/>
                    </a:p>
                  </a:txBody>
                  <a:tcPr/>
                </a:tc>
              </a:tr>
              <a:tr h="370840">
                <a:tc>
                  <a:txBody>
                    <a:bodyPr/>
                    <a:lstStyle/>
                    <a:p>
                      <a:pPr marL="0" indent="0">
                        <a:buFont typeface="Arial" panose="020B0604020202020204" pitchFamily="34" charset="0"/>
                        <a:buNone/>
                      </a:pPr>
                      <a:r>
                        <a:rPr lang="en-GB" dirty="0" smtClean="0"/>
                        <a:t>When will it come into effect?</a:t>
                      </a:r>
                      <a:endParaRPr lang="en-GB" dirty="0"/>
                    </a:p>
                  </a:txBody>
                  <a:tcPr/>
                </a:tc>
                <a:tc>
                  <a:txBody>
                    <a:bodyPr/>
                    <a:lstStyle/>
                    <a:p>
                      <a:r>
                        <a:rPr lang="en-GB" dirty="0" smtClean="0"/>
                        <a:t>TBA</a:t>
                      </a:r>
                      <a:endParaRPr lang="en-GB" dirty="0"/>
                    </a:p>
                  </a:txBody>
                  <a:tcPr/>
                </a:tc>
              </a:tr>
              <a:tr h="370840">
                <a:tc>
                  <a:txBody>
                    <a:bodyPr/>
                    <a:lstStyle/>
                    <a:p>
                      <a:pPr marL="0" indent="0">
                        <a:buFont typeface="Arial" panose="020B0604020202020204" pitchFamily="34" charset="0"/>
                        <a:buNone/>
                      </a:pPr>
                      <a:r>
                        <a:rPr lang="en-GB" dirty="0" smtClean="0"/>
                        <a:t>Which quotes will attract the charge?</a:t>
                      </a:r>
                      <a:endParaRPr lang="en-GB" dirty="0"/>
                    </a:p>
                  </a:txBody>
                  <a:tcPr/>
                </a:tc>
                <a:tc>
                  <a:txBody>
                    <a:bodyPr/>
                    <a:lstStyle/>
                    <a:p>
                      <a:r>
                        <a:rPr lang="en-GB" dirty="0" smtClean="0"/>
                        <a:t>DGHV, DGEHV and all 132kV </a:t>
                      </a:r>
                      <a:endParaRPr lang="en-GB" dirty="0"/>
                    </a:p>
                  </a:txBody>
                  <a:tcPr/>
                </a:tc>
              </a:tr>
              <a:tr h="370840">
                <a:tc>
                  <a:txBody>
                    <a:bodyPr/>
                    <a:lstStyle/>
                    <a:p>
                      <a:pPr marL="0" indent="0">
                        <a:buFont typeface="Arial" panose="020B0604020202020204" pitchFamily="34" charset="0"/>
                        <a:buNone/>
                      </a:pPr>
                      <a:r>
                        <a:rPr lang="en-GB" dirty="0" smtClean="0"/>
                        <a:t>What charge will be required?</a:t>
                      </a:r>
                      <a:endParaRPr lang="en-GB" dirty="0"/>
                    </a:p>
                  </a:txBody>
                  <a:tcPr/>
                </a:tc>
                <a:tc>
                  <a:txBody>
                    <a:bodyPr/>
                    <a:lstStyle/>
                    <a:p>
                      <a:r>
                        <a:rPr lang="en-GB" dirty="0" smtClean="0"/>
                        <a:t>Currently being reviewed but will be published in Charging Statement</a:t>
                      </a:r>
                      <a:endParaRPr lang="en-GB" dirty="0"/>
                    </a:p>
                  </a:txBody>
                  <a:tcPr/>
                </a:tc>
              </a:tr>
              <a:tr h="370840">
                <a:tc>
                  <a:txBody>
                    <a:bodyPr/>
                    <a:lstStyle/>
                    <a:p>
                      <a:pPr marL="0" indent="0">
                        <a:buFont typeface="Arial" panose="020B0604020202020204" pitchFamily="34" charset="0"/>
                        <a:buNone/>
                      </a:pPr>
                      <a:r>
                        <a:rPr lang="en-GB" dirty="0" smtClean="0"/>
                        <a:t>How will customers know of charge?</a:t>
                      </a:r>
                      <a:endParaRPr lang="en-GB" dirty="0"/>
                    </a:p>
                  </a:txBody>
                  <a:tcPr/>
                </a:tc>
                <a:tc>
                  <a:txBody>
                    <a:bodyPr/>
                    <a:lstStyle/>
                    <a:p>
                      <a:r>
                        <a:rPr lang="en-GB" dirty="0" smtClean="0"/>
                        <a:t>Presentations</a:t>
                      </a:r>
                    </a:p>
                    <a:p>
                      <a:r>
                        <a:rPr lang="en-GB" dirty="0" smtClean="0"/>
                        <a:t>Mailshots</a:t>
                      </a:r>
                    </a:p>
                    <a:p>
                      <a:r>
                        <a:rPr lang="en-GB" dirty="0" smtClean="0"/>
                        <a:t>Response on</a:t>
                      </a:r>
                      <a:r>
                        <a:rPr lang="en-GB" baseline="0" dirty="0" smtClean="0"/>
                        <a:t> receipt of applications</a:t>
                      </a:r>
                      <a:endParaRPr lang="en-GB" dirty="0"/>
                    </a:p>
                  </a:txBody>
                  <a:tcPr/>
                </a:tc>
              </a:tr>
              <a:tr h="370840">
                <a:tc>
                  <a:txBody>
                    <a:bodyPr/>
                    <a:lstStyle/>
                    <a:p>
                      <a:pPr marL="285750" indent="-285750">
                        <a:buFont typeface="Arial" panose="020B0604020202020204" pitchFamily="34" charset="0"/>
                        <a:buChar char="•"/>
                      </a:pP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943252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09305" y="2801786"/>
            <a:ext cx="6009780" cy="432048"/>
          </a:xfrm>
        </p:spPr>
        <p:txBody>
          <a:bodyPr/>
          <a:lstStyle/>
          <a:p>
            <a:pPr algn="r"/>
            <a:r>
              <a:rPr lang="en-GB" sz="3200" dirty="0" smtClean="0"/>
              <a:t>Rachel Shorney</a:t>
            </a:r>
            <a:endParaRPr lang="en-GB" sz="3200" dirty="0"/>
          </a:p>
        </p:txBody>
      </p:sp>
      <p:sp>
        <p:nvSpPr>
          <p:cNvPr id="14338" name="Rectangle 2"/>
          <p:cNvSpPr>
            <a:spLocks noGrp="1" noChangeArrowheads="1"/>
          </p:cNvSpPr>
          <p:nvPr>
            <p:ph type="title"/>
          </p:nvPr>
        </p:nvSpPr>
        <p:spPr>
          <a:xfrm>
            <a:off x="1665343" y="1882306"/>
            <a:ext cx="7704409" cy="4158443"/>
          </a:xfrm>
        </p:spPr>
        <p:txBody>
          <a:bodyPr/>
          <a:lstStyle/>
          <a:p>
            <a:pPr algn="r">
              <a:lnSpc>
                <a:spcPct val="120000"/>
              </a:lnSpc>
              <a:spcBef>
                <a:spcPct val="50000"/>
              </a:spcBef>
            </a:pPr>
            <a:r>
              <a:rPr lang="en-GB" sz="3200" dirty="0" smtClean="0"/>
              <a:t>ICE</a:t>
            </a:r>
            <a:endParaRPr lang="en-GB" sz="3200" dirty="0" smtClean="0">
              <a:solidFill>
                <a:srgbClr val="050701"/>
              </a:solidFill>
            </a:endParaRPr>
          </a:p>
        </p:txBody>
      </p:sp>
    </p:spTree>
    <p:extLst>
      <p:ext uri="{BB962C8B-B14F-4D97-AF65-F5344CB8AC3E}">
        <p14:creationId xmlns:p14="http://schemas.microsoft.com/office/powerpoint/2010/main" val="35148027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16" y="163931"/>
            <a:ext cx="8928101" cy="576064"/>
          </a:xfrm>
        </p:spPr>
        <p:txBody>
          <a:bodyPr/>
          <a:lstStyle/>
          <a:p>
            <a:r>
              <a:rPr lang="en-GB" sz="2000" dirty="0" smtClean="0"/>
              <a:t>ICE Update</a:t>
            </a:r>
            <a:endParaRPr lang="en-GB" sz="2000" dirty="0"/>
          </a:p>
        </p:txBody>
      </p:sp>
      <p:sp>
        <p:nvSpPr>
          <p:cNvPr id="3" name="Text Placeholder 2"/>
          <p:cNvSpPr>
            <a:spLocks noGrp="1"/>
          </p:cNvSpPr>
          <p:nvPr>
            <p:ph type="body" sz="quarter" idx="10"/>
          </p:nvPr>
        </p:nvSpPr>
        <p:spPr>
          <a:xfrm>
            <a:off x="488951" y="836615"/>
            <a:ext cx="8901158" cy="5387917"/>
          </a:xfrm>
        </p:spPr>
        <p:txBody>
          <a:bodyPr/>
          <a:lstStyle/>
          <a:p>
            <a:r>
              <a:rPr lang="en-GB" b="1" dirty="0" smtClean="0">
                <a:solidFill>
                  <a:srgbClr val="447D1B"/>
                </a:solidFill>
              </a:rPr>
              <a:t>2017/18 ICE Report Published</a:t>
            </a:r>
            <a:endParaRPr lang="en-GB" b="1" dirty="0">
              <a:solidFill>
                <a:srgbClr val="447D1B"/>
              </a:solidFill>
            </a:endParaRPr>
          </a:p>
          <a:p>
            <a:endParaRPr lang="en-GB" sz="1100" b="1" dirty="0" smtClean="0">
              <a:solidFill>
                <a:srgbClr val="447D1B"/>
              </a:solidFill>
            </a:endParaRPr>
          </a:p>
          <a:p>
            <a:pPr defTabSz="457097">
              <a:spcBef>
                <a:spcPts val="500"/>
              </a:spcBef>
              <a:defRPr sz="1600" b="1"/>
            </a:pPr>
            <a:r>
              <a:rPr lang="en-GB" b="1" dirty="0" smtClean="0">
                <a:solidFill>
                  <a:srgbClr val="447D1B"/>
                </a:solidFill>
              </a:rPr>
              <a:t>Final Work Plan contained 11 Key Actions:</a:t>
            </a:r>
          </a:p>
          <a:p>
            <a:pPr defTabSz="457097">
              <a:lnSpc>
                <a:spcPct val="150000"/>
              </a:lnSpc>
              <a:spcBef>
                <a:spcPts val="0"/>
              </a:spcBef>
              <a:defRPr sz="1600" b="1"/>
            </a:pPr>
            <a:endParaRPr lang="en-GB" dirty="0">
              <a:solidFill>
                <a:srgbClr val="447D1B"/>
              </a:solidFill>
            </a:endParaRPr>
          </a:p>
          <a:p>
            <a:pPr marL="171450" indent="-171450">
              <a:lnSpc>
                <a:spcPct val="150000"/>
              </a:lnSpc>
              <a:spcBef>
                <a:spcPts val="0"/>
              </a:spcBef>
              <a:buFont typeface="Arial" panose="020B0604020202020204" pitchFamily="34" charset="0"/>
              <a:buChar char="•"/>
            </a:pPr>
            <a:r>
              <a:rPr lang="en-GB" sz="1400" b="1" dirty="0" smtClean="0">
                <a:solidFill>
                  <a:srgbClr val="447D1B"/>
                </a:solidFill>
              </a:rPr>
              <a:t>Customer Journey </a:t>
            </a:r>
            <a:r>
              <a:rPr lang="en-GB" sz="1400" dirty="0" smtClean="0">
                <a:solidFill>
                  <a:srgbClr val="447D1B"/>
                </a:solidFill>
              </a:rPr>
              <a:t>– interactive web pages</a:t>
            </a:r>
          </a:p>
          <a:p>
            <a:pPr marL="171450" indent="-171450">
              <a:lnSpc>
                <a:spcPct val="150000"/>
              </a:lnSpc>
              <a:spcBef>
                <a:spcPts val="0"/>
              </a:spcBef>
              <a:buFont typeface="Arial" panose="020B0604020202020204" pitchFamily="34" charset="0"/>
              <a:buChar char="•"/>
            </a:pPr>
            <a:r>
              <a:rPr lang="en-GB" sz="1400" b="1" dirty="0" smtClean="0">
                <a:solidFill>
                  <a:srgbClr val="447D1B"/>
                </a:solidFill>
              </a:rPr>
              <a:t>Communication Externa</a:t>
            </a:r>
            <a:r>
              <a:rPr lang="en-GB" sz="1400" dirty="0" smtClean="0">
                <a:solidFill>
                  <a:srgbClr val="447D1B"/>
                </a:solidFill>
              </a:rPr>
              <a:t>l – regular Land Rights updates provided</a:t>
            </a:r>
          </a:p>
          <a:p>
            <a:pPr marL="171450" indent="-171450">
              <a:lnSpc>
                <a:spcPct val="150000"/>
              </a:lnSpc>
              <a:spcBef>
                <a:spcPts val="0"/>
              </a:spcBef>
              <a:buFont typeface="Arial" panose="020B0604020202020204" pitchFamily="34" charset="0"/>
              <a:buChar char="•"/>
            </a:pPr>
            <a:r>
              <a:rPr lang="en-GB" sz="1400" b="1" dirty="0" smtClean="0">
                <a:solidFill>
                  <a:srgbClr val="447D1B"/>
                </a:solidFill>
              </a:rPr>
              <a:t>Communication Channels </a:t>
            </a:r>
            <a:r>
              <a:rPr lang="en-GB" sz="1400" dirty="0" smtClean="0">
                <a:solidFill>
                  <a:srgbClr val="447D1B"/>
                </a:solidFill>
              </a:rPr>
              <a:t>– new methods utilised to engage</a:t>
            </a:r>
          </a:p>
          <a:p>
            <a:pPr marL="171450" indent="-171450">
              <a:lnSpc>
                <a:spcPct val="150000"/>
              </a:lnSpc>
              <a:spcBef>
                <a:spcPts val="0"/>
              </a:spcBef>
              <a:buFont typeface="Arial" panose="020B0604020202020204" pitchFamily="34" charset="0"/>
              <a:buChar char="•"/>
            </a:pPr>
            <a:r>
              <a:rPr lang="en-GB" sz="1400" b="1" dirty="0" smtClean="0">
                <a:solidFill>
                  <a:srgbClr val="447D1B"/>
                </a:solidFill>
              </a:rPr>
              <a:t>Website</a:t>
            </a:r>
            <a:r>
              <a:rPr lang="en-GB" sz="1400" dirty="0" smtClean="0">
                <a:solidFill>
                  <a:srgbClr val="447D1B"/>
                </a:solidFill>
              </a:rPr>
              <a:t> – improve navigation and content</a:t>
            </a:r>
          </a:p>
          <a:p>
            <a:pPr marL="171450" indent="-171450">
              <a:lnSpc>
                <a:spcPct val="150000"/>
              </a:lnSpc>
              <a:spcBef>
                <a:spcPts val="0"/>
              </a:spcBef>
              <a:buFont typeface="Arial" panose="020B0604020202020204" pitchFamily="34" charset="0"/>
              <a:buChar char="•"/>
            </a:pPr>
            <a:r>
              <a:rPr lang="en-GB" sz="1400" b="1" dirty="0" smtClean="0">
                <a:solidFill>
                  <a:srgbClr val="447D1B"/>
                </a:solidFill>
              </a:rPr>
              <a:t>Partnerships</a:t>
            </a:r>
            <a:r>
              <a:rPr lang="en-GB" sz="1400" dirty="0" smtClean="0">
                <a:solidFill>
                  <a:srgbClr val="447D1B"/>
                </a:solidFill>
              </a:rPr>
              <a:t> – develop new key relationships</a:t>
            </a:r>
          </a:p>
          <a:p>
            <a:pPr marL="171450" indent="-171450">
              <a:lnSpc>
                <a:spcPct val="150000"/>
              </a:lnSpc>
              <a:spcBef>
                <a:spcPts val="0"/>
              </a:spcBef>
              <a:buFont typeface="Arial" panose="020B0604020202020204" pitchFamily="34" charset="0"/>
              <a:buChar char="•"/>
            </a:pPr>
            <a:r>
              <a:rPr lang="en-GB" sz="1400" b="1" dirty="0" smtClean="0">
                <a:solidFill>
                  <a:srgbClr val="447D1B"/>
                </a:solidFill>
              </a:rPr>
              <a:t>Project Management </a:t>
            </a:r>
            <a:r>
              <a:rPr lang="en-GB" sz="1400" dirty="0" smtClean="0">
                <a:solidFill>
                  <a:srgbClr val="447D1B"/>
                </a:solidFill>
              </a:rPr>
              <a:t>– project plan templates </a:t>
            </a:r>
          </a:p>
          <a:p>
            <a:pPr marL="171450" indent="-171450">
              <a:lnSpc>
                <a:spcPct val="150000"/>
              </a:lnSpc>
              <a:spcBef>
                <a:spcPts val="0"/>
              </a:spcBef>
              <a:buFont typeface="Arial" panose="020B0604020202020204" pitchFamily="34" charset="0"/>
              <a:buChar char="•"/>
            </a:pPr>
            <a:r>
              <a:rPr lang="en-GB" sz="1400" b="1" dirty="0" smtClean="0">
                <a:solidFill>
                  <a:srgbClr val="447D1B"/>
                </a:solidFill>
              </a:rPr>
              <a:t>Land Rights</a:t>
            </a:r>
            <a:r>
              <a:rPr lang="en-GB" sz="1400" dirty="0" smtClean="0">
                <a:solidFill>
                  <a:srgbClr val="447D1B"/>
                </a:solidFill>
              </a:rPr>
              <a:t> – improve information in quote letter</a:t>
            </a:r>
          </a:p>
          <a:p>
            <a:pPr marL="171450" indent="-171450">
              <a:lnSpc>
                <a:spcPct val="150000"/>
              </a:lnSpc>
              <a:spcBef>
                <a:spcPts val="0"/>
              </a:spcBef>
              <a:buFont typeface="Arial" panose="020B0604020202020204" pitchFamily="34" charset="0"/>
              <a:buChar char="•"/>
            </a:pPr>
            <a:r>
              <a:rPr lang="en-GB" sz="1400" b="1" dirty="0" smtClean="0">
                <a:solidFill>
                  <a:srgbClr val="447D1B"/>
                </a:solidFill>
              </a:rPr>
              <a:t>Flexible Connections </a:t>
            </a:r>
            <a:r>
              <a:rPr lang="en-GB" sz="1400" dirty="0" smtClean="0">
                <a:solidFill>
                  <a:srgbClr val="447D1B"/>
                </a:solidFill>
              </a:rPr>
              <a:t>– ANM Zones publish</a:t>
            </a:r>
          </a:p>
          <a:p>
            <a:pPr marL="171450" indent="-171450">
              <a:lnSpc>
                <a:spcPct val="150000"/>
              </a:lnSpc>
              <a:spcBef>
                <a:spcPts val="0"/>
              </a:spcBef>
              <a:buFont typeface="Arial" panose="020B0604020202020204" pitchFamily="34" charset="0"/>
              <a:buChar char="•"/>
            </a:pPr>
            <a:r>
              <a:rPr lang="en-GB" sz="1400" b="1" dirty="0" smtClean="0">
                <a:solidFill>
                  <a:srgbClr val="447D1B"/>
                </a:solidFill>
              </a:rPr>
              <a:t>Telecommunications </a:t>
            </a:r>
            <a:r>
              <a:rPr lang="en-GB" sz="1400" dirty="0" smtClean="0">
                <a:solidFill>
                  <a:srgbClr val="447D1B"/>
                </a:solidFill>
              </a:rPr>
              <a:t>– Quotation and Delivery</a:t>
            </a:r>
          </a:p>
          <a:p>
            <a:pPr>
              <a:lnSpc>
                <a:spcPct val="150000"/>
              </a:lnSpc>
              <a:spcBef>
                <a:spcPts val="0"/>
              </a:spcBef>
            </a:pPr>
            <a:r>
              <a:rPr lang="en-GB" sz="1400" dirty="0" smtClean="0">
                <a:solidFill>
                  <a:srgbClr val="447D1B"/>
                </a:solidFill>
              </a:rPr>
              <a:t>                                        </a:t>
            </a:r>
            <a:r>
              <a:rPr lang="en-GB" sz="1400" dirty="0">
                <a:solidFill>
                  <a:srgbClr val="447D1B"/>
                </a:solidFill>
              </a:rPr>
              <a:t>– </a:t>
            </a:r>
            <a:r>
              <a:rPr lang="en-GB" sz="1400" dirty="0" smtClean="0">
                <a:solidFill>
                  <a:srgbClr val="447D1B"/>
                </a:solidFill>
              </a:rPr>
              <a:t>Contestable Trial</a:t>
            </a:r>
            <a:endParaRPr lang="en-GB" sz="1400" dirty="0">
              <a:solidFill>
                <a:srgbClr val="447D1B"/>
              </a:solidFill>
            </a:endParaRPr>
          </a:p>
          <a:p>
            <a:pPr marL="171450" indent="-171450">
              <a:lnSpc>
                <a:spcPct val="150000"/>
              </a:lnSpc>
              <a:spcBef>
                <a:spcPts val="0"/>
              </a:spcBef>
              <a:buFont typeface="Arial" panose="020B0604020202020204" pitchFamily="34" charset="0"/>
              <a:buChar char="•"/>
            </a:pPr>
            <a:r>
              <a:rPr lang="en-GB" sz="1400" b="1" dirty="0" smtClean="0">
                <a:solidFill>
                  <a:srgbClr val="447D1B"/>
                </a:solidFill>
              </a:rPr>
              <a:t>Network Planning </a:t>
            </a:r>
            <a:r>
              <a:rPr lang="en-GB" sz="1400" dirty="0" smtClean="0">
                <a:solidFill>
                  <a:srgbClr val="447D1B"/>
                </a:solidFill>
              </a:rPr>
              <a:t>– Information </a:t>
            </a:r>
            <a:r>
              <a:rPr lang="en-GB" sz="1400" dirty="0">
                <a:solidFill>
                  <a:srgbClr val="447D1B"/>
                </a:solidFill>
              </a:rPr>
              <a:t>S</a:t>
            </a:r>
            <a:r>
              <a:rPr lang="en-GB" sz="1400" dirty="0" smtClean="0">
                <a:solidFill>
                  <a:srgbClr val="447D1B"/>
                </a:solidFill>
              </a:rPr>
              <a:t>hared</a:t>
            </a:r>
          </a:p>
          <a:p>
            <a:pPr>
              <a:spcBef>
                <a:spcPts val="0"/>
              </a:spcBef>
            </a:pPr>
            <a:endParaRPr lang="en-GB" sz="1600" dirty="0">
              <a:solidFill>
                <a:srgbClr val="447D1B"/>
              </a:solidFill>
            </a:endParaRPr>
          </a:p>
          <a:p>
            <a:pPr>
              <a:spcBef>
                <a:spcPts val="0"/>
              </a:spcBef>
            </a:pPr>
            <a:endParaRPr lang="en-GB" sz="1200" dirty="0">
              <a:solidFill>
                <a:srgbClr val="447D1B"/>
              </a:solidFill>
            </a:endParaRPr>
          </a:p>
          <a:p>
            <a:pPr defTabSz="457097">
              <a:spcBef>
                <a:spcPts val="0"/>
              </a:spcBef>
              <a:defRPr sz="1600" b="1"/>
            </a:pPr>
            <a:endParaRPr lang="en-GB" sz="1600" b="1" dirty="0" smtClean="0">
              <a:solidFill>
                <a:srgbClr val="447D1B"/>
              </a:solidFill>
            </a:endParaRPr>
          </a:p>
          <a:p>
            <a:pPr defTabSz="457097">
              <a:spcBef>
                <a:spcPts val="0"/>
              </a:spcBef>
              <a:defRPr sz="1600" b="1"/>
            </a:pPr>
            <a:endParaRPr lang="en-GB" sz="1600" b="1" dirty="0">
              <a:solidFill>
                <a:srgbClr val="447D1B"/>
              </a:solidFill>
            </a:endParaRPr>
          </a:p>
          <a:p>
            <a:pPr defTabSz="457097">
              <a:spcBef>
                <a:spcPts val="0"/>
              </a:spcBef>
              <a:defRPr sz="1600" b="1"/>
            </a:pPr>
            <a:endParaRPr lang="en-GB" sz="1600" b="1" dirty="0">
              <a:solidFill>
                <a:srgbClr val="447D1B"/>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112" y="1357511"/>
            <a:ext cx="3284981" cy="4231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022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5795" y="220172"/>
            <a:ext cx="8915400" cy="360040"/>
          </a:xfrm>
        </p:spPr>
        <p:txBody>
          <a:bodyPr/>
          <a:lstStyle/>
          <a:p>
            <a:pPr marL="0" indent="0" algn="l">
              <a:lnSpc>
                <a:spcPct val="150000"/>
              </a:lnSpc>
              <a:spcBef>
                <a:spcPts val="0"/>
              </a:spcBef>
            </a:pPr>
            <a:r>
              <a:rPr lang="en-GB" sz="2000" b="1" dirty="0">
                <a:solidFill>
                  <a:schemeClr val="tx2"/>
                </a:solidFill>
              </a:rPr>
              <a:t>2017/18 ICE Plan Action </a:t>
            </a:r>
            <a:r>
              <a:rPr lang="en-GB" sz="2000" b="1" dirty="0" smtClean="0">
                <a:solidFill>
                  <a:schemeClr val="tx2"/>
                </a:solidFill>
              </a:rPr>
              <a:t>1 – Communication - Customer Journey</a:t>
            </a:r>
            <a:endParaRPr lang="en-GB" sz="2000" b="1" dirty="0">
              <a:solidFill>
                <a:schemeClr val="tx2"/>
              </a:solidFill>
            </a:endParaRPr>
          </a:p>
        </p:txBody>
      </p:sp>
      <p:sp>
        <p:nvSpPr>
          <p:cNvPr id="6" name="Content Placeholder 2"/>
          <p:cNvSpPr txBox="1">
            <a:spLocks/>
          </p:cNvSpPr>
          <p:nvPr/>
        </p:nvSpPr>
        <p:spPr>
          <a:xfrm>
            <a:off x="474974" y="751060"/>
            <a:ext cx="8892988" cy="5760640"/>
          </a:xfrm>
          <a:prstGeom prst="rect">
            <a:avLst/>
          </a:prstGeom>
        </p:spPr>
        <p:txBody>
          <a:bodyPr vert="horz" lIns="91440" tIns="45720" rIns="91440" bIns="45720" rtlCol="0">
            <a:noAutofit/>
          </a:bodyPr>
          <a:lstStyle>
            <a:lvl1pPr marL="342799" indent="-342799" algn="l" defTabSz="45706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32" indent="-285665" algn="l" defTabSz="45706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664" indent="-228533" algn="l" defTabSz="45706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728"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795"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3860" indent="-228533" algn="l" defTabSz="457067" rtl="0" eaLnBrk="1" latinLnBrk="0" hangingPunct="1">
              <a:spcBef>
                <a:spcPct val="20000"/>
              </a:spcBef>
              <a:buFont typeface="Arial"/>
              <a:buChar char="•"/>
              <a:defRPr sz="2000" kern="1200">
                <a:solidFill>
                  <a:schemeClr val="tx1"/>
                </a:solidFill>
                <a:latin typeface="+mn-lt"/>
                <a:ea typeface="+mn-ea"/>
                <a:cs typeface="+mn-cs"/>
              </a:defRPr>
            </a:lvl6pPr>
            <a:lvl7pPr marL="2970926" indent="-228533" algn="l" defTabSz="457067" rtl="0" eaLnBrk="1" latinLnBrk="0" hangingPunct="1">
              <a:spcBef>
                <a:spcPct val="20000"/>
              </a:spcBef>
              <a:buFont typeface="Arial"/>
              <a:buChar char="•"/>
              <a:defRPr sz="2000" kern="1200">
                <a:solidFill>
                  <a:schemeClr val="tx1"/>
                </a:solidFill>
                <a:latin typeface="+mn-lt"/>
                <a:ea typeface="+mn-ea"/>
                <a:cs typeface="+mn-cs"/>
              </a:defRPr>
            </a:lvl7pPr>
            <a:lvl8pPr marL="3427991" indent="-228533" algn="l" defTabSz="457067" rtl="0" eaLnBrk="1" latinLnBrk="0" hangingPunct="1">
              <a:spcBef>
                <a:spcPct val="20000"/>
              </a:spcBef>
              <a:buFont typeface="Arial"/>
              <a:buChar char="•"/>
              <a:defRPr sz="2000" kern="1200">
                <a:solidFill>
                  <a:schemeClr val="tx1"/>
                </a:solidFill>
                <a:latin typeface="+mn-lt"/>
                <a:ea typeface="+mn-ea"/>
                <a:cs typeface="+mn-cs"/>
              </a:defRPr>
            </a:lvl8pPr>
            <a:lvl9pPr marL="3885056" indent="-228533" algn="l" defTabSz="457067"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2000" b="1" dirty="0" smtClean="0">
                <a:solidFill>
                  <a:schemeClr val="tx2"/>
                </a:solidFill>
                <a:latin typeface="Arial" panose="020B0604020202020204" pitchFamily="34" charset="0"/>
                <a:cs typeface="Arial" panose="020B0604020202020204" pitchFamily="34" charset="0"/>
              </a:rPr>
              <a:t>We said …..</a:t>
            </a:r>
          </a:p>
          <a:p>
            <a:pPr marL="0" indent="0">
              <a:spcBef>
                <a:spcPts val="0"/>
              </a:spcBef>
              <a:buNone/>
            </a:pPr>
            <a:endParaRPr lang="en-GB" sz="2000" dirty="0">
              <a:solidFill>
                <a:schemeClr val="tx2"/>
              </a:solidFill>
              <a:latin typeface="Arial" panose="020B0604020202020204" pitchFamily="34" charset="0"/>
              <a:cs typeface="Arial" panose="020B0604020202020204" pitchFamily="34" charset="0"/>
            </a:endParaRPr>
          </a:p>
          <a:p>
            <a:pPr marL="0" lvl="0" indent="0">
              <a:buNone/>
            </a:pPr>
            <a:r>
              <a:rPr lang="en-GB" sz="2000" dirty="0" smtClean="0">
                <a:solidFill>
                  <a:schemeClr val="tx2"/>
                </a:solidFill>
                <a:latin typeface="Arial" panose="020B0604020202020204" pitchFamily="34" charset="0"/>
                <a:cs typeface="Arial" panose="020B0604020202020204" pitchFamily="34" charset="0"/>
              </a:rPr>
              <a:t>We </a:t>
            </a:r>
            <a:r>
              <a:rPr lang="en-GB" sz="2000" dirty="0">
                <a:solidFill>
                  <a:schemeClr val="tx2"/>
                </a:solidFill>
                <a:latin typeface="Arial" panose="020B0604020202020204" pitchFamily="34" charset="0"/>
                <a:cs typeface="Arial" panose="020B0604020202020204" pitchFamily="34" charset="0"/>
              </a:rPr>
              <a:t>will develop an interactive tool on our website that will provide clear guidance on our customer connection </a:t>
            </a:r>
            <a:r>
              <a:rPr lang="en-GB" sz="2000" dirty="0" smtClean="0">
                <a:solidFill>
                  <a:schemeClr val="tx2"/>
                </a:solidFill>
                <a:latin typeface="Arial" panose="020B0604020202020204" pitchFamily="34" charset="0"/>
                <a:cs typeface="Arial" panose="020B0604020202020204" pitchFamily="34" charset="0"/>
              </a:rPr>
              <a:t>process</a:t>
            </a:r>
          </a:p>
          <a:p>
            <a:pPr marL="0" lvl="0" indent="0">
              <a:buNone/>
            </a:pPr>
            <a:endParaRPr lang="en-GB" sz="2000" dirty="0">
              <a:solidFill>
                <a:schemeClr val="tx2"/>
              </a:solidFill>
              <a:latin typeface="Arial" panose="020B0604020202020204" pitchFamily="34" charset="0"/>
              <a:cs typeface="Arial" panose="020B0604020202020204" pitchFamily="34" charset="0"/>
            </a:endParaRPr>
          </a:p>
          <a:p>
            <a:pPr marL="0" indent="0">
              <a:buNone/>
            </a:pPr>
            <a:r>
              <a:rPr lang="en-GB" sz="2000" b="1" dirty="0" smtClean="0">
                <a:solidFill>
                  <a:schemeClr val="tx2"/>
                </a:solidFill>
                <a:latin typeface="Arial" panose="020B0604020202020204" pitchFamily="34" charset="0"/>
                <a:cs typeface="Arial" panose="020B0604020202020204" pitchFamily="34" charset="0"/>
              </a:rPr>
              <a:t>What we have done…..</a:t>
            </a:r>
          </a:p>
          <a:p>
            <a:pPr marL="0" indent="0">
              <a:buNone/>
            </a:pPr>
            <a:endParaRPr lang="en-GB" sz="2000" b="1" dirty="0" smtClean="0">
              <a:solidFill>
                <a:schemeClr val="tx2"/>
              </a:solidFill>
              <a:latin typeface="Arial" panose="020B0604020202020204" pitchFamily="34" charset="0"/>
              <a:cs typeface="Arial" panose="020B0604020202020204" pitchFamily="34" charset="0"/>
            </a:endParaRPr>
          </a:p>
        </p:txBody>
      </p:sp>
      <p:sp>
        <p:nvSpPr>
          <p:cNvPr id="12" name="Rectangle 11"/>
          <p:cNvSpPr/>
          <p:nvPr/>
        </p:nvSpPr>
        <p:spPr>
          <a:xfrm>
            <a:off x="5655078" y="2107378"/>
            <a:ext cx="3744416" cy="3170099"/>
          </a:xfrm>
          <a:prstGeom prst="rect">
            <a:avLst/>
          </a:prstGeom>
        </p:spPr>
        <p:txBody>
          <a:bodyPr wrap="square">
            <a:spAutoFit/>
          </a:bodyPr>
          <a:lstStyle/>
          <a:p>
            <a:pPr marL="342900" indent="-342900">
              <a:buFont typeface="Arial" panose="020B0604020202020204" pitchFamily="34" charset="0"/>
              <a:buChar char="•"/>
            </a:pPr>
            <a:r>
              <a:rPr lang="en-GB" sz="2000" dirty="0">
                <a:solidFill>
                  <a:schemeClr val="tx2"/>
                </a:solidFill>
                <a:cs typeface="Arial" panose="020B0604020202020204" pitchFamily="34" charset="0"/>
              </a:rPr>
              <a:t>Interactive guide available on website at </a:t>
            </a:r>
            <a:r>
              <a:rPr lang="en-GB" sz="2000" dirty="0" smtClean="0">
                <a:solidFill>
                  <a:schemeClr val="tx2"/>
                </a:solidFill>
                <a:cs typeface="Arial" panose="020B0604020202020204" pitchFamily="34" charset="0"/>
              </a:rPr>
              <a:t>…</a:t>
            </a:r>
          </a:p>
          <a:p>
            <a:pPr marL="342900" indent="-342900">
              <a:buFont typeface="Arial" panose="020B0604020202020204" pitchFamily="34" charset="0"/>
              <a:buChar char="•"/>
            </a:pPr>
            <a:endParaRPr lang="en-GB" sz="2000" dirty="0">
              <a:solidFill>
                <a:schemeClr val="tx2"/>
              </a:solidFill>
              <a:cs typeface="Arial" panose="020B0604020202020204" pitchFamily="34" charset="0"/>
            </a:endParaRPr>
          </a:p>
          <a:p>
            <a:r>
              <a:rPr lang="en-GB" sz="2000" dirty="0" smtClean="0">
                <a:solidFill>
                  <a:srgbClr val="0070C0"/>
                </a:solidFill>
                <a:cs typeface="Arial" panose="020B0604020202020204" pitchFamily="34" charset="0"/>
              </a:rPr>
              <a:t>www.spenergynetworks.co.uk/</a:t>
            </a:r>
            <a:endParaRPr lang="en-GB" sz="2000" dirty="0">
              <a:solidFill>
                <a:srgbClr val="0070C0"/>
              </a:solidFill>
              <a:cs typeface="Arial" panose="020B0604020202020204" pitchFamily="34" charset="0"/>
            </a:endParaRPr>
          </a:p>
          <a:p>
            <a:r>
              <a:rPr lang="en-GB" sz="2000" dirty="0" smtClean="0">
                <a:solidFill>
                  <a:srgbClr val="0070C0"/>
                </a:solidFill>
                <a:cs typeface="Arial" panose="020B0604020202020204" pitchFamily="34" charset="0"/>
              </a:rPr>
              <a:t>pages/interactive_guide.aspx</a:t>
            </a:r>
            <a:endParaRPr lang="en-GB" sz="2000" dirty="0">
              <a:solidFill>
                <a:srgbClr val="0070C0"/>
              </a:solidFill>
              <a:cs typeface="Arial" panose="020B0604020202020204" pitchFamily="34" charset="0"/>
            </a:endParaRPr>
          </a:p>
          <a:p>
            <a:pPr marL="342900" indent="-342900">
              <a:buFont typeface="Arial" panose="020B0604020202020204" pitchFamily="34" charset="0"/>
              <a:buChar char="•"/>
            </a:pPr>
            <a:endParaRPr lang="en-GB" sz="2000" dirty="0">
              <a:solidFill>
                <a:schemeClr val="tx2"/>
              </a:solidFill>
              <a:cs typeface="Arial" panose="020B0604020202020204" pitchFamily="34" charset="0"/>
            </a:endParaRPr>
          </a:p>
          <a:p>
            <a:pPr marL="342900" indent="-342900">
              <a:buFont typeface="Arial" panose="020B0604020202020204" pitchFamily="34" charset="0"/>
              <a:buChar char="•"/>
            </a:pPr>
            <a:r>
              <a:rPr lang="en-GB" sz="2000" dirty="0" smtClean="0">
                <a:solidFill>
                  <a:schemeClr val="tx2"/>
                </a:solidFill>
                <a:cs typeface="Arial" panose="020B0604020202020204" pitchFamily="34" charset="0"/>
              </a:rPr>
              <a:t>Customers can </a:t>
            </a:r>
            <a:r>
              <a:rPr lang="en-GB" sz="2000" dirty="0">
                <a:solidFill>
                  <a:schemeClr val="tx2"/>
                </a:solidFill>
                <a:cs typeface="Arial" panose="020B0604020202020204" pitchFamily="34" charset="0"/>
              </a:rPr>
              <a:t>use this page to quickly find information, forms and contact details</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974" y="2522484"/>
            <a:ext cx="4948364" cy="3578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09712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859" y="220172"/>
            <a:ext cx="8915400" cy="360040"/>
          </a:xfrm>
        </p:spPr>
        <p:txBody>
          <a:bodyPr/>
          <a:lstStyle/>
          <a:p>
            <a:pPr marL="0" indent="0" algn="l">
              <a:lnSpc>
                <a:spcPct val="150000"/>
              </a:lnSpc>
              <a:spcBef>
                <a:spcPts val="0"/>
              </a:spcBef>
            </a:pPr>
            <a:r>
              <a:rPr lang="en-GB" sz="2000" b="1" dirty="0">
                <a:solidFill>
                  <a:schemeClr val="tx2"/>
                </a:solidFill>
              </a:rPr>
              <a:t>2017/18 ICE Plan Action </a:t>
            </a:r>
            <a:r>
              <a:rPr lang="en-GB" sz="2000" b="1" dirty="0" smtClean="0">
                <a:solidFill>
                  <a:schemeClr val="tx2"/>
                </a:solidFill>
              </a:rPr>
              <a:t>1 – Communication - Customer Journey</a:t>
            </a:r>
            <a:endParaRPr lang="en-GB" sz="2000" b="1" dirty="0">
              <a:solidFill>
                <a:schemeClr val="tx2"/>
              </a:solidFill>
            </a:endParaRPr>
          </a:p>
        </p:txBody>
      </p:sp>
      <p:sp>
        <p:nvSpPr>
          <p:cNvPr id="6" name="Content Placeholder 2"/>
          <p:cNvSpPr txBox="1">
            <a:spLocks/>
          </p:cNvSpPr>
          <p:nvPr/>
        </p:nvSpPr>
        <p:spPr>
          <a:xfrm>
            <a:off x="428497" y="836712"/>
            <a:ext cx="8892988" cy="5760640"/>
          </a:xfrm>
          <a:prstGeom prst="rect">
            <a:avLst/>
          </a:prstGeom>
        </p:spPr>
        <p:txBody>
          <a:bodyPr vert="horz" lIns="91440" tIns="45720" rIns="91440" bIns="45720" rtlCol="0">
            <a:noAutofit/>
          </a:bodyPr>
          <a:lstStyle>
            <a:lvl1pPr marL="342799" indent="-342799" algn="l" defTabSz="45706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32" indent="-285665" algn="l" defTabSz="45706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664" indent="-228533" algn="l" defTabSz="45706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728"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795"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3860" indent="-228533" algn="l" defTabSz="457067" rtl="0" eaLnBrk="1" latinLnBrk="0" hangingPunct="1">
              <a:spcBef>
                <a:spcPct val="20000"/>
              </a:spcBef>
              <a:buFont typeface="Arial"/>
              <a:buChar char="•"/>
              <a:defRPr sz="2000" kern="1200">
                <a:solidFill>
                  <a:schemeClr val="tx1"/>
                </a:solidFill>
                <a:latin typeface="+mn-lt"/>
                <a:ea typeface="+mn-ea"/>
                <a:cs typeface="+mn-cs"/>
              </a:defRPr>
            </a:lvl6pPr>
            <a:lvl7pPr marL="2970926" indent="-228533" algn="l" defTabSz="457067" rtl="0" eaLnBrk="1" latinLnBrk="0" hangingPunct="1">
              <a:spcBef>
                <a:spcPct val="20000"/>
              </a:spcBef>
              <a:buFont typeface="Arial"/>
              <a:buChar char="•"/>
              <a:defRPr sz="2000" kern="1200">
                <a:solidFill>
                  <a:schemeClr val="tx1"/>
                </a:solidFill>
                <a:latin typeface="+mn-lt"/>
                <a:ea typeface="+mn-ea"/>
                <a:cs typeface="+mn-cs"/>
              </a:defRPr>
            </a:lvl7pPr>
            <a:lvl8pPr marL="3427991" indent="-228533" algn="l" defTabSz="457067" rtl="0" eaLnBrk="1" latinLnBrk="0" hangingPunct="1">
              <a:spcBef>
                <a:spcPct val="20000"/>
              </a:spcBef>
              <a:buFont typeface="Arial"/>
              <a:buChar char="•"/>
              <a:defRPr sz="2000" kern="1200">
                <a:solidFill>
                  <a:schemeClr val="tx1"/>
                </a:solidFill>
                <a:latin typeface="+mn-lt"/>
                <a:ea typeface="+mn-ea"/>
                <a:cs typeface="+mn-cs"/>
              </a:defRPr>
            </a:lvl8pPr>
            <a:lvl9pPr marL="3885056" indent="-228533" algn="l" defTabSz="457067"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b="1" dirty="0" smtClean="0">
                <a:solidFill>
                  <a:schemeClr val="tx2"/>
                </a:solidFill>
                <a:latin typeface="Arial" panose="020B0604020202020204" pitchFamily="34" charset="0"/>
                <a:cs typeface="Arial" panose="020B0604020202020204" pitchFamily="34" charset="0"/>
              </a:rPr>
              <a:t>We said …..</a:t>
            </a:r>
          </a:p>
          <a:p>
            <a:pPr marL="0" indent="0">
              <a:spcBef>
                <a:spcPts val="0"/>
              </a:spcBef>
              <a:buNone/>
            </a:pPr>
            <a:endParaRPr lang="en-GB" sz="1000"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smtClean="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smtClean="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smtClean="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smtClean="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a:solidFill>
                <a:schemeClr val="tx2"/>
              </a:solidFill>
              <a:latin typeface="Arial" panose="020B0604020202020204" pitchFamily="34" charset="0"/>
              <a:cs typeface="Arial" panose="020B0604020202020204" pitchFamily="34" charset="0"/>
            </a:endParaRPr>
          </a:p>
          <a:p>
            <a:pPr marL="0" indent="0">
              <a:buNone/>
            </a:pPr>
            <a:r>
              <a:rPr lang="en-GB" sz="1800" b="1" dirty="0" smtClean="0">
                <a:solidFill>
                  <a:schemeClr val="tx2"/>
                </a:solidFill>
                <a:latin typeface="Arial" panose="020B0604020202020204" pitchFamily="34" charset="0"/>
                <a:cs typeface="Arial" panose="020B0604020202020204" pitchFamily="34" charset="0"/>
              </a:rPr>
              <a:t>What we have done…..</a:t>
            </a:r>
          </a:p>
          <a:p>
            <a:pPr marL="0" indent="0">
              <a:buNone/>
            </a:pPr>
            <a:endParaRPr lang="en-GB" sz="800" b="1" dirty="0" smtClean="0">
              <a:solidFill>
                <a:schemeClr val="tx2"/>
              </a:solidFill>
              <a:latin typeface="Arial" panose="020B0604020202020204" pitchFamily="34" charset="0"/>
              <a:cs typeface="Arial" panose="020B0604020202020204" pitchFamily="34" charset="0"/>
            </a:endParaRPr>
          </a:p>
          <a:p>
            <a:pPr marL="0" indent="0">
              <a:buNone/>
            </a:pPr>
            <a:endParaRPr lang="en-GB" sz="1000" dirty="0" smtClean="0">
              <a:solidFill>
                <a:schemeClr val="tx2"/>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85" y="2608607"/>
            <a:ext cx="5427611" cy="354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99466" y="3086959"/>
            <a:ext cx="3354373" cy="1754326"/>
          </a:xfrm>
          <a:prstGeom prst="rect">
            <a:avLst/>
          </a:prstGeom>
        </p:spPr>
        <p:txBody>
          <a:bodyPr wrap="square">
            <a:spAutoFit/>
          </a:bodyPr>
          <a:lstStyle/>
          <a:p>
            <a:pPr marL="342900" indent="-342900">
              <a:buFont typeface="Arial" panose="020B0604020202020204" pitchFamily="34" charset="0"/>
              <a:buChar char="•"/>
            </a:pPr>
            <a:r>
              <a:rPr lang="en-GB" sz="1800" dirty="0" smtClean="0">
                <a:solidFill>
                  <a:schemeClr val="tx2"/>
                </a:solidFill>
              </a:rPr>
              <a:t>Customer </a:t>
            </a:r>
            <a:r>
              <a:rPr lang="en-GB" sz="1800" dirty="0">
                <a:solidFill>
                  <a:schemeClr val="tx2"/>
                </a:solidFill>
              </a:rPr>
              <a:t>Journey </a:t>
            </a:r>
            <a:r>
              <a:rPr lang="en-GB" sz="1800" dirty="0" smtClean="0">
                <a:solidFill>
                  <a:schemeClr val="tx2"/>
                </a:solidFill>
              </a:rPr>
              <a:t>for ICP’s being established</a:t>
            </a:r>
            <a:endParaRPr lang="en-GB" sz="1800" dirty="0">
              <a:solidFill>
                <a:schemeClr val="tx2"/>
              </a:solidFill>
            </a:endParaRPr>
          </a:p>
          <a:p>
            <a:pPr marL="342900" indent="-342900">
              <a:buFont typeface="Arial" panose="020B0604020202020204" pitchFamily="34" charset="0"/>
              <a:buChar char="•"/>
            </a:pPr>
            <a:endParaRPr lang="en-GB" sz="1800" dirty="0">
              <a:solidFill>
                <a:schemeClr val="tx2"/>
              </a:solidFill>
            </a:endParaRPr>
          </a:p>
          <a:p>
            <a:pPr marL="342900" indent="-342900">
              <a:buFont typeface="Arial" panose="020B0604020202020204" pitchFamily="34" charset="0"/>
              <a:buChar char="•"/>
            </a:pPr>
            <a:r>
              <a:rPr lang="en-GB" sz="1800" dirty="0" smtClean="0">
                <a:solidFill>
                  <a:schemeClr val="tx2"/>
                </a:solidFill>
              </a:rPr>
              <a:t>Now ready to go live</a:t>
            </a:r>
          </a:p>
          <a:p>
            <a:pPr marL="342900" indent="-342900">
              <a:buFont typeface="Arial" panose="020B0604020202020204" pitchFamily="34" charset="0"/>
              <a:buChar char="•"/>
            </a:pPr>
            <a:endParaRPr lang="en-GB" sz="1800" dirty="0">
              <a:solidFill>
                <a:schemeClr val="tx2"/>
              </a:solidFill>
            </a:endParaRPr>
          </a:p>
          <a:p>
            <a:pPr marL="342900" indent="-342900">
              <a:buFont typeface="Arial" panose="020B0604020202020204" pitchFamily="34" charset="0"/>
              <a:buChar char="•"/>
            </a:pPr>
            <a:endParaRPr lang="en-GB" sz="1800" dirty="0" smtClean="0">
              <a:solidFill>
                <a:schemeClr val="tx2"/>
              </a:solidFill>
            </a:endParaRPr>
          </a:p>
        </p:txBody>
      </p:sp>
      <p:sp>
        <p:nvSpPr>
          <p:cNvPr id="4" name="Rectangle 3"/>
          <p:cNvSpPr/>
          <p:nvPr/>
        </p:nvSpPr>
        <p:spPr>
          <a:xfrm>
            <a:off x="624069" y="1340769"/>
            <a:ext cx="8775425" cy="646331"/>
          </a:xfrm>
          <a:prstGeom prst="rect">
            <a:avLst/>
          </a:prstGeom>
        </p:spPr>
        <p:txBody>
          <a:bodyPr wrap="square">
            <a:spAutoFit/>
          </a:bodyPr>
          <a:lstStyle/>
          <a:p>
            <a:pPr lvl="0"/>
            <a:r>
              <a:rPr lang="en-GB" sz="1800" dirty="0">
                <a:solidFill>
                  <a:schemeClr val="tx2"/>
                </a:solidFill>
              </a:rPr>
              <a:t>We will also provide a separate tool for our alternative connections providers (ICPs and IDNOs)</a:t>
            </a:r>
            <a:endParaRPr lang="en-GB" sz="1800" dirty="0"/>
          </a:p>
        </p:txBody>
      </p:sp>
    </p:spTree>
    <p:extLst>
      <p:ext uri="{BB962C8B-B14F-4D97-AF65-F5344CB8AC3E}">
        <p14:creationId xmlns:p14="http://schemas.microsoft.com/office/powerpoint/2010/main" val="2575361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89617" y="5800564"/>
            <a:ext cx="9326766" cy="338554"/>
          </a:xfrm>
          <a:prstGeom prst="rect">
            <a:avLst/>
          </a:prstGeom>
          <a:noFill/>
          <a:ln>
            <a:solidFill>
              <a:schemeClr val="bg1"/>
            </a:solidFill>
          </a:ln>
        </p:spPr>
        <p:txBody>
          <a:bodyPr wrap="square" rtlCol="0">
            <a:spAutoFit/>
          </a:bodyPr>
          <a:lstStyle/>
          <a:p>
            <a:pPr algn="ctr"/>
            <a:r>
              <a:rPr lang="en-GB" sz="1600" b="1" i="1" dirty="0" smtClean="0"/>
              <a:t>Andy Churchman has overall responsibility for all Connections Activities in SP Manweb</a:t>
            </a:r>
            <a:endParaRPr lang="en-GB" sz="1600" i="1" dirty="0"/>
          </a:p>
        </p:txBody>
      </p:sp>
      <p:sp>
        <p:nvSpPr>
          <p:cNvPr id="3" name="Title 2"/>
          <p:cNvSpPr>
            <a:spLocks noGrp="1"/>
          </p:cNvSpPr>
          <p:nvPr>
            <p:ph type="title"/>
          </p:nvPr>
        </p:nvSpPr>
        <p:spPr>
          <a:xfrm>
            <a:off x="506506" y="292180"/>
            <a:ext cx="8928101" cy="432048"/>
          </a:xfrm>
        </p:spPr>
        <p:txBody>
          <a:bodyPr/>
          <a:lstStyle/>
          <a:p>
            <a:r>
              <a:rPr lang="en-GB" sz="3200" dirty="0" smtClean="0"/>
              <a:t>SP Manweb Update – Areas of Responsibility</a:t>
            </a:r>
            <a:endParaRPr lang="en-GB" sz="3200" dirty="0"/>
          </a:p>
        </p:txBody>
      </p:sp>
      <p:sp>
        <p:nvSpPr>
          <p:cNvPr id="5" name="TextBox 4"/>
          <p:cNvSpPr txBox="1"/>
          <p:nvPr/>
        </p:nvSpPr>
        <p:spPr>
          <a:xfrm>
            <a:off x="506513" y="1804246"/>
            <a:ext cx="4044624" cy="954107"/>
          </a:xfrm>
          <a:prstGeom prst="rect">
            <a:avLst/>
          </a:prstGeom>
          <a:noFill/>
          <a:ln>
            <a:solidFill>
              <a:schemeClr val="tx2"/>
            </a:solidFill>
          </a:ln>
        </p:spPr>
        <p:txBody>
          <a:bodyPr wrap="square" rtlCol="0">
            <a:spAutoFit/>
          </a:bodyPr>
          <a:lstStyle/>
          <a:p>
            <a:r>
              <a:rPr lang="en-GB" sz="1400" b="1" u="sng" dirty="0" smtClean="0"/>
              <a:t>Wirral</a:t>
            </a:r>
          </a:p>
          <a:p>
            <a:r>
              <a:rPr lang="en-GB" sz="1400" b="1" dirty="0" smtClean="0"/>
              <a:t>District Manager</a:t>
            </a:r>
            <a:r>
              <a:rPr lang="en-GB" sz="1400" dirty="0" smtClean="0"/>
              <a:t>- Jane Wilkie</a:t>
            </a:r>
          </a:p>
          <a:p>
            <a:r>
              <a:rPr lang="en-GB" sz="1400" b="1" dirty="0" smtClean="0"/>
              <a:t>Head of Planning &amp; Design</a:t>
            </a:r>
            <a:r>
              <a:rPr lang="en-GB" sz="1400" dirty="0" smtClean="0"/>
              <a:t>- Dewi Jones</a:t>
            </a:r>
          </a:p>
          <a:p>
            <a:r>
              <a:rPr lang="en-GB" sz="1400" b="1" dirty="0" smtClean="0"/>
              <a:t>Head of Delivery- </a:t>
            </a:r>
            <a:r>
              <a:rPr lang="en-GB" sz="1400" dirty="0" smtClean="0"/>
              <a:t>John McWilliams</a:t>
            </a:r>
            <a:endParaRPr lang="en-GB" dirty="0"/>
          </a:p>
        </p:txBody>
      </p:sp>
      <p:sp>
        <p:nvSpPr>
          <p:cNvPr id="7" name="TextBox 6"/>
          <p:cNvSpPr txBox="1"/>
          <p:nvPr/>
        </p:nvSpPr>
        <p:spPr>
          <a:xfrm>
            <a:off x="506513" y="3797882"/>
            <a:ext cx="4044624" cy="954107"/>
          </a:xfrm>
          <a:prstGeom prst="rect">
            <a:avLst/>
          </a:prstGeom>
          <a:noFill/>
          <a:ln>
            <a:solidFill>
              <a:schemeClr val="tx2"/>
            </a:solidFill>
          </a:ln>
        </p:spPr>
        <p:txBody>
          <a:bodyPr wrap="square" rtlCol="0">
            <a:spAutoFit/>
          </a:bodyPr>
          <a:lstStyle/>
          <a:p>
            <a:r>
              <a:rPr lang="en-GB" sz="1400" b="1" u="sng" dirty="0" smtClean="0"/>
              <a:t>Merseyside</a:t>
            </a:r>
          </a:p>
          <a:p>
            <a:r>
              <a:rPr lang="en-GB" sz="1400" b="1" dirty="0" smtClean="0"/>
              <a:t>District Manager</a:t>
            </a:r>
            <a:r>
              <a:rPr lang="en-GB" sz="1400" dirty="0" smtClean="0"/>
              <a:t>- Andrew Lloyd</a:t>
            </a:r>
          </a:p>
          <a:p>
            <a:r>
              <a:rPr lang="en-GB" sz="1400" b="1" dirty="0" smtClean="0"/>
              <a:t>Head of Planning &amp; Design</a:t>
            </a:r>
            <a:r>
              <a:rPr lang="en-GB" sz="1400" dirty="0" smtClean="0"/>
              <a:t>- Neil Woodcock</a:t>
            </a:r>
          </a:p>
          <a:p>
            <a:r>
              <a:rPr lang="en-GB" sz="1400" b="1" dirty="0" smtClean="0"/>
              <a:t>Head of Delivery- </a:t>
            </a:r>
            <a:r>
              <a:rPr lang="en-GB" sz="1400" dirty="0" smtClean="0"/>
              <a:t>Mark Barry</a:t>
            </a:r>
            <a:endParaRPr lang="en-GB" sz="2400" dirty="0"/>
          </a:p>
        </p:txBody>
      </p:sp>
      <p:sp>
        <p:nvSpPr>
          <p:cNvPr id="9" name="TextBox 8"/>
          <p:cNvSpPr txBox="1"/>
          <p:nvPr/>
        </p:nvSpPr>
        <p:spPr>
          <a:xfrm>
            <a:off x="506509" y="4792465"/>
            <a:ext cx="4033595" cy="954107"/>
          </a:xfrm>
          <a:prstGeom prst="rect">
            <a:avLst/>
          </a:prstGeom>
          <a:noFill/>
          <a:ln>
            <a:solidFill>
              <a:schemeClr val="tx2"/>
            </a:solidFill>
          </a:ln>
        </p:spPr>
        <p:txBody>
          <a:bodyPr wrap="square" rtlCol="0">
            <a:spAutoFit/>
          </a:bodyPr>
          <a:lstStyle/>
          <a:p>
            <a:r>
              <a:rPr lang="en-GB" sz="1400" b="1" u="sng" dirty="0" smtClean="0"/>
              <a:t>Mid Cheshire</a:t>
            </a:r>
          </a:p>
          <a:p>
            <a:r>
              <a:rPr lang="en-GB" sz="1400" b="1" dirty="0" smtClean="0"/>
              <a:t>District Manager</a:t>
            </a:r>
            <a:r>
              <a:rPr lang="en-GB" sz="1400" dirty="0" smtClean="0"/>
              <a:t>- Tom Walsh</a:t>
            </a:r>
          </a:p>
          <a:p>
            <a:r>
              <a:rPr lang="en-GB" sz="1400" b="1" dirty="0" smtClean="0"/>
              <a:t>Head of Planning &amp; Design</a:t>
            </a:r>
            <a:r>
              <a:rPr lang="en-GB" sz="1400" dirty="0" smtClean="0"/>
              <a:t>- Ken Brassington</a:t>
            </a:r>
          </a:p>
          <a:p>
            <a:r>
              <a:rPr lang="en-GB" sz="1400" b="1" dirty="0" smtClean="0"/>
              <a:t>Head of Delivery- </a:t>
            </a:r>
            <a:r>
              <a:rPr lang="en-GB" sz="1400" dirty="0" smtClean="0"/>
              <a:t>Andy Jewell</a:t>
            </a:r>
            <a:endParaRPr lang="en-GB" sz="2400" dirty="0"/>
          </a:p>
        </p:txBody>
      </p:sp>
      <p:sp>
        <p:nvSpPr>
          <p:cNvPr id="11" name="TextBox 10"/>
          <p:cNvSpPr txBox="1"/>
          <p:nvPr/>
        </p:nvSpPr>
        <p:spPr>
          <a:xfrm>
            <a:off x="506513" y="2798829"/>
            <a:ext cx="4044624" cy="954107"/>
          </a:xfrm>
          <a:prstGeom prst="rect">
            <a:avLst/>
          </a:prstGeom>
          <a:noFill/>
          <a:ln>
            <a:solidFill>
              <a:schemeClr val="tx2"/>
            </a:solidFill>
          </a:ln>
        </p:spPr>
        <p:txBody>
          <a:bodyPr wrap="square" rtlCol="0">
            <a:spAutoFit/>
          </a:bodyPr>
          <a:lstStyle/>
          <a:p>
            <a:r>
              <a:rPr lang="en-GB" sz="1400" b="1" u="sng" dirty="0" smtClean="0"/>
              <a:t>Dee Valley/ Mid Wales</a:t>
            </a:r>
          </a:p>
          <a:p>
            <a:r>
              <a:rPr lang="en-GB" sz="1400" b="1" dirty="0" smtClean="0"/>
              <a:t>District Manager -</a:t>
            </a:r>
            <a:r>
              <a:rPr lang="en-GB" sz="1400" dirty="0" smtClean="0"/>
              <a:t> Liam O’Sullivan</a:t>
            </a:r>
          </a:p>
          <a:p>
            <a:r>
              <a:rPr lang="en-GB" sz="1400" b="1" dirty="0" smtClean="0"/>
              <a:t>Head of Planning &amp; Design</a:t>
            </a:r>
            <a:r>
              <a:rPr lang="en-GB" sz="1400" dirty="0" smtClean="0"/>
              <a:t>- Gary Barnes</a:t>
            </a:r>
          </a:p>
          <a:p>
            <a:r>
              <a:rPr lang="en-GB" sz="1400" b="1" dirty="0" smtClean="0"/>
              <a:t>Head of Delivery- </a:t>
            </a:r>
            <a:r>
              <a:rPr lang="en-GB" sz="1400" dirty="0" smtClean="0"/>
              <a:t>John Heathman</a:t>
            </a:r>
            <a:endParaRPr lang="en-GB" dirty="0"/>
          </a:p>
        </p:txBody>
      </p:sp>
      <p:sp>
        <p:nvSpPr>
          <p:cNvPr id="12" name="TextBox 11"/>
          <p:cNvSpPr txBox="1"/>
          <p:nvPr/>
        </p:nvSpPr>
        <p:spPr>
          <a:xfrm>
            <a:off x="4729655" y="4760933"/>
            <a:ext cx="4886728" cy="954107"/>
          </a:xfrm>
          <a:prstGeom prst="rect">
            <a:avLst/>
          </a:prstGeom>
          <a:noFill/>
          <a:ln>
            <a:solidFill>
              <a:schemeClr val="tx2"/>
            </a:solidFill>
          </a:ln>
        </p:spPr>
        <p:txBody>
          <a:bodyPr wrap="square" rtlCol="0">
            <a:spAutoFit/>
          </a:bodyPr>
          <a:lstStyle/>
          <a:p>
            <a:r>
              <a:rPr lang="en-GB" sz="1400" b="1" i="1" u="sng" dirty="0" smtClean="0"/>
              <a:t>132kV Business SP Manweb </a:t>
            </a:r>
          </a:p>
          <a:p>
            <a:r>
              <a:rPr lang="en-GB" sz="1400" b="1" i="1" dirty="0" smtClean="0"/>
              <a:t>Business General Manager – Alyn Jones/ </a:t>
            </a:r>
            <a:r>
              <a:rPr lang="en-GB" sz="1400" i="1" dirty="0" smtClean="0"/>
              <a:t>Mark Sobczak</a:t>
            </a:r>
            <a:endParaRPr lang="en-GB" sz="1400" i="1" dirty="0"/>
          </a:p>
          <a:p>
            <a:r>
              <a:rPr lang="en-GB" sz="1400" b="1" i="1" dirty="0" smtClean="0"/>
              <a:t>132kV Programme Delivery Manager</a:t>
            </a:r>
          </a:p>
          <a:p>
            <a:r>
              <a:rPr lang="en-GB" sz="1400" i="1" dirty="0" smtClean="0"/>
              <a:t>Huw Thomas</a:t>
            </a:r>
            <a:endParaRPr lang="en-GB" sz="1400" i="1" dirty="0"/>
          </a:p>
        </p:txBody>
      </p:sp>
      <p:sp>
        <p:nvSpPr>
          <p:cNvPr id="14" name="TextBox 13"/>
          <p:cNvSpPr txBox="1"/>
          <p:nvPr/>
        </p:nvSpPr>
        <p:spPr>
          <a:xfrm>
            <a:off x="490747" y="789427"/>
            <a:ext cx="4044624" cy="954107"/>
          </a:xfrm>
          <a:prstGeom prst="rect">
            <a:avLst/>
          </a:prstGeom>
          <a:noFill/>
          <a:ln>
            <a:solidFill>
              <a:schemeClr val="tx2"/>
            </a:solidFill>
          </a:ln>
        </p:spPr>
        <p:txBody>
          <a:bodyPr wrap="square" rtlCol="0">
            <a:spAutoFit/>
          </a:bodyPr>
          <a:lstStyle/>
          <a:p>
            <a:r>
              <a:rPr lang="en-GB" sz="1400" b="1" u="sng" dirty="0" smtClean="0"/>
              <a:t>North Wales</a:t>
            </a:r>
          </a:p>
          <a:p>
            <a:r>
              <a:rPr lang="en-GB" sz="1400" b="1" dirty="0" smtClean="0"/>
              <a:t>District Manager</a:t>
            </a:r>
            <a:r>
              <a:rPr lang="en-GB" sz="1400" dirty="0" smtClean="0"/>
              <a:t>- Andy Churchman</a:t>
            </a:r>
          </a:p>
          <a:p>
            <a:r>
              <a:rPr lang="en-GB" sz="1400" b="1" dirty="0" smtClean="0"/>
              <a:t>Head of Planning &amp; Design</a:t>
            </a:r>
            <a:r>
              <a:rPr lang="en-GB" sz="1400" dirty="0" smtClean="0"/>
              <a:t>- Terry Jones</a:t>
            </a:r>
          </a:p>
          <a:p>
            <a:r>
              <a:rPr lang="en-GB" sz="1400" b="1" dirty="0" smtClean="0"/>
              <a:t>Head of Delivery- </a:t>
            </a:r>
            <a:r>
              <a:rPr lang="en-GB" sz="1400" dirty="0" smtClean="0"/>
              <a:t>John Heathman</a:t>
            </a:r>
            <a:endParaRPr lang="en-GB"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996" y="962726"/>
            <a:ext cx="4508930" cy="376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212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29" y="235938"/>
            <a:ext cx="8915400" cy="360040"/>
          </a:xfrm>
        </p:spPr>
        <p:txBody>
          <a:bodyPr/>
          <a:lstStyle/>
          <a:p>
            <a:pPr marL="0" indent="0" algn="l">
              <a:lnSpc>
                <a:spcPct val="150000"/>
              </a:lnSpc>
              <a:spcBef>
                <a:spcPts val="0"/>
              </a:spcBef>
            </a:pPr>
            <a:r>
              <a:rPr lang="en-GB" sz="2000" b="1" dirty="0">
                <a:solidFill>
                  <a:schemeClr val="tx2"/>
                </a:solidFill>
              </a:rPr>
              <a:t>2017/18 ICE Plan Action </a:t>
            </a:r>
            <a:r>
              <a:rPr lang="en-GB" sz="2000" b="1" dirty="0" smtClean="0">
                <a:solidFill>
                  <a:schemeClr val="tx2"/>
                </a:solidFill>
              </a:rPr>
              <a:t>6  – Project Management </a:t>
            </a:r>
            <a:endParaRPr lang="en-GB" sz="2000" b="1" dirty="0">
              <a:solidFill>
                <a:schemeClr val="tx2"/>
              </a:solidFill>
            </a:endParaRPr>
          </a:p>
        </p:txBody>
      </p:sp>
      <p:sp>
        <p:nvSpPr>
          <p:cNvPr id="6" name="Content Placeholder 2"/>
          <p:cNvSpPr txBox="1">
            <a:spLocks/>
          </p:cNvSpPr>
          <p:nvPr/>
        </p:nvSpPr>
        <p:spPr>
          <a:xfrm>
            <a:off x="428497" y="836712"/>
            <a:ext cx="8892988" cy="5760640"/>
          </a:xfrm>
          <a:prstGeom prst="rect">
            <a:avLst/>
          </a:prstGeom>
        </p:spPr>
        <p:txBody>
          <a:bodyPr vert="horz" lIns="91440" tIns="45720" rIns="91440" bIns="45720" rtlCol="0">
            <a:noAutofit/>
          </a:bodyPr>
          <a:lstStyle>
            <a:lvl1pPr marL="342799" indent="-342799" algn="l" defTabSz="45706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32" indent="-285665" algn="l" defTabSz="45706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664" indent="-228533" algn="l" defTabSz="45706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728"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795"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3860" indent="-228533" algn="l" defTabSz="457067" rtl="0" eaLnBrk="1" latinLnBrk="0" hangingPunct="1">
              <a:spcBef>
                <a:spcPct val="20000"/>
              </a:spcBef>
              <a:buFont typeface="Arial"/>
              <a:buChar char="•"/>
              <a:defRPr sz="2000" kern="1200">
                <a:solidFill>
                  <a:schemeClr val="tx1"/>
                </a:solidFill>
                <a:latin typeface="+mn-lt"/>
                <a:ea typeface="+mn-ea"/>
                <a:cs typeface="+mn-cs"/>
              </a:defRPr>
            </a:lvl6pPr>
            <a:lvl7pPr marL="2970926" indent="-228533" algn="l" defTabSz="457067" rtl="0" eaLnBrk="1" latinLnBrk="0" hangingPunct="1">
              <a:spcBef>
                <a:spcPct val="20000"/>
              </a:spcBef>
              <a:buFont typeface="Arial"/>
              <a:buChar char="•"/>
              <a:defRPr sz="2000" kern="1200">
                <a:solidFill>
                  <a:schemeClr val="tx1"/>
                </a:solidFill>
                <a:latin typeface="+mn-lt"/>
                <a:ea typeface="+mn-ea"/>
                <a:cs typeface="+mn-cs"/>
              </a:defRPr>
            </a:lvl7pPr>
            <a:lvl8pPr marL="3427991" indent="-228533" algn="l" defTabSz="457067" rtl="0" eaLnBrk="1" latinLnBrk="0" hangingPunct="1">
              <a:spcBef>
                <a:spcPct val="20000"/>
              </a:spcBef>
              <a:buFont typeface="Arial"/>
              <a:buChar char="•"/>
              <a:defRPr sz="2000" kern="1200">
                <a:solidFill>
                  <a:schemeClr val="tx1"/>
                </a:solidFill>
                <a:latin typeface="+mn-lt"/>
                <a:ea typeface="+mn-ea"/>
                <a:cs typeface="+mn-cs"/>
              </a:defRPr>
            </a:lvl8pPr>
            <a:lvl9pPr marL="3885056" indent="-228533" algn="l" defTabSz="457067"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b="1" dirty="0" smtClean="0">
                <a:solidFill>
                  <a:schemeClr val="tx2"/>
                </a:solidFill>
                <a:latin typeface="Arial" panose="020B0604020202020204" pitchFamily="34" charset="0"/>
                <a:cs typeface="Arial" panose="020B0604020202020204" pitchFamily="34" charset="0"/>
              </a:rPr>
              <a:t>We said …..</a:t>
            </a:r>
          </a:p>
          <a:p>
            <a:pPr marL="0" indent="0">
              <a:spcBef>
                <a:spcPts val="0"/>
              </a:spcBef>
              <a:buNone/>
            </a:pPr>
            <a:endParaRPr lang="en-GB" sz="1000"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smtClean="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smtClean="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smtClean="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smtClean="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GB" sz="600" dirty="0">
              <a:solidFill>
                <a:schemeClr val="tx2"/>
              </a:solidFill>
              <a:latin typeface="Arial" panose="020B0604020202020204" pitchFamily="34" charset="0"/>
              <a:cs typeface="Arial" panose="020B0604020202020204" pitchFamily="34" charset="0"/>
            </a:endParaRPr>
          </a:p>
          <a:p>
            <a:pPr marL="0" indent="0">
              <a:buNone/>
            </a:pPr>
            <a:endParaRPr lang="en-GB" sz="1800" b="1" dirty="0" smtClean="0">
              <a:solidFill>
                <a:schemeClr val="tx2"/>
              </a:solidFill>
              <a:latin typeface="Arial" panose="020B0604020202020204" pitchFamily="34" charset="0"/>
              <a:cs typeface="Arial" panose="020B0604020202020204" pitchFamily="34" charset="0"/>
            </a:endParaRPr>
          </a:p>
          <a:p>
            <a:pPr marL="0" indent="0">
              <a:buNone/>
            </a:pPr>
            <a:endParaRPr lang="en-GB" sz="1800" b="1" dirty="0">
              <a:solidFill>
                <a:schemeClr val="tx2"/>
              </a:solidFill>
              <a:latin typeface="Arial" panose="020B0604020202020204" pitchFamily="34" charset="0"/>
              <a:cs typeface="Arial" panose="020B0604020202020204" pitchFamily="34" charset="0"/>
            </a:endParaRPr>
          </a:p>
          <a:p>
            <a:pPr marL="0" indent="0">
              <a:buNone/>
            </a:pPr>
            <a:endParaRPr lang="en-GB" sz="1200" b="1" dirty="0" smtClean="0">
              <a:solidFill>
                <a:schemeClr val="tx2"/>
              </a:solidFill>
              <a:latin typeface="Arial" panose="020B0604020202020204" pitchFamily="34" charset="0"/>
              <a:cs typeface="Arial" panose="020B0604020202020204" pitchFamily="34" charset="0"/>
            </a:endParaRPr>
          </a:p>
          <a:p>
            <a:pPr marL="0" indent="0">
              <a:buNone/>
            </a:pPr>
            <a:endParaRPr lang="en-GB" sz="1800" b="1" dirty="0" smtClean="0">
              <a:solidFill>
                <a:schemeClr val="tx2"/>
              </a:solidFill>
              <a:latin typeface="Arial" panose="020B0604020202020204" pitchFamily="34" charset="0"/>
              <a:cs typeface="Arial" panose="020B0604020202020204" pitchFamily="34" charset="0"/>
            </a:endParaRPr>
          </a:p>
          <a:p>
            <a:pPr marL="0" indent="0">
              <a:buNone/>
            </a:pPr>
            <a:endParaRPr lang="en-GB" sz="800" b="1" dirty="0" smtClean="0">
              <a:solidFill>
                <a:schemeClr val="tx2"/>
              </a:solidFill>
              <a:latin typeface="Arial" panose="020B0604020202020204" pitchFamily="34" charset="0"/>
              <a:cs typeface="Arial" panose="020B0604020202020204" pitchFamily="34" charset="0"/>
            </a:endParaRPr>
          </a:p>
          <a:p>
            <a:pPr marL="0" indent="0">
              <a:buNone/>
            </a:pPr>
            <a:endParaRPr lang="en-GB" sz="1000" dirty="0" smtClean="0">
              <a:solidFill>
                <a:schemeClr val="tx2"/>
              </a:solidFill>
              <a:latin typeface="Arial" panose="020B0604020202020204" pitchFamily="34" charset="0"/>
              <a:cs typeface="Arial" panose="020B0604020202020204" pitchFamily="34" charset="0"/>
            </a:endParaRPr>
          </a:p>
        </p:txBody>
      </p:sp>
      <p:sp>
        <p:nvSpPr>
          <p:cNvPr id="4" name="Rectangle 3"/>
          <p:cNvSpPr/>
          <p:nvPr/>
        </p:nvSpPr>
        <p:spPr>
          <a:xfrm>
            <a:off x="351661" y="1183808"/>
            <a:ext cx="8970997" cy="2062103"/>
          </a:xfrm>
          <a:prstGeom prst="rect">
            <a:avLst/>
          </a:prstGeom>
        </p:spPr>
        <p:txBody>
          <a:bodyPr wrap="square">
            <a:spAutoFit/>
          </a:bodyPr>
          <a:lstStyle/>
          <a:p>
            <a:pPr marL="285750" lvl="0" indent="-285750">
              <a:buFont typeface="Arial" panose="020B0604020202020204" pitchFamily="34" charset="0"/>
              <a:buChar char="•"/>
            </a:pPr>
            <a:r>
              <a:rPr lang="en-GB" sz="2000" dirty="0">
                <a:solidFill>
                  <a:schemeClr val="tx2"/>
                </a:solidFill>
                <a:cs typeface="Arial" panose="020B0604020202020204" pitchFamily="34" charset="0"/>
              </a:rPr>
              <a:t>We will agree at the outset of each project, key milestones and a delivery programme which reflects both the customer’s and SPEN’s project commitments</a:t>
            </a:r>
            <a:r>
              <a:rPr lang="en-GB" sz="2000" dirty="0" smtClean="0">
                <a:solidFill>
                  <a:schemeClr val="tx2"/>
                </a:solidFill>
                <a:cs typeface="Arial" panose="020B0604020202020204" pitchFamily="34" charset="0"/>
              </a:rPr>
              <a:t>.</a:t>
            </a:r>
          </a:p>
          <a:p>
            <a:pPr marL="285750" lvl="0" indent="-285750">
              <a:buFont typeface="Arial" panose="020B0604020202020204" pitchFamily="34" charset="0"/>
              <a:buChar char="•"/>
            </a:pPr>
            <a:endParaRPr lang="en-GB" dirty="0">
              <a:solidFill>
                <a:schemeClr val="tx2"/>
              </a:solidFill>
              <a:cs typeface="Arial" panose="020B0604020202020204" pitchFamily="34" charset="0"/>
            </a:endParaRPr>
          </a:p>
          <a:p>
            <a:pPr marL="285750" lvl="0" indent="-285750">
              <a:buFont typeface="Arial" panose="020B0604020202020204" pitchFamily="34" charset="0"/>
              <a:buChar char="•"/>
            </a:pPr>
            <a:r>
              <a:rPr lang="en-GB" sz="2000" dirty="0">
                <a:solidFill>
                  <a:schemeClr val="tx2"/>
                </a:solidFill>
                <a:cs typeface="Arial" panose="020B0604020202020204" pitchFamily="34" charset="0"/>
              </a:rPr>
              <a:t>We </a:t>
            </a:r>
            <a:r>
              <a:rPr lang="en-GB" sz="2000" dirty="0" smtClean="0">
                <a:solidFill>
                  <a:schemeClr val="tx2"/>
                </a:solidFill>
                <a:cs typeface="Arial" panose="020B0604020202020204" pitchFamily="34" charset="0"/>
              </a:rPr>
              <a:t>have published templates </a:t>
            </a:r>
            <a:r>
              <a:rPr lang="en-GB" sz="2000" dirty="0">
                <a:solidFill>
                  <a:schemeClr val="tx2"/>
                </a:solidFill>
                <a:cs typeface="Arial" panose="020B0604020202020204" pitchFamily="34" charset="0"/>
              </a:rPr>
              <a:t>on our website, for typical projects, reflecting indicative timescales for each milestone.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08" y="3245911"/>
            <a:ext cx="8331667" cy="279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481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29" y="235938"/>
            <a:ext cx="8915400" cy="360040"/>
          </a:xfrm>
        </p:spPr>
        <p:txBody>
          <a:bodyPr/>
          <a:lstStyle/>
          <a:p>
            <a:pPr marL="0" indent="0" algn="l">
              <a:lnSpc>
                <a:spcPct val="150000"/>
              </a:lnSpc>
              <a:spcBef>
                <a:spcPts val="0"/>
              </a:spcBef>
            </a:pPr>
            <a:r>
              <a:rPr lang="en-GB" sz="2000" b="1" dirty="0">
                <a:solidFill>
                  <a:schemeClr val="tx2"/>
                </a:solidFill>
              </a:rPr>
              <a:t>2017/18 ICE Plan Action </a:t>
            </a:r>
            <a:r>
              <a:rPr lang="en-GB" sz="2000" b="1" dirty="0" smtClean="0">
                <a:solidFill>
                  <a:schemeClr val="tx2"/>
                </a:solidFill>
              </a:rPr>
              <a:t>6  – Project Management </a:t>
            </a:r>
            <a:endParaRPr lang="en-GB" sz="2000" b="1" dirty="0">
              <a:solidFill>
                <a:schemeClr val="tx2"/>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2" y="1588483"/>
            <a:ext cx="9571580" cy="337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837196" y="1781503"/>
            <a:ext cx="381227" cy="42566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928" y="1680012"/>
            <a:ext cx="3339334"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931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número de diapositiva"/>
          <p:cNvSpPr txBox="1">
            <a:spLocks/>
          </p:cNvSpPr>
          <p:nvPr/>
        </p:nvSpPr>
        <p:spPr bwMode="auto">
          <a:xfrm>
            <a:off x="7594600" y="6592285"/>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u="sng">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u="sng">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u="sng">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u="sng">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fld id="{7A810816-68EA-4434-A9F4-81398FA9186B}" type="slidenum">
              <a:rPr lang="es-ES" altLang="en-GB" sz="1200" b="1" u="none">
                <a:solidFill>
                  <a:prstClr val="white"/>
                </a:solidFill>
              </a:rPr>
              <a:pPr algn="r" eaLnBrk="0" fontAlgn="base" hangingPunct="0">
                <a:spcBef>
                  <a:spcPct val="0"/>
                </a:spcBef>
                <a:spcAft>
                  <a:spcPct val="0"/>
                </a:spcAft>
              </a:pPr>
              <a:t>52</a:t>
            </a:fld>
            <a:endParaRPr lang="es-ES" altLang="en-GB" sz="1200" b="1" u="none" dirty="0">
              <a:solidFill>
                <a:prstClr val="white"/>
              </a:solidFill>
            </a:endParaRPr>
          </a:p>
        </p:txBody>
      </p:sp>
      <p:sp>
        <p:nvSpPr>
          <p:cNvPr id="3" name="Title 2"/>
          <p:cNvSpPr>
            <a:spLocks noGrp="1"/>
          </p:cNvSpPr>
          <p:nvPr>
            <p:ph type="title"/>
          </p:nvPr>
        </p:nvSpPr>
        <p:spPr>
          <a:xfrm>
            <a:off x="416496" y="260648"/>
            <a:ext cx="8915400" cy="432048"/>
          </a:xfrm>
        </p:spPr>
        <p:txBody>
          <a:bodyPr/>
          <a:lstStyle/>
          <a:p>
            <a:pPr algn="l"/>
            <a:r>
              <a:rPr lang="en-GB" sz="1800" b="1" dirty="0" smtClean="0">
                <a:solidFill>
                  <a:srgbClr val="5C881A"/>
                </a:solidFill>
                <a:latin typeface="Arial" panose="020B0604020202020204" pitchFamily="34" charset="0"/>
                <a:cs typeface="Arial" panose="020B0604020202020204" pitchFamily="34" charset="0"/>
              </a:rPr>
              <a:t>Stakeholder Events</a:t>
            </a:r>
            <a:endParaRPr lang="en-GB" sz="1800" b="1" dirty="0">
              <a:solidFill>
                <a:srgbClr val="5C881A"/>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28497" y="764704"/>
            <a:ext cx="8915400" cy="5040560"/>
          </a:xfrm>
          <a:prstGeom prst="rect">
            <a:avLst/>
          </a:prstGeom>
        </p:spPr>
        <p:txBody>
          <a:bodyPr vert="horz" lIns="91440" tIns="45720" rIns="91440" bIns="45720" rtlCol="0">
            <a:noAutofit/>
          </a:bodyPr>
          <a:lstStyle>
            <a:lvl1pPr marL="342799" indent="-342799" algn="l" defTabSz="45706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32" indent="-285665" algn="l" defTabSz="45706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664" indent="-228533" algn="l" defTabSz="45706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728"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795"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3860" indent="-228533" algn="l" defTabSz="457067" rtl="0" eaLnBrk="1" latinLnBrk="0" hangingPunct="1">
              <a:spcBef>
                <a:spcPct val="20000"/>
              </a:spcBef>
              <a:buFont typeface="Arial"/>
              <a:buChar char="•"/>
              <a:defRPr sz="2000" kern="1200">
                <a:solidFill>
                  <a:schemeClr val="tx1"/>
                </a:solidFill>
                <a:latin typeface="+mn-lt"/>
                <a:ea typeface="+mn-ea"/>
                <a:cs typeface="+mn-cs"/>
              </a:defRPr>
            </a:lvl6pPr>
            <a:lvl7pPr marL="2970926" indent="-228533" algn="l" defTabSz="457067" rtl="0" eaLnBrk="1" latinLnBrk="0" hangingPunct="1">
              <a:spcBef>
                <a:spcPct val="20000"/>
              </a:spcBef>
              <a:buFont typeface="Arial"/>
              <a:buChar char="•"/>
              <a:defRPr sz="2000" kern="1200">
                <a:solidFill>
                  <a:schemeClr val="tx1"/>
                </a:solidFill>
                <a:latin typeface="+mn-lt"/>
                <a:ea typeface="+mn-ea"/>
                <a:cs typeface="+mn-cs"/>
              </a:defRPr>
            </a:lvl7pPr>
            <a:lvl8pPr marL="3427991" indent="-228533" algn="l" defTabSz="457067" rtl="0" eaLnBrk="1" latinLnBrk="0" hangingPunct="1">
              <a:spcBef>
                <a:spcPct val="20000"/>
              </a:spcBef>
              <a:buFont typeface="Arial"/>
              <a:buChar char="•"/>
              <a:defRPr sz="2000" kern="1200">
                <a:solidFill>
                  <a:schemeClr val="tx1"/>
                </a:solidFill>
                <a:latin typeface="+mn-lt"/>
                <a:ea typeface="+mn-ea"/>
                <a:cs typeface="+mn-cs"/>
              </a:defRPr>
            </a:lvl8pPr>
            <a:lvl9pPr marL="3885056" indent="-228533" algn="l" defTabSz="457067"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buNone/>
            </a:pPr>
            <a:r>
              <a:rPr lang="en-GB" sz="2000" b="1" dirty="0" smtClean="0">
                <a:solidFill>
                  <a:schemeClr val="tx2"/>
                </a:solidFill>
              </a:rPr>
              <a:t>Our commitments for engagement for 2018</a:t>
            </a:r>
          </a:p>
          <a:p>
            <a:pPr>
              <a:lnSpc>
                <a:spcPct val="150000"/>
              </a:lnSpc>
              <a:spcBef>
                <a:spcPts val="0"/>
              </a:spcBef>
            </a:pPr>
            <a:r>
              <a:rPr lang="en-GB" sz="2000" dirty="0" smtClean="0">
                <a:solidFill>
                  <a:schemeClr val="tx2"/>
                </a:solidFill>
              </a:rPr>
              <a:t>2 </a:t>
            </a:r>
            <a:r>
              <a:rPr lang="en-GB" sz="2000" dirty="0">
                <a:solidFill>
                  <a:schemeClr val="tx2"/>
                </a:solidFill>
              </a:rPr>
              <a:t>DG Workshops </a:t>
            </a:r>
          </a:p>
          <a:p>
            <a:pPr>
              <a:lnSpc>
                <a:spcPct val="150000"/>
              </a:lnSpc>
              <a:spcBef>
                <a:spcPts val="0"/>
              </a:spcBef>
            </a:pPr>
            <a:r>
              <a:rPr lang="en-GB" sz="2000" dirty="0" smtClean="0">
                <a:solidFill>
                  <a:schemeClr val="tx2"/>
                </a:solidFill>
              </a:rPr>
              <a:t>2 ICP Workshops </a:t>
            </a:r>
          </a:p>
          <a:p>
            <a:pPr>
              <a:lnSpc>
                <a:spcPct val="150000"/>
              </a:lnSpc>
              <a:spcBef>
                <a:spcPts val="0"/>
              </a:spcBef>
            </a:pPr>
            <a:r>
              <a:rPr lang="en-GB" sz="2000" dirty="0" smtClean="0">
                <a:solidFill>
                  <a:schemeClr val="tx2"/>
                </a:solidFill>
              </a:rPr>
              <a:t>2 Owner/ Operator Forums</a:t>
            </a:r>
          </a:p>
          <a:p>
            <a:pPr>
              <a:lnSpc>
                <a:spcPct val="150000"/>
              </a:lnSpc>
              <a:spcBef>
                <a:spcPts val="0"/>
              </a:spcBef>
            </a:pPr>
            <a:r>
              <a:rPr lang="en-GB" sz="2000" dirty="0" smtClean="0">
                <a:solidFill>
                  <a:schemeClr val="tx2"/>
                </a:solidFill>
              </a:rPr>
              <a:t>2 Developer </a:t>
            </a:r>
            <a:r>
              <a:rPr lang="en-GB" sz="2000" dirty="0">
                <a:solidFill>
                  <a:schemeClr val="tx2"/>
                </a:solidFill>
              </a:rPr>
              <a:t>F</a:t>
            </a:r>
            <a:r>
              <a:rPr lang="en-GB" sz="2000" dirty="0" smtClean="0">
                <a:solidFill>
                  <a:schemeClr val="tx2"/>
                </a:solidFill>
              </a:rPr>
              <a:t>orums</a:t>
            </a:r>
          </a:p>
          <a:p>
            <a:pPr>
              <a:lnSpc>
                <a:spcPct val="150000"/>
              </a:lnSpc>
              <a:spcBef>
                <a:spcPts val="0"/>
              </a:spcBef>
            </a:pPr>
            <a:r>
              <a:rPr lang="en-GB" sz="2000" dirty="0" smtClean="0">
                <a:solidFill>
                  <a:schemeClr val="tx2"/>
                </a:solidFill>
              </a:rPr>
              <a:t>A Stakeholder Panel meeting each quarter</a:t>
            </a:r>
          </a:p>
          <a:p>
            <a:pPr>
              <a:lnSpc>
                <a:spcPct val="150000"/>
              </a:lnSpc>
              <a:spcBef>
                <a:spcPts val="0"/>
              </a:spcBef>
            </a:pPr>
            <a:endParaRPr lang="en-GB" sz="2000" b="1" dirty="0">
              <a:solidFill>
                <a:schemeClr val="tx2"/>
              </a:solidFill>
            </a:endParaRPr>
          </a:p>
          <a:p>
            <a:pPr marL="0" indent="0">
              <a:lnSpc>
                <a:spcPct val="150000"/>
              </a:lnSpc>
              <a:spcBef>
                <a:spcPts val="0"/>
              </a:spcBef>
              <a:buNone/>
            </a:pPr>
            <a:r>
              <a:rPr lang="en-GB" sz="2000" b="1" dirty="0" smtClean="0">
                <a:solidFill>
                  <a:schemeClr val="tx2"/>
                </a:solidFill>
              </a:rPr>
              <a:t>Do you agree with this proposal?</a:t>
            </a:r>
          </a:p>
          <a:p>
            <a:pPr marL="0" indent="0">
              <a:lnSpc>
                <a:spcPct val="150000"/>
              </a:lnSpc>
              <a:spcBef>
                <a:spcPts val="0"/>
              </a:spcBef>
              <a:buNone/>
            </a:pPr>
            <a:r>
              <a:rPr lang="en-GB" sz="2000" dirty="0" smtClean="0">
                <a:solidFill>
                  <a:schemeClr val="tx2"/>
                </a:solidFill>
              </a:rPr>
              <a:t>We plan to issue a full calendar for 2018 by the end of this week.</a:t>
            </a:r>
            <a:endParaRPr lang="en-GB" sz="2000" b="1" dirty="0">
              <a:solidFill>
                <a:schemeClr val="tx2"/>
              </a:solidFill>
            </a:endParaRPr>
          </a:p>
        </p:txBody>
      </p:sp>
      <p:sp>
        <p:nvSpPr>
          <p:cNvPr id="6" name="Rectangle 5"/>
          <p:cNvSpPr/>
          <p:nvPr/>
        </p:nvSpPr>
        <p:spPr>
          <a:xfrm>
            <a:off x="6861105" y="6525344"/>
            <a:ext cx="2418269" cy="2160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47247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496" y="260648"/>
            <a:ext cx="8915400" cy="432048"/>
          </a:xfrm>
        </p:spPr>
        <p:txBody>
          <a:bodyPr/>
          <a:lstStyle/>
          <a:p>
            <a:pPr algn="l"/>
            <a:r>
              <a:rPr lang="en-GB" sz="1800" b="1" dirty="0" smtClean="0">
                <a:solidFill>
                  <a:srgbClr val="5C881A"/>
                </a:solidFill>
                <a:latin typeface="Arial" panose="020B0604020202020204" pitchFamily="34" charset="0"/>
                <a:cs typeface="Arial" panose="020B0604020202020204" pitchFamily="34" charset="0"/>
              </a:rPr>
              <a:t>Are these dates suitable for you?</a:t>
            </a:r>
            <a:endParaRPr lang="en-GB" sz="1800" b="1" dirty="0">
              <a:solidFill>
                <a:srgbClr val="5C881A"/>
              </a:solidFill>
              <a:latin typeface="Arial" panose="020B0604020202020204" pitchFamily="34" charset="0"/>
              <a:cs typeface="Arial" panose="020B0604020202020204" pitchFamily="34" charset="0"/>
            </a:endParaRPr>
          </a:p>
        </p:txBody>
      </p:sp>
      <p:sp>
        <p:nvSpPr>
          <p:cNvPr id="5" name="1 Marcador de número de diapositiva"/>
          <p:cNvSpPr txBox="1">
            <a:spLocks/>
          </p:cNvSpPr>
          <p:nvPr/>
        </p:nvSpPr>
        <p:spPr bwMode="auto">
          <a:xfrm>
            <a:off x="6753527" y="6492876"/>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u="sng">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u="sng">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u="sng">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u="sng">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fld id="{7A810816-68EA-4434-A9F4-81398FA9186B}" type="slidenum">
              <a:rPr lang="es-ES" altLang="en-GB" sz="1200" b="1" u="none">
                <a:solidFill>
                  <a:prstClr val="white"/>
                </a:solidFill>
              </a:rPr>
              <a:pPr algn="r" eaLnBrk="0" fontAlgn="base" hangingPunct="0">
                <a:spcBef>
                  <a:spcPct val="0"/>
                </a:spcBef>
                <a:spcAft>
                  <a:spcPct val="0"/>
                </a:spcAft>
              </a:pPr>
              <a:t>53</a:t>
            </a:fld>
            <a:endParaRPr lang="es-ES" altLang="en-GB" sz="1200" b="1" u="none" dirty="0">
              <a:solidFill>
                <a:prstClr val="white"/>
              </a:solidFill>
            </a:endParaRPr>
          </a:p>
        </p:txBody>
      </p:sp>
      <p:sp>
        <p:nvSpPr>
          <p:cNvPr id="4" name="Content Placeholder 2"/>
          <p:cNvSpPr txBox="1">
            <a:spLocks/>
          </p:cNvSpPr>
          <p:nvPr/>
        </p:nvSpPr>
        <p:spPr>
          <a:xfrm>
            <a:off x="428497" y="733172"/>
            <a:ext cx="8915400" cy="5040560"/>
          </a:xfrm>
          <a:prstGeom prst="rect">
            <a:avLst/>
          </a:prstGeom>
        </p:spPr>
        <p:txBody>
          <a:bodyPr vert="horz" lIns="91440" tIns="45720" rIns="91440" bIns="45720" rtlCol="0">
            <a:noAutofit/>
          </a:bodyPr>
          <a:lstStyle>
            <a:lvl1pPr marL="342799" indent="-342799" algn="l" defTabSz="45706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32" indent="-285665" algn="l" defTabSz="45706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664" indent="-228533" algn="l" defTabSz="45706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728"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795"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3860" indent="-228533" algn="l" defTabSz="457067" rtl="0" eaLnBrk="1" latinLnBrk="0" hangingPunct="1">
              <a:spcBef>
                <a:spcPct val="20000"/>
              </a:spcBef>
              <a:buFont typeface="Arial"/>
              <a:buChar char="•"/>
              <a:defRPr sz="2000" kern="1200">
                <a:solidFill>
                  <a:schemeClr val="tx1"/>
                </a:solidFill>
                <a:latin typeface="+mn-lt"/>
                <a:ea typeface="+mn-ea"/>
                <a:cs typeface="+mn-cs"/>
              </a:defRPr>
            </a:lvl6pPr>
            <a:lvl7pPr marL="2970926" indent="-228533" algn="l" defTabSz="457067" rtl="0" eaLnBrk="1" latinLnBrk="0" hangingPunct="1">
              <a:spcBef>
                <a:spcPct val="20000"/>
              </a:spcBef>
              <a:buFont typeface="Arial"/>
              <a:buChar char="•"/>
              <a:defRPr sz="2000" kern="1200">
                <a:solidFill>
                  <a:schemeClr val="tx1"/>
                </a:solidFill>
                <a:latin typeface="+mn-lt"/>
                <a:ea typeface="+mn-ea"/>
                <a:cs typeface="+mn-cs"/>
              </a:defRPr>
            </a:lvl7pPr>
            <a:lvl8pPr marL="3427991" indent="-228533" algn="l" defTabSz="457067" rtl="0" eaLnBrk="1" latinLnBrk="0" hangingPunct="1">
              <a:spcBef>
                <a:spcPct val="20000"/>
              </a:spcBef>
              <a:buFont typeface="Arial"/>
              <a:buChar char="•"/>
              <a:defRPr sz="2000" kern="1200">
                <a:solidFill>
                  <a:schemeClr val="tx1"/>
                </a:solidFill>
                <a:latin typeface="+mn-lt"/>
                <a:ea typeface="+mn-ea"/>
                <a:cs typeface="+mn-cs"/>
              </a:defRPr>
            </a:lvl8pPr>
            <a:lvl9pPr marL="3885056" indent="-228533" algn="l" defTabSz="457067"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buNone/>
            </a:pPr>
            <a:r>
              <a:rPr lang="en-GB" sz="2000" b="1" dirty="0" smtClean="0">
                <a:solidFill>
                  <a:schemeClr val="tx2"/>
                </a:solidFill>
              </a:rPr>
              <a:t>April		</a:t>
            </a:r>
            <a:r>
              <a:rPr lang="en-GB" sz="2000" dirty="0" smtClean="0">
                <a:solidFill>
                  <a:schemeClr val="tx2"/>
                </a:solidFill>
              </a:rPr>
              <a:t>ICP Workshop – </a:t>
            </a:r>
            <a:r>
              <a:rPr lang="en-GB" sz="2000" b="1" dirty="0" smtClean="0">
                <a:solidFill>
                  <a:schemeClr val="tx2"/>
                </a:solidFill>
              </a:rPr>
              <a:t>Friday 13</a:t>
            </a:r>
            <a:r>
              <a:rPr lang="en-GB" sz="2000" b="1" baseline="30000" dirty="0" smtClean="0">
                <a:solidFill>
                  <a:schemeClr val="tx2"/>
                </a:solidFill>
              </a:rPr>
              <a:t>th</a:t>
            </a:r>
            <a:r>
              <a:rPr lang="en-GB" sz="2000" b="1" dirty="0" smtClean="0">
                <a:solidFill>
                  <a:schemeClr val="tx2"/>
                </a:solidFill>
              </a:rPr>
              <a:t> April – Hoylake Training Centre</a:t>
            </a:r>
          </a:p>
          <a:p>
            <a:pPr marL="0" indent="0">
              <a:lnSpc>
                <a:spcPct val="150000"/>
              </a:lnSpc>
              <a:spcBef>
                <a:spcPts val="0"/>
              </a:spcBef>
              <a:buNone/>
            </a:pPr>
            <a:r>
              <a:rPr lang="en-GB" sz="2000" b="1" dirty="0" smtClean="0">
                <a:solidFill>
                  <a:schemeClr val="tx2"/>
                </a:solidFill>
              </a:rPr>
              <a:t>May  		</a:t>
            </a:r>
            <a:r>
              <a:rPr lang="en-GB" sz="2000" dirty="0" smtClean="0">
                <a:solidFill>
                  <a:schemeClr val="tx2"/>
                </a:solidFill>
              </a:rPr>
              <a:t>Developer Forum -  </a:t>
            </a:r>
            <a:r>
              <a:rPr lang="en-GB" sz="2000" b="1" dirty="0" smtClean="0">
                <a:solidFill>
                  <a:schemeClr val="tx2"/>
                </a:solidFill>
              </a:rPr>
              <a:t>Wednesday 16</a:t>
            </a:r>
            <a:r>
              <a:rPr lang="en-GB" sz="2000" b="1" baseline="30000" dirty="0" smtClean="0">
                <a:solidFill>
                  <a:schemeClr val="tx2"/>
                </a:solidFill>
              </a:rPr>
              <a:t>th</a:t>
            </a:r>
            <a:r>
              <a:rPr lang="en-GB" sz="2000" b="1" dirty="0" smtClean="0">
                <a:solidFill>
                  <a:schemeClr val="tx2"/>
                </a:solidFill>
              </a:rPr>
              <a:t> May </a:t>
            </a:r>
          </a:p>
          <a:p>
            <a:pPr marL="0" indent="0">
              <a:lnSpc>
                <a:spcPct val="150000"/>
              </a:lnSpc>
              <a:spcBef>
                <a:spcPts val="0"/>
              </a:spcBef>
              <a:buNone/>
            </a:pPr>
            <a:r>
              <a:rPr lang="en-GB" sz="2000" b="1" dirty="0" smtClean="0">
                <a:solidFill>
                  <a:schemeClr val="tx2"/>
                </a:solidFill>
              </a:rPr>
              <a:t>June  		</a:t>
            </a:r>
            <a:r>
              <a:rPr lang="en-GB" sz="2000" dirty="0" smtClean="0">
                <a:solidFill>
                  <a:schemeClr val="tx2"/>
                </a:solidFill>
              </a:rPr>
              <a:t>DG Workshop- </a:t>
            </a:r>
            <a:r>
              <a:rPr lang="en-GB" sz="2000" b="1" dirty="0" smtClean="0">
                <a:solidFill>
                  <a:schemeClr val="tx2"/>
                </a:solidFill>
              </a:rPr>
              <a:t>Wednesday</a:t>
            </a:r>
            <a:r>
              <a:rPr lang="en-GB" sz="2000" dirty="0" smtClean="0">
                <a:solidFill>
                  <a:schemeClr val="tx2"/>
                </a:solidFill>
              </a:rPr>
              <a:t> </a:t>
            </a:r>
            <a:r>
              <a:rPr lang="en-GB" sz="2000" b="1" dirty="0" smtClean="0">
                <a:solidFill>
                  <a:schemeClr val="tx2"/>
                </a:solidFill>
              </a:rPr>
              <a:t>13</a:t>
            </a:r>
            <a:r>
              <a:rPr lang="en-GB" sz="2000" b="1" baseline="30000" dirty="0" smtClean="0">
                <a:solidFill>
                  <a:schemeClr val="tx2"/>
                </a:solidFill>
              </a:rPr>
              <a:t>th</a:t>
            </a:r>
            <a:r>
              <a:rPr lang="en-GB" sz="2000" b="1" dirty="0" smtClean="0">
                <a:solidFill>
                  <a:schemeClr val="tx2"/>
                </a:solidFill>
              </a:rPr>
              <a:t> June</a:t>
            </a:r>
          </a:p>
          <a:p>
            <a:pPr marL="0" indent="0">
              <a:lnSpc>
                <a:spcPct val="150000"/>
              </a:lnSpc>
              <a:spcBef>
                <a:spcPts val="0"/>
              </a:spcBef>
              <a:buNone/>
            </a:pPr>
            <a:r>
              <a:rPr lang="en-GB" sz="2000" dirty="0" smtClean="0">
                <a:solidFill>
                  <a:schemeClr val="tx2"/>
                </a:solidFill>
              </a:rPr>
              <a:t>	   		Stakeholder Panel- </a:t>
            </a:r>
            <a:r>
              <a:rPr lang="en-GB" sz="2000" b="1" dirty="0" smtClean="0">
                <a:solidFill>
                  <a:schemeClr val="tx2"/>
                </a:solidFill>
              </a:rPr>
              <a:t>Wednesday</a:t>
            </a:r>
            <a:r>
              <a:rPr lang="en-GB" sz="2000" dirty="0" smtClean="0">
                <a:solidFill>
                  <a:schemeClr val="tx2"/>
                </a:solidFill>
              </a:rPr>
              <a:t> </a:t>
            </a:r>
            <a:r>
              <a:rPr lang="en-GB" sz="2000" b="1" dirty="0" smtClean="0">
                <a:solidFill>
                  <a:schemeClr val="tx2"/>
                </a:solidFill>
              </a:rPr>
              <a:t>27</a:t>
            </a:r>
            <a:r>
              <a:rPr lang="en-GB" sz="2000" b="1" baseline="30000" dirty="0" smtClean="0">
                <a:solidFill>
                  <a:schemeClr val="tx2"/>
                </a:solidFill>
              </a:rPr>
              <a:t>th</a:t>
            </a:r>
            <a:r>
              <a:rPr lang="en-GB" sz="2000" b="1" dirty="0">
                <a:solidFill>
                  <a:schemeClr val="tx2"/>
                </a:solidFill>
              </a:rPr>
              <a:t> </a:t>
            </a:r>
            <a:r>
              <a:rPr lang="en-GB" sz="2000" b="1" dirty="0" smtClean="0">
                <a:solidFill>
                  <a:schemeClr val="tx2"/>
                </a:solidFill>
              </a:rPr>
              <a:t>June</a:t>
            </a:r>
          </a:p>
          <a:p>
            <a:pPr marL="0" indent="0">
              <a:lnSpc>
                <a:spcPct val="150000"/>
              </a:lnSpc>
              <a:spcBef>
                <a:spcPts val="0"/>
              </a:spcBef>
              <a:buNone/>
            </a:pPr>
            <a:r>
              <a:rPr lang="en-GB" sz="2000" b="1" dirty="0" smtClean="0">
                <a:solidFill>
                  <a:schemeClr val="tx2"/>
                </a:solidFill>
              </a:rPr>
              <a:t>July			</a:t>
            </a:r>
            <a:r>
              <a:rPr lang="en-GB" sz="2000" dirty="0" smtClean="0">
                <a:solidFill>
                  <a:schemeClr val="tx2"/>
                </a:solidFill>
              </a:rPr>
              <a:t>Summer Holidays</a:t>
            </a:r>
          </a:p>
          <a:p>
            <a:pPr marL="0" indent="0">
              <a:lnSpc>
                <a:spcPct val="150000"/>
              </a:lnSpc>
              <a:spcBef>
                <a:spcPts val="0"/>
              </a:spcBef>
              <a:buNone/>
            </a:pPr>
            <a:r>
              <a:rPr lang="en-GB" sz="2000" b="1" dirty="0" smtClean="0">
                <a:solidFill>
                  <a:schemeClr val="tx2"/>
                </a:solidFill>
              </a:rPr>
              <a:t>August		</a:t>
            </a:r>
            <a:r>
              <a:rPr lang="en-GB" sz="2000" dirty="0" smtClean="0">
                <a:solidFill>
                  <a:schemeClr val="tx2"/>
                </a:solidFill>
              </a:rPr>
              <a:t>Summer Holidays</a:t>
            </a:r>
            <a:endParaRPr lang="en-GB" sz="2000" dirty="0">
              <a:solidFill>
                <a:schemeClr val="tx2"/>
              </a:solidFill>
            </a:endParaRPr>
          </a:p>
          <a:p>
            <a:pPr marL="0" indent="0">
              <a:lnSpc>
                <a:spcPct val="150000"/>
              </a:lnSpc>
              <a:spcBef>
                <a:spcPts val="0"/>
              </a:spcBef>
              <a:buNone/>
            </a:pPr>
            <a:r>
              <a:rPr lang="en-GB" sz="2000" b="1" dirty="0" smtClean="0">
                <a:solidFill>
                  <a:schemeClr val="tx2"/>
                </a:solidFill>
              </a:rPr>
              <a:t>September	</a:t>
            </a:r>
            <a:r>
              <a:rPr lang="en-GB" sz="2000" dirty="0" smtClean="0">
                <a:solidFill>
                  <a:schemeClr val="tx2"/>
                </a:solidFill>
              </a:rPr>
              <a:t>ICP </a:t>
            </a:r>
            <a:r>
              <a:rPr lang="en-GB" sz="2000" dirty="0">
                <a:solidFill>
                  <a:schemeClr val="tx2"/>
                </a:solidFill>
              </a:rPr>
              <a:t>Workshop- </a:t>
            </a:r>
            <a:r>
              <a:rPr lang="en-GB" sz="2000" b="1" dirty="0" smtClean="0">
                <a:solidFill>
                  <a:schemeClr val="tx2"/>
                </a:solidFill>
              </a:rPr>
              <a:t>Wednesday 12</a:t>
            </a:r>
            <a:r>
              <a:rPr lang="en-GB" sz="2000" b="1" baseline="30000" dirty="0" smtClean="0">
                <a:solidFill>
                  <a:schemeClr val="tx2"/>
                </a:solidFill>
              </a:rPr>
              <a:t>th</a:t>
            </a:r>
            <a:r>
              <a:rPr lang="en-GB" sz="2000" b="1" dirty="0" smtClean="0">
                <a:solidFill>
                  <a:schemeClr val="tx2"/>
                </a:solidFill>
              </a:rPr>
              <a:t> </a:t>
            </a:r>
            <a:r>
              <a:rPr lang="en-GB" sz="2000" b="1" dirty="0">
                <a:solidFill>
                  <a:schemeClr val="tx2"/>
                </a:solidFill>
              </a:rPr>
              <a:t>September</a:t>
            </a:r>
          </a:p>
          <a:p>
            <a:pPr marL="0" indent="0">
              <a:lnSpc>
                <a:spcPct val="150000"/>
              </a:lnSpc>
              <a:spcBef>
                <a:spcPts val="0"/>
              </a:spcBef>
              <a:buNone/>
            </a:pPr>
            <a:r>
              <a:rPr lang="en-GB" sz="2000" dirty="0" smtClean="0">
                <a:solidFill>
                  <a:schemeClr val="tx2"/>
                </a:solidFill>
              </a:rPr>
              <a:t>			Stakeholder </a:t>
            </a:r>
            <a:r>
              <a:rPr lang="en-GB" sz="2000" dirty="0">
                <a:solidFill>
                  <a:schemeClr val="tx2"/>
                </a:solidFill>
              </a:rPr>
              <a:t>Panel- </a:t>
            </a:r>
            <a:r>
              <a:rPr lang="en-GB" sz="2000" dirty="0" smtClean="0">
                <a:solidFill>
                  <a:schemeClr val="tx2"/>
                </a:solidFill>
              </a:rPr>
              <a:t> </a:t>
            </a:r>
            <a:r>
              <a:rPr lang="en-GB" sz="2000" b="1" dirty="0" smtClean="0">
                <a:solidFill>
                  <a:schemeClr val="tx2"/>
                </a:solidFill>
              </a:rPr>
              <a:t>Wednesday 19</a:t>
            </a:r>
            <a:r>
              <a:rPr lang="en-GB" sz="2000" b="1" baseline="30000" dirty="0" smtClean="0">
                <a:solidFill>
                  <a:schemeClr val="tx2"/>
                </a:solidFill>
              </a:rPr>
              <a:t>th</a:t>
            </a:r>
            <a:r>
              <a:rPr lang="en-GB" sz="2000" b="1" dirty="0" smtClean="0">
                <a:solidFill>
                  <a:schemeClr val="tx2"/>
                </a:solidFill>
              </a:rPr>
              <a:t> </a:t>
            </a:r>
            <a:r>
              <a:rPr lang="en-GB" sz="2000" b="1" dirty="0">
                <a:solidFill>
                  <a:schemeClr val="tx2"/>
                </a:solidFill>
              </a:rPr>
              <a:t>September</a:t>
            </a:r>
          </a:p>
          <a:p>
            <a:pPr marL="0" indent="0">
              <a:lnSpc>
                <a:spcPct val="150000"/>
              </a:lnSpc>
              <a:spcBef>
                <a:spcPts val="0"/>
              </a:spcBef>
              <a:buNone/>
            </a:pPr>
            <a:r>
              <a:rPr lang="en-GB" sz="2000" b="1" dirty="0" smtClean="0">
                <a:solidFill>
                  <a:schemeClr val="tx2"/>
                </a:solidFill>
              </a:rPr>
              <a:t>October		</a:t>
            </a:r>
            <a:r>
              <a:rPr lang="en-GB" sz="2000" dirty="0" smtClean="0">
                <a:solidFill>
                  <a:schemeClr val="tx2"/>
                </a:solidFill>
              </a:rPr>
              <a:t>Owner</a:t>
            </a:r>
            <a:r>
              <a:rPr lang="en-GB" sz="2000" dirty="0">
                <a:solidFill>
                  <a:schemeClr val="tx2"/>
                </a:solidFill>
              </a:rPr>
              <a:t>/ Operator Forum- </a:t>
            </a:r>
            <a:r>
              <a:rPr lang="en-GB" sz="2000" b="1" dirty="0" smtClean="0">
                <a:solidFill>
                  <a:schemeClr val="tx2"/>
                </a:solidFill>
              </a:rPr>
              <a:t>Wednesday 17</a:t>
            </a:r>
            <a:r>
              <a:rPr lang="en-GB" sz="2000" b="1" baseline="30000" dirty="0" smtClean="0">
                <a:solidFill>
                  <a:schemeClr val="tx2"/>
                </a:solidFill>
              </a:rPr>
              <a:t>th</a:t>
            </a:r>
            <a:r>
              <a:rPr lang="en-GB" sz="2000" b="1" dirty="0" smtClean="0">
                <a:solidFill>
                  <a:schemeClr val="tx2"/>
                </a:solidFill>
              </a:rPr>
              <a:t> </a:t>
            </a:r>
            <a:r>
              <a:rPr lang="en-GB" sz="2000" b="1" dirty="0">
                <a:solidFill>
                  <a:schemeClr val="tx2"/>
                </a:solidFill>
              </a:rPr>
              <a:t>October</a:t>
            </a:r>
          </a:p>
          <a:p>
            <a:pPr marL="0" indent="0">
              <a:lnSpc>
                <a:spcPct val="150000"/>
              </a:lnSpc>
              <a:spcBef>
                <a:spcPts val="0"/>
              </a:spcBef>
              <a:buNone/>
            </a:pPr>
            <a:r>
              <a:rPr lang="en-GB" sz="2000" dirty="0" smtClean="0">
                <a:solidFill>
                  <a:schemeClr val="tx2"/>
                </a:solidFill>
              </a:rPr>
              <a:t>		  	Developer’s </a:t>
            </a:r>
            <a:r>
              <a:rPr lang="en-GB" sz="2000" dirty="0">
                <a:solidFill>
                  <a:schemeClr val="tx2"/>
                </a:solidFill>
              </a:rPr>
              <a:t>Forum- </a:t>
            </a:r>
            <a:r>
              <a:rPr lang="en-GB" sz="2000" b="1" dirty="0" smtClean="0">
                <a:solidFill>
                  <a:schemeClr val="tx2"/>
                </a:solidFill>
              </a:rPr>
              <a:t>Wednesday 24</a:t>
            </a:r>
            <a:r>
              <a:rPr lang="en-GB" sz="2000" b="1" baseline="30000" dirty="0" smtClean="0">
                <a:solidFill>
                  <a:schemeClr val="tx2"/>
                </a:solidFill>
              </a:rPr>
              <a:t>th</a:t>
            </a:r>
            <a:r>
              <a:rPr lang="en-GB" sz="2000" b="1" dirty="0" smtClean="0">
                <a:solidFill>
                  <a:schemeClr val="tx2"/>
                </a:solidFill>
              </a:rPr>
              <a:t> </a:t>
            </a:r>
            <a:r>
              <a:rPr lang="en-GB" sz="2000" b="1" dirty="0">
                <a:solidFill>
                  <a:schemeClr val="tx2"/>
                </a:solidFill>
              </a:rPr>
              <a:t>October</a:t>
            </a:r>
          </a:p>
          <a:p>
            <a:pPr marL="0" indent="0">
              <a:lnSpc>
                <a:spcPct val="150000"/>
              </a:lnSpc>
              <a:spcBef>
                <a:spcPts val="0"/>
              </a:spcBef>
              <a:buNone/>
            </a:pPr>
            <a:r>
              <a:rPr lang="en-GB" sz="2000" b="1" dirty="0" smtClean="0">
                <a:solidFill>
                  <a:schemeClr val="tx2"/>
                </a:solidFill>
              </a:rPr>
              <a:t>November	</a:t>
            </a:r>
            <a:r>
              <a:rPr lang="en-GB" sz="2000" dirty="0" smtClean="0">
                <a:solidFill>
                  <a:schemeClr val="tx2"/>
                </a:solidFill>
              </a:rPr>
              <a:t>DG </a:t>
            </a:r>
            <a:r>
              <a:rPr lang="en-GB" sz="2000" dirty="0">
                <a:solidFill>
                  <a:schemeClr val="tx2"/>
                </a:solidFill>
              </a:rPr>
              <a:t>Workshop- </a:t>
            </a:r>
            <a:r>
              <a:rPr lang="en-GB" sz="2000" b="1" dirty="0" smtClean="0">
                <a:solidFill>
                  <a:schemeClr val="tx2"/>
                </a:solidFill>
              </a:rPr>
              <a:t>Wednesday</a:t>
            </a:r>
            <a:r>
              <a:rPr lang="en-GB" sz="2000" dirty="0" smtClean="0">
                <a:solidFill>
                  <a:schemeClr val="tx2"/>
                </a:solidFill>
              </a:rPr>
              <a:t> </a:t>
            </a:r>
            <a:r>
              <a:rPr lang="en-GB" sz="2000" b="1" dirty="0" smtClean="0">
                <a:solidFill>
                  <a:schemeClr val="tx2"/>
                </a:solidFill>
              </a:rPr>
              <a:t>14</a:t>
            </a:r>
            <a:r>
              <a:rPr lang="en-GB" sz="2000" b="1" baseline="30000" dirty="0" smtClean="0">
                <a:solidFill>
                  <a:schemeClr val="tx2"/>
                </a:solidFill>
              </a:rPr>
              <a:t>th</a:t>
            </a:r>
            <a:r>
              <a:rPr lang="en-GB" sz="2000" b="1" dirty="0" smtClean="0">
                <a:solidFill>
                  <a:schemeClr val="tx2"/>
                </a:solidFill>
              </a:rPr>
              <a:t> </a:t>
            </a:r>
            <a:r>
              <a:rPr lang="en-GB" sz="2000" b="1" dirty="0">
                <a:solidFill>
                  <a:schemeClr val="tx2"/>
                </a:solidFill>
              </a:rPr>
              <a:t>November</a:t>
            </a:r>
          </a:p>
          <a:p>
            <a:pPr marL="0" indent="0">
              <a:lnSpc>
                <a:spcPct val="150000"/>
              </a:lnSpc>
              <a:spcBef>
                <a:spcPts val="0"/>
              </a:spcBef>
              <a:buNone/>
            </a:pPr>
            <a:r>
              <a:rPr lang="en-GB" sz="2000" b="1" dirty="0" smtClean="0">
                <a:solidFill>
                  <a:schemeClr val="tx2"/>
                </a:solidFill>
              </a:rPr>
              <a:t>December 	</a:t>
            </a:r>
            <a:r>
              <a:rPr lang="en-GB" sz="2000" dirty="0" smtClean="0">
                <a:solidFill>
                  <a:schemeClr val="tx2"/>
                </a:solidFill>
              </a:rPr>
              <a:t>Stakeholder </a:t>
            </a:r>
            <a:r>
              <a:rPr lang="en-GB" sz="2000" dirty="0">
                <a:solidFill>
                  <a:schemeClr val="tx2"/>
                </a:solidFill>
              </a:rPr>
              <a:t>Panel- </a:t>
            </a:r>
            <a:r>
              <a:rPr lang="en-GB" sz="2000" b="1" dirty="0" smtClean="0">
                <a:solidFill>
                  <a:schemeClr val="tx2"/>
                </a:solidFill>
              </a:rPr>
              <a:t>Wednesday</a:t>
            </a:r>
            <a:r>
              <a:rPr lang="en-GB" sz="2000" dirty="0" smtClean="0">
                <a:solidFill>
                  <a:schemeClr val="tx2"/>
                </a:solidFill>
              </a:rPr>
              <a:t> </a:t>
            </a:r>
            <a:r>
              <a:rPr lang="en-GB" sz="2000" b="1" dirty="0" smtClean="0">
                <a:solidFill>
                  <a:schemeClr val="tx2"/>
                </a:solidFill>
              </a:rPr>
              <a:t>12</a:t>
            </a:r>
            <a:r>
              <a:rPr lang="en-GB" sz="2000" b="1" baseline="30000" dirty="0" smtClean="0">
                <a:solidFill>
                  <a:schemeClr val="tx2"/>
                </a:solidFill>
              </a:rPr>
              <a:t>th</a:t>
            </a:r>
            <a:r>
              <a:rPr lang="en-GB" sz="2000" b="1" dirty="0" smtClean="0">
                <a:solidFill>
                  <a:schemeClr val="tx2"/>
                </a:solidFill>
              </a:rPr>
              <a:t> </a:t>
            </a:r>
            <a:r>
              <a:rPr lang="en-GB" sz="2000" b="1" dirty="0">
                <a:solidFill>
                  <a:schemeClr val="tx2"/>
                </a:solidFill>
              </a:rPr>
              <a:t>December</a:t>
            </a:r>
          </a:p>
          <a:p>
            <a:pPr marL="0" indent="0">
              <a:lnSpc>
                <a:spcPct val="150000"/>
              </a:lnSpc>
              <a:spcBef>
                <a:spcPts val="0"/>
              </a:spcBef>
              <a:buNone/>
            </a:pPr>
            <a:endParaRPr lang="en-GB" sz="2000" dirty="0" smtClean="0">
              <a:solidFill>
                <a:schemeClr val="tx2"/>
              </a:solidFill>
            </a:endParaRPr>
          </a:p>
        </p:txBody>
      </p:sp>
      <p:sp>
        <p:nvSpPr>
          <p:cNvPr id="6" name="Rectangle 5"/>
          <p:cNvSpPr/>
          <p:nvPr/>
        </p:nvSpPr>
        <p:spPr>
          <a:xfrm>
            <a:off x="6861105" y="6525344"/>
            <a:ext cx="2418269" cy="2160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35595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número de diapositiva"/>
          <p:cNvSpPr txBox="1">
            <a:spLocks/>
          </p:cNvSpPr>
          <p:nvPr/>
        </p:nvSpPr>
        <p:spPr bwMode="auto">
          <a:xfrm>
            <a:off x="7594600" y="6592285"/>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u="sng">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u="sng">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u="sng">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u="sng">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fld id="{7A810816-68EA-4434-A9F4-81398FA9186B}" type="slidenum">
              <a:rPr lang="es-ES" altLang="en-GB" sz="1200" b="1" u="none">
                <a:solidFill>
                  <a:prstClr val="white"/>
                </a:solidFill>
              </a:rPr>
              <a:pPr algn="r" eaLnBrk="0" fontAlgn="base" hangingPunct="0">
                <a:spcBef>
                  <a:spcPct val="0"/>
                </a:spcBef>
                <a:spcAft>
                  <a:spcPct val="0"/>
                </a:spcAft>
              </a:pPr>
              <a:t>54</a:t>
            </a:fld>
            <a:endParaRPr lang="es-ES" altLang="en-GB" sz="1200" b="1" u="none" dirty="0">
              <a:solidFill>
                <a:prstClr val="white"/>
              </a:solidFill>
            </a:endParaRPr>
          </a:p>
        </p:txBody>
      </p:sp>
      <p:sp>
        <p:nvSpPr>
          <p:cNvPr id="3" name="Title 2"/>
          <p:cNvSpPr>
            <a:spLocks noGrp="1"/>
          </p:cNvSpPr>
          <p:nvPr>
            <p:ph type="title"/>
          </p:nvPr>
        </p:nvSpPr>
        <p:spPr>
          <a:xfrm>
            <a:off x="416496" y="260648"/>
            <a:ext cx="8915400" cy="432048"/>
          </a:xfrm>
        </p:spPr>
        <p:txBody>
          <a:bodyPr/>
          <a:lstStyle/>
          <a:p>
            <a:pPr algn="l"/>
            <a:r>
              <a:rPr lang="en-GB" sz="1800" b="1" dirty="0" smtClean="0">
                <a:solidFill>
                  <a:srgbClr val="5C881A"/>
                </a:solidFill>
                <a:latin typeface="Arial" panose="020B0604020202020204" pitchFamily="34" charset="0"/>
                <a:cs typeface="Arial" panose="020B0604020202020204" pitchFamily="34" charset="0"/>
              </a:rPr>
              <a:t>Proposal for 2018/19 ICE Plan</a:t>
            </a:r>
            <a:endParaRPr lang="en-GB" sz="1800" b="1" dirty="0">
              <a:solidFill>
                <a:srgbClr val="5C881A"/>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28497" y="764704"/>
            <a:ext cx="8915400" cy="5040560"/>
          </a:xfrm>
          <a:prstGeom prst="rect">
            <a:avLst/>
          </a:prstGeom>
        </p:spPr>
        <p:txBody>
          <a:bodyPr vert="horz" lIns="91440" tIns="45720" rIns="91440" bIns="45720" rtlCol="0">
            <a:noAutofit/>
          </a:bodyPr>
          <a:lstStyle>
            <a:lvl1pPr marL="342799" indent="-342799" algn="l" defTabSz="45706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32" indent="-285665" algn="l" defTabSz="45706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664" indent="-228533" algn="l" defTabSz="45706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728"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795"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3860" indent="-228533" algn="l" defTabSz="457067" rtl="0" eaLnBrk="1" latinLnBrk="0" hangingPunct="1">
              <a:spcBef>
                <a:spcPct val="20000"/>
              </a:spcBef>
              <a:buFont typeface="Arial"/>
              <a:buChar char="•"/>
              <a:defRPr sz="2000" kern="1200">
                <a:solidFill>
                  <a:schemeClr val="tx1"/>
                </a:solidFill>
                <a:latin typeface="+mn-lt"/>
                <a:ea typeface="+mn-ea"/>
                <a:cs typeface="+mn-cs"/>
              </a:defRPr>
            </a:lvl6pPr>
            <a:lvl7pPr marL="2970926" indent="-228533" algn="l" defTabSz="457067" rtl="0" eaLnBrk="1" latinLnBrk="0" hangingPunct="1">
              <a:spcBef>
                <a:spcPct val="20000"/>
              </a:spcBef>
              <a:buFont typeface="Arial"/>
              <a:buChar char="•"/>
              <a:defRPr sz="2000" kern="1200">
                <a:solidFill>
                  <a:schemeClr val="tx1"/>
                </a:solidFill>
                <a:latin typeface="+mn-lt"/>
                <a:ea typeface="+mn-ea"/>
                <a:cs typeface="+mn-cs"/>
              </a:defRPr>
            </a:lvl7pPr>
            <a:lvl8pPr marL="3427991" indent="-228533" algn="l" defTabSz="457067" rtl="0" eaLnBrk="1" latinLnBrk="0" hangingPunct="1">
              <a:spcBef>
                <a:spcPct val="20000"/>
              </a:spcBef>
              <a:buFont typeface="Arial"/>
              <a:buChar char="•"/>
              <a:defRPr sz="2000" kern="1200">
                <a:solidFill>
                  <a:schemeClr val="tx1"/>
                </a:solidFill>
                <a:latin typeface="+mn-lt"/>
                <a:ea typeface="+mn-ea"/>
                <a:cs typeface="+mn-cs"/>
              </a:defRPr>
            </a:lvl8pPr>
            <a:lvl9pPr marL="3885056" indent="-228533" algn="l" defTabSz="457067"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buNone/>
            </a:pPr>
            <a:endParaRPr lang="en-GB" sz="2000" b="1"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12386189"/>
              </p:ext>
            </p:extLst>
          </p:nvPr>
        </p:nvGraphicFramePr>
        <p:xfrm>
          <a:off x="506508" y="836712"/>
          <a:ext cx="8892987" cy="4797422"/>
        </p:xfrm>
        <a:graphic>
          <a:graphicData uri="http://schemas.openxmlformats.org/drawingml/2006/table">
            <a:tbl>
              <a:tblPr/>
              <a:tblGrid>
                <a:gridCol w="651367"/>
                <a:gridCol w="2496912"/>
                <a:gridCol w="5744708"/>
              </a:tblGrid>
              <a:tr h="1051993">
                <a:tc>
                  <a:txBody>
                    <a:bodyPr/>
                    <a:lstStyle/>
                    <a:p>
                      <a:pPr algn="ctr" fontAlgn="ctr"/>
                      <a:r>
                        <a:rPr lang="en-GB" sz="1200" b="1" i="0" u="none" strike="noStrike" dirty="0">
                          <a:solidFill>
                            <a:srgbClr val="000000"/>
                          </a:solidFill>
                          <a:effectLst/>
                          <a:latin typeface="Arial"/>
                        </a:rPr>
                        <a:t>1</a:t>
                      </a:r>
                    </a:p>
                  </a:txBody>
                  <a:tcPr marL="6020" marR="6020" marT="5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Communication </a:t>
                      </a:r>
                      <a:endParaRPr lang="en-GB" sz="1200" b="1" i="0" u="none" strike="noStrike" dirty="0" smtClean="0">
                        <a:solidFill>
                          <a:srgbClr val="000000"/>
                        </a:solidFill>
                        <a:effectLst/>
                        <a:latin typeface="Arial"/>
                      </a:endParaRPr>
                    </a:p>
                    <a:p>
                      <a:pPr algn="ctr" fontAlgn="t"/>
                      <a:r>
                        <a:rPr lang="en-GB" sz="1200" b="1" i="0" u="none" strike="noStrike" dirty="0" smtClean="0">
                          <a:solidFill>
                            <a:srgbClr val="000000"/>
                          </a:solidFill>
                          <a:effectLst/>
                          <a:latin typeface="Arial"/>
                        </a:rPr>
                        <a:t>Customer </a:t>
                      </a:r>
                      <a:r>
                        <a:rPr lang="en-GB" sz="1200" b="1" i="0" u="none" strike="noStrike" dirty="0">
                          <a:solidFill>
                            <a:srgbClr val="000000"/>
                          </a:solidFill>
                          <a:effectLst/>
                          <a:latin typeface="Arial"/>
                        </a:rPr>
                        <a:t>Journey </a:t>
                      </a:r>
                      <a:endParaRPr lang="en-GB" sz="1200" b="1" i="0" u="none" strike="noStrike" dirty="0" smtClean="0">
                        <a:solidFill>
                          <a:srgbClr val="000000"/>
                        </a:solidFill>
                        <a:effectLst/>
                        <a:latin typeface="Arial"/>
                      </a:endParaRPr>
                    </a:p>
                    <a:p>
                      <a:pPr algn="ctr" fontAlgn="t"/>
                      <a:r>
                        <a:rPr lang="en-GB" sz="1200" b="1" i="0" u="none" strike="noStrike" dirty="0" smtClean="0">
                          <a:solidFill>
                            <a:srgbClr val="000000"/>
                          </a:solidFill>
                          <a:effectLst/>
                          <a:latin typeface="Arial"/>
                        </a:rPr>
                        <a:t>Land </a:t>
                      </a:r>
                      <a:r>
                        <a:rPr lang="en-GB" sz="1200" b="1" i="0" u="none" strike="noStrike" dirty="0">
                          <a:solidFill>
                            <a:srgbClr val="000000"/>
                          </a:solidFill>
                          <a:effectLst/>
                          <a:latin typeface="Arial"/>
                        </a:rPr>
                        <a:t>Rights and Metering </a:t>
                      </a:r>
                    </a:p>
                  </a:txBody>
                  <a:tcPr marL="6020" marR="6020" marT="5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For a number of our key connections processes, we will develop a detailed customer journey to explain and provide clear guidance for our customers.</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We will produce a detailed journey for obtaining Land Rights and the process for getting a meter installed, providing details of key stages and the timescales involved</a:t>
                      </a:r>
                      <a:r>
                        <a:rPr lang="en-GB" sz="1200" b="0" i="0" u="none" strike="noStrike" dirty="0" smtClean="0">
                          <a:solidFill>
                            <a:srgbClr val="000000"/>
                          </a:solidFill>
                          <a:effectLst/>
                          <a:latin typeface="Arial"/>
                        </a:rPr>
                        <a:t>.</a:t>
                      </a:r>
                      <a:endParaRPr lang="en-GB" sz="1200" b="0" i="0" u="none" strike="noStrike" dirty="0">
                        <a:solidFill>
                          <a:srgbClr val="000000"/>
                        </a:solidFill>
                        <a:effectLst/>
                        <a:latin typeface="Arial"/>
                      </a:endParaRPr>
                    </a:p>
                  </a:txBody>
                  <a:tcPr marL="6020" marR="6020"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28192">
                <a:tc>
                  <a:txBody>
                    <a:bodyPr/>
                    <a:lstStyle/>
                    <a:p>
                      <a:pPr algn="ctr" fontAlgn="ctr"/>
                      <a:r>
                        <a:rPr lang="en-GB" sz="1200" b="1" i="0" u="none" strike="noStrike" dirty="0">
                          <a:solidFill>
                            <a:srgbClr val="000000"/>
                          </a:solidFill>
                          <a:effectLst/>
                          <a:latin typeface="Arial"/>
                        </a:rPr>
                        <a:t>2</a:t>
                      </a:r>
                    </a:p>
                  </a:txBody>
                  <a:tcPr marL="6020" marR="6020" marT="5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Project Communication </a:t>
                      </a:r>
                      <a:r>
                        <a:rPr lang="en-GB" sz="1200" b="1" i="0" u="none" strike="noStrike" dirty="0" smtClean="0">
                          <a:solidFill>
                            <a:srgbClr val="000000"/>
                          </a:solidFill>
                          <a:effectLst/>
                          <a:latin typeface="Arial"/>
                        </a:rPr>
                        <a:t>External</a:t>
                      </a:r>
                      <a:endParaRPr lang="en-GB" sz="1200" b="1" i="0" u="none" strike="noStrike" dirty="0">
                        <a:solidFill>
                          <a:srgbClr val="000000"/>
                        </a:solidFill>
                        <a:effectLst/>
                        <a:latin typeface="Arial"/>
                      </a:endParaRPr>
                    </a:p>
                  </a:txBody>
                  <a:tcPr marL="6020" marR="6020" marT="5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We will continue to monitor and assess our customer communication throughout the lifecycle of a project.</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We will audit against process to ensure adherence.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We will introduce a new text survey which will be sent to every customer on completion of key project milestones, Quotation Issued, Project Acceptance and Project Delivery. </a:t>
                      </a:r>
                    </a:p>
                  </a:txBody>
                  <a:tcPr marL="6020" marR="6020"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4176">
                <a:tc>
                  <a:txBody>
                    <a:bodyPr/>
                    <a:lstStyle/>
                    <a:p>
                      <a:pPr algn="ctr" fontAlgn="ctr"/>
                      <a:r>
                        <a:rPr lang="en-GB" sz="1200" b="1" i="0" u="none" strike="noStrike" dirty="0">
                          <a:solidFill>
                            <a:srgbClr val="000000"/>
                          </a:solidFill>
                          <a:effectLst/>
                          <a:latin typeface="Arial"/>
                        </a:rPr>
                        <a:t>3</a:t>
                      </a:r>
                    </a:p>
                  </a:txBody>
                  <a:tcPr marL="6020" marR="6020" marT="5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smtClean="0">
                          <a:solidFill>
                            <a:srgbClr val="000000"/>
                          </a:solidFill>
                          <a:effectLst/>
                          <a:latin typeface="Arial"/>
                        </a:rPr>
                        <a:t>Communication</a:t>
                      </a:r>
                    </a:p>
                    <a:p>
                      <a:pPr algn="ctr" fontAlgn="t"/>
                      <a:r>
                        <a:rPr lang="en-GB" sz="1200" b="1" i="0" u="none" strike="noStrike" dirty="0" smtClean="0">
                          <a:solidFill>
                            <a:srgbClr val="000000"/>
                          </a:solidFill>
                          <a:effectLst/>
                          <a:latin typeface="Arial"/>
                        </a:rPr>
                        <a:t>Website</a:t>
                      </a:r>
                      <a:endParaRPr lang="en-GB" sz="1200" b="1" i="0" u="none" strike="noStrike" dirty="0">
                        <a:solidFill>
                          <a:srgbClr val="000000"/>
                        </a:solidFill>
                        <a:effectLst/>
                        <a:latin typeface="Arial"/>
                      </a:endParaRPr>
                    </a:p>
                  </a:txBody>
                  <a:tcPr marL="6020" marR="6020" marT="55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We will continue to review and update the content of our website based on our stakeholder feedback.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We will focus on the stakeholder area of our website and to enhance the information provided to ensure our </a:t>
                      </a:r>
                      <a:r>
                        <a:rPr lang="en-GB" sz="1200" b="0" i="0" u="none" strike="noStrike" dirty="0" smtClean="0">
                          <a:solidFill>
                            <a:srgbClr val="000000"/>
                          </a:solidFill>
                          <a:effectLst/>
                          <a:latin typeface="Arial"/>
                        </a:rPr>
                        <a:t>stakeholders </a:t>
                      </a:r>
                      <a:r>
                        <a:rPr lang="en-GB" sz="1200" b="0" i="0" u="none" strike="noStrike" dirty="0">
                          <a:solidFill>
                            <a:srgbClr val="000000"/>
                          </a:solidFill>
                          <a:effectLst/>
                          <a:latin typeface="Arial"/>
                        </a:rPr>
                        <a:t>are aware of the depth and breath of engagement across SPEN and provide the opportunity for stakeholder participation.</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We will introduce a SPEN stakeholder event calendar providing details of all events.</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We will also improve the information on the completion of our ICE improvements by introducing a timeline of key activities linked to the relevant </a:t>
                      </a:r>
                      <a:r>
                        <a:rPr lang="en-GB" sz="1200" b="0" i="0" u="none" strike="noStrike" dirty="0" smtClean="0">
                          <a:solidFill>
                            <a:srgbClr val="000000"/>
                          </a:solidFill>
                          <a:effectLst/>
                          <a:latin typeface="Arial"/>
                        </a:rPr>
                        <a:t>information </a:t>
                      </a:r>
                      <a:endParaRPr lang="en-GB" sz="1200" b="0" i="0" u="none" strike="noStrike" dirty="0">
                        <a:solidFill>
                          <a:srgbClr val="000000"/>
                        </a:solidFill>
                        <a:effectLst/>
                        <a:latin typeface="Arial"/>
                      </a:endParaRPr>
                    </a:p>
                  </a:txBody>
                  <a:tcPr marL="6020" marR="6020"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Rectangle 6"/>
          <p:cNvSpPr/>
          <p:nvPr/>
        </p:nvSpPr>
        <p:spPr>
          <a:xfrm>
            <a:off x="6861105" y="6525344"/>
            <a:ext cx="2418269" cy="2160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872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número de diapositiva"/>
          <p:cNvSpPr txBox="1">
            <a:spLocks/>
          </p:cNvSpPr>
          <p:nvPr/>
        </p:nvSpPr>
        <p:spPr bwMode="auto">
          <a:xfrm>
            <a:off x="7594600" y="6592285"/>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u="sng">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u="sng">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u="sng">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u="sng">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fld id="{7A810816-68EA-4434-A9F4-81398FA9186B}" type="slidenum">
              <a:rPr lang="es-ES" altLang="en-GB" sz="1200" b="1" u="none">
                <a:solidFill>
                  <a:prstClr val="white"/>
                </a:solidFill>
              </a:rPr>
              <a:pPr algn="r" eaLnBrk="0" fontAlgn="base" hangingPunct="0">
                <a:spcBef>
                  <a:spcPct val="0"/>
                </a:spcBef>
                <a:spcAft>
                  <a:spcPct val="0"/>
                </a:spcAft>
              </a:pPr>
              <a:t>55</a:t>
            </a:fld>
            <a:endParaRPr lang="es-ES" altLang="en-GB" sz="1200" b="1" u="none" dirty="0">
              <a:solidFill>
                <a:prstClr val="white"/>
              </a:solidFill>
            </a:endParaRPr>
          </a:p>
        </p:txBody>
      </p:sp>
      <p:sp>
        <p:nvSpPr>
          <p:cNvPr id="3" name="Title 2"/>
          <p:cNvSpPr>
            <a:spLocks noGrp="1"/>
          </p:cNvSpPr>
          <p:nvPr>
            <p:ph type="title"/>
          </p:nvPr>
        </p:nvSpPr>
        <p:spPr>
          <a:xfrm>
            <a:off x="416496" y="260648"/>
            <a:ext cx="8915400" cy="432048"/>
          </a:xfrm>
        </p:spPr>
        <p:txBody>
          <a:bodyPr/>
          <a:lstStyle/>
          <a:p>
            <a:pPr algn="l"/>
            <a:r>
              <a:rPr lang="en-GB" sz="1800" b="1" dirty="0" smtClean="0">
                <a:solidFill>
                  <a:srgbClr val="5C881A"/>
                </a:solidFill>
                <a:latin typeface="Arial" panose="020B0604020202020204" pitchFamily="34" charset="0"/>
                <a:cs typeface="Arial" panose="020B0604020202020204" pitchFamily="34" charset="0"/>
              </a:rPr>
              <a:t>Proposal for 2018/19 ICE Plan</a:t>
            </a:r>
            <a:endParaRPr lang="en-GB" sz="1800" b="1" dirty="0">
              <a:solidFill>
                <a:srgbClr val="5C881A"/>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28497" y="764704"/>
            <a:ext cx="8915400" cy="5040560"/>
          </a:xfrm>
          <a:prstGeom prst="rect">
            <a:avLst/>
          </a:prstGeom>
        </p:spPr>
        <p:txBody>
          <a:bodyPr vert="horz" lIns="91440" tIns="45720" rIns="91440" bIns="45720" rtlCol="0">
            <a:noAutofit/>
          </a:bodyPr>
          <a:lstStyle>
            <a:lvl1pPr marL="342799" indent="-342799" algn="l" defTabSz="45706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32" indent="-285665" algn="l" defTabSz="45706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664" indent="-228533" algn="l" defTabSz="45706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728"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795"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3860" indent="-228533" algn="l" defTabSz="457067" rtl="0" eaLnBrk="1" latinLnBrk="0" hangingPunct="1">
              <a:spcBef>
                <a:spcPct val="20000"/>
              </a:spcBef>
              <a:buFont typeface="Arial"/>
              <a:buChar char="•"/>
              <a:defRPr sz="2000" kern="1200">
                <a:solidFill>
                  <a:schemeClr val="tx1"/>
                </a:solidFill>
                <a:latin typeface="+mn-lt"/>
                <a:ea typeface="+mn-ea"/>
                <a:cs typeface="+mn-cs"/>
              </a:defRPr>
            </a:lvl6pPr>
            <a:lvl7pPr marL="2970926" indent="-228533" algn="l" defTabSz="457067" rtl="0" eaLnBrk="1" latinLnBrk="0" hangingPunct="1">
              <a:spcBef>
                <a:spcPct val="20000"/>
              </a:spcBef>
              <a:buFont typeface="Arial"/>
              <a:buChar char="•"/>
              <a:defRPr sz="2000" kern="1200">
                <a:solidFill>
                  <a:schemeClr val="tx1"/>
                </a:solidFill>
                <a:latin typeface="+mn-lt"/>
                <a:ea typeface="+mn-ea"/>
                <a:cs typeface="+mn-cs"/>
              </a:defRPr>
            </a:lvl7pPr>
            <a:lvl8pPr marL="3427991" indent="-228533" algn="l" defTabSz="457067" rtl="0" eaLnBrk="1" latinLnBrk="0" hangingPunct="1">
              <a:spcBef>
                <a:spcPct val="20000"/>
              </a:spcBef>
              <a:buFont typeface="Arial"/>
              <a:buChar char="•"/>
              <a:defRPr sz="2000" kern="1200">
                <a:solidFill>
                  <a:schemeClr val="tx1"/>
                </a:solidFill>
                <a:latin typeface="+mn-lt"/>
                <a:ea typeface="+mn-ea"/>
                <a:cs typeface="+mn-cs"/>
              </a:defRPr>
            </a:lvl8pPr>
            <a:lvl9pPr marL="3885056" indent="-228533" algn="l" defTabSz="457067"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buNone/>
            </a:pPr>
            <a:endParaRPr lang="en-GB" sz="2000" b="1" dirty="0" smtClean="0">
              <a:solidFill>
                <a:schemeClr val="tx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739813387"/>
              </p:ext>
            </p:extLst>
          </p:nvPr>
        </p:nvGraphicFramePr>
        <p:xfrm>
          <a:off x="506506" y="908720"/>
          <a:ext cx="8892988" cy="5040560"/>
        </p:xfrm>
        <a:graphic>
          <a:graphicData uri="http://schemas.openxmlformats.org/drawingml/2006/table">
            <a:tbl>
              <a:tblPr/>
              <a:tblGrid>
                <a:gridCol w="651367"/>
                <a:gridCol w="2496912"/>
                <a:gridCol w="5744709"/>
              </a:tblGrid>
              <a:tr h="2352102">
                <a:tc>
                  <a:txBody>
                    <a:bodyPr/>
                    <a:lstStyle/>
                    <a:p>
                      <a:pPr lvl="0" algn="ctr" fontAlgn="ctr"/>
                      <a:r>
                        <a:rPr lang="en-GB" sz="1200" b="1" i="0" u="none" strike="noStrike" dirty="0">
                          <a:solidFill>
                            <a:srgbClr val="000000"/>
                          </a:solidFill>
                          <a:effectLst/>
                          <a:latin typeface="Arial"/>
                        </a:rPr>
                        <a:t>4</a:t>
                      </a:r>
                    </a:p>
                  </a:txBody>
                  <a:tcPr marL="5851" marR="5851" marT="5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0" algn="ctr" fontAlgn="t"/>
                      <a:endParaRPr lang="en-GB" sz="1200" b="1" i="0" u="none" strike="noStrike" dirty="0" smtClean="0">
                        <a:solidFill>
                          <a:srgbClr val="000000"/>
                        </a:solidFill>
                        <a:effectLst/>
                        <a:latin typeface="Arial"/>
                      </a:endParaRPr>
                    </a:p>
                    <a:p>
                      <a:pPr lvl="0" algn="ctr" fontAlgn="t"/>
                      <a:endParaRPr lang="en-GB" sz="1200" b="1" i="0" u="none" strike="noStrike" dirty="0" smtClean="0">
                        <a:solidFill>
                          <a:srgbClr val="000000"/>
                        </a:solidFill>
                        <a:effectLst/>
                        <a:latin typeface="Arial"/>
                      </a:endParaRPr>
                    </a:p>
                    <a:p>
                      <a:pPr lvl="0" algn="ctr" fontAlgn="t"/>
                      <a:endParaRPr lang="en-GB" sz="1200" b="1" i="0" u="none" strike="noStrike" dirty="0" smtClean="0">
                        <a:solidFill>
                          <a:srgbClr val="000000"/>
                        </a:solidFill>
                        <a:effectLst/>
                        <a:latin typeface="Arial"/>
                      </a:endParaRPr>
                    </a:p>
                    <a:p>
                      <a:pPr lvl="0" algn="ctr" fontAlgn="t"/>
                      <a:endParaRPr lang="en-GB" sz="1200" b="1" i="0" u="none" strike="noStrike" dirty="0" smtClean="0">
                        <a:solidFill>
                          <a:srgbClr val="000000"/>
                        </a:solidFill>
                        <a:effectLst/>
                        <a:latin typeface="Arial"/>
                      </a:endParaRPr>
                    </a:p>
                    <a:p>
                      <a:pPr lvl="0" algn="ctr" fontAlgn="t"/>
                      <a:endParaRPr lang="en-GB" sz="1200" b="1" i="0" u="none" strike="noStrike" dirty="0" smtClean="0">
                        <a:solidFill>
                          <a:srgbClr val="000000"/>
                        </a:solidFill>
                        <a:effectLst/>
                        <a:latin typeface="Arial"/>
                      </a:endParaRPr>
                    </a:p>
                    <a:p>
                      <a:pPr lvl="0" algn="ctr" fontAlgn="t"/>
                      <a:endParaRPr lang="en-GB" sz="1200" b="1" i="0" u="none" strike="noStrike" dirty="0" smtClean="0">
                        <a:solidFill>
                          <a:srgbClr val="000000"/>
                        </a:solidFill>
                        <a:effectLst/>
                        <a:latin typeface="Arial"/>
                      </a:endParaRPr>
                    </a:p>
                    <a:p>
                      <a:pPr lvl="0" algn="ctr" fontAlgn="t"/>
                      <a:r>
                        <a:rPr lang="en-GB" sz="1200" b="1" i="0" u="none" strike="noStrike" dirty="0" smtClean="0">
                          <a:solidFill>
                            <a:srgbClr val="000000"/>
                          </a:solidFill>
                          <a:effectLst/>
                          <a:latin typeface="Arial"/>
                        </a:rPr>
                        <a:t>Communication</a:t>
                      </a:r>
                    </a:p>
                    <a:p>
                      <a:pPr lvl="0" algn="ctr" fontAlgn="t"/>
                      <a:r>
                        <a:rPr lang="en-GB" sz="1200" b="1" i="0" u="none" strike="noStrike" dirty="0" smtClean="0">
                          <a:solidFill>
                            <a:srgbClr val="000000"/>
                          </a:solidFill>
                          <a:effectLst/>
                          <a:latin typeface="Arial"/>
                        </a:rPr>
                        <a:t>Channels</a:t>
                      </a:r>
                      <a:endParaRPr lang="en-GB" sz="1200" b="1" i="0" u="none" strike="noStrike" dirty="0">
                        <a:solidFill>
                          <a:srgbClr val="000000"/>
                        </a:solidFill>
                        <a:effectLst/>
                        <a:latin typeface="Arial"/>
                      </a:endParaRPr>
                    </a:p>
                  </a:txBody>
                  <a:tcPr marL="5851" marR="5851" marT="5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We will continue to  use alternative communication channels to deliver key messages and updates.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This will include channels such as online tutorials and SPEN hosted webinars.</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Based on Stakeholder feedback, topics will include:</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-DSO</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-A&amp;D Design fees</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-Owner/Operator forums</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-Fault Response</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-Land and Planning</a:t>
                      </a:r>
                    </a:p>
                  </a:txBody>
                  <a:tcPr marL="5851" marR="5851" marT="5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27410">
                <a:tc>
                  <a:txBody>
                    <a:bodyPr/>
                    <a:lstStyle/>
                    <a:p>
                      <a:pPr algn="ctr" fontAlgn="ctr"/>
                      <a:r>
                        <a:rPr lang="en-GB" sz="1200" b="1" i="0" u="none" strike="noStrike" dirty="0">
                          <a:solidFill>
                            <a:srgbClr val="000000"/>
                          </a:solidFill>
                          <a:effectLst/>
                          <a:latin typeface="Arial"/>
                        </a:rPr>
                        <a:t>5</a:t>
                      </a:r>
                    </a:p>
                  </a:txBody>
                  <a:tcPr marL="5851" marR="5851" marT="5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GB" sz="1200" b="1" i="0" u="none" strike="noStrike" dirty="0" smtClean="0">
                        <a:solidFill>
                          <a:srgbClr val="000000"/>
                        </a:solidFill>
                        <a:effectLst/>
                        <a:latin typeface="Arial"/>
                      </a:endParaRPr>
                    </a:p>
                    <a:p>
                      <a:pPr algn="ctr" fontAlgn="t"/>
                      <a:r>
                        <a:rPr lang="en-GB" sz="1200" b="1" i="0" u="none" strike="noStrike" dirty="0" smtClean="0">
                          <a:solidFill>
                            <a:srgbClr val="000000"/>
                          </a:solidFill>
                          <a:effectLst/>
                          <a:latin typeface="Arial"/>
                        </a:rPr>
                        <a:t>Introduction </a:t>
                      </a:r>
                      <a:r>
                        <a:rPr lang="en-GB" sz="1200" b="1" i="0" u="none" strike="noStrike" dirty="0">
                          <a:solidFill>
                            <a:srgbClr val="000000"/>
                          </a:solidFill>
                          <a:effectLst/>
                          <a:latin typeface="Arial"/>
                        </a:rPr>
                        <a:t>of A&amp;D Fees</a:t>
                      </a:r>
                    </a:p>
                  </a:txBody>
                  <a:tcPr marL="5851" marR="5851" marT="5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Roll out of A&amp; D Fees, assess the impact of roll out and look to reduce the time to provide our timescales for issuing quotations </a:t>
                      </a:r>
                    </a:p>
                  </a:txBody>
                  <a:tcPr marL="5851" marR="5851" marT="5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61048">
                <a:tc>
                  <a:txBody>
                    <a:bodyPr/>
                    <a:lstStyle/>
                    <a:p>
                      <a:pPr algn="ctr" fontAlgn="ctr"/>
                      <a:r>
                        <a:rPr lang="en-GB" sz="1200" b="1" i="0" u="none" strike="noStrike" dirty="0">
                          <a:solidFill>
                            <a:srgbClr val="000000"/>
                          </a:solidFill>
                          <a:effectLst/>
                          <a:latin typeface="Arial"/>
                        </a:rPr>
                        <a:t>6</a:t>
                      </a:r>
                    </a:p>
                  </a:txBody>
                  <a:tcPr marL="5851" marR="5851" marT="5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GB" sz="1200" b="1" i="0" u="none" strike="noStrike" dirty="0" smtClean="0">
                        <a:solidFill>
                          <a:srgbClr val="000000"/>
                        </a:solidFill>
                        <a:effectLst/>
                        <a:latin typeface="Arial"/>
                      </a:endParaRPr>
                    </a:p>
                    <a:p>
                      <a:pPr algn="ctr" fontAlgn="t"/>
                      <a:endParaRPr lang="en-GB" sz="1200" b="1" i="0" u="none" strike="noStrike" dirty="0" smtClean="0">
                        <a:solidFill>
                          <a:srgbClr val="000000"/>
                        </a:solidFill>
                        <a:effectLst/>
                        <a:latin typeface="Arial"/>
                      </a:endParaRPr>
                    </a:p>
                    <a:p>
                      <a:pPr algn="ctr" fontAlgn="t"/>
                      <a:endParaRPr lang="en-GB" sz="1200" b="1" i="0" u="none" strike="noStrike" dirty="0" smtClean="0">
                        <a:solidFill>
                          <a:srgbClr val="000000"/>
                        </a:solidFill>
                        <a:effectLst/>
                        <a:latin typeface="Arial"/>
                      </a:endParaRPr>
                    </a:p>
                    <a:p>
                      <a:pPr algn="ctr" fontAlgn="t"/>
                      <a:endParaRPr lang="en-GB" sz="1200" b="1" i="0" u="none" strike="noStrike" dirty="0" smtClean="0">
                        <a:solidFill>
                          <a:srgbClr val="000000"/>
                        </a:solidFill>
                        <a:effectLst/>
                        <a:latin typeface="Arial"/>
                      </a:endParaRPr>
                    </a:p>
                    <a:p>
                      <a:pPr algn="ctr" fontAlgn="t"/>
                      <a:r>
                        <a:rPr lang="en-GB" sz="1200" b="1" i="0" u="none" strike="noStrike" dirty="0" smtClean="0">
                          <a:solidFill>
                            <a:srgbClr val="000000"/>
                          </a:solidFill>
                          <a:effectLst/>
                          <a:latin typeface="Arial"/>
                        </a:rPr>
                        <a:t>Project </a:t>
                      </a:r>
                      <a:r>
                        <a:rPr lang="en-GB" sz="1200" b="1" i="0" u="none" strike="noStrike" dirty="0">
                          <a:solidFill>
                            <a:srgbClr val="000000"/>
                          </a:solidFill>
                          <a:effectLst/>
                          <a:latin typeface="Arial"/>
                        </a:rPr>
                        <a:t>Management </a:t>
                      </a:r>
                      <a:endParaRPr lang="en-GB" sz="1200" b="1" i="0" u="none" strike="noStrike" dirty="0" smtClean="0">
                        <a:solidFill>
                          <a:srgbClr val="000000"/>
                        </a:solidFill>
                        <a:effectLst/>
                        <a:latin typeface="Arial"/>
                      </a:endParaRPr>
                    </a:p>
                    <a:p>
                      <a:pPr algn="ctr" fontAlgn="t"/>
                      <a:r>
                        <a:rPr lang="en-GB" sz="1200" b="1" i="0" u="none" strike="noStrike" dirty="0" smtClean="0">
                          <a:solidFill>
                            <a:srgbClr val="000000"/>
                          </a:solidFill>
                          <a:effectLst/>
                          <a:latin typeface="Arial"/>
                        </a:rPr>
                        <a:t>HV </a:t>
                      </a:r>
                      <a:r>
                        <a:rPr lang="en-GB" sz="1200" b="1" i="0" u="none" strike="noStrike" dirty="0">
                          <a:solidFill>
                            <a:srgbClr val="000000"/>
                          </a:solidFill>
                          <a:effectLst/>
                          <a:latin typeface="Arial"/>
                        </a:rPr>
                        <a:t>and LV</a:t>
                      </a:r>
                    </a:p>
                  </a:txBody>
                  <a:tcPr marL="5851" marR="5851" marT="5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Following the development of project templates for our major projects. We will look to establish similar templates for smaller HV/LV projects to agree at the outset of each project, key milestones and a delivery programme which reflects both the customer’s and SPEN’s project commitments.</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Furthermore, we have also recognised the need for the development of the project management discipline with our delivery team and therefore will look to establish formal training for those staff </a:t>
                      </a:r>
                      <a:r>
                        <a:rPr lang="en-GB" sz="1200" b="0" i="0" u="none" strike="noStrike" dirty="0" err="1">
                          <a:solidFill>
                            <a:srgbClr val="000000"/>
                          </a:solidFill>
                          <a:effectLst/>
                          <a:latin typeface="Arial"/>
                        </a:rPr>
                        <a:t>deliverying</a:t>
                      </a:r>
                      <a:r>
                        <a:rPr lang="en-GB" sz="1200" b="0" i="0" u="none" strike="noStrike" dirty="0">
                          <a:solidFill>
                            <a:srgbClr val="000000"/>
                          </a:solidFill>
                          <a:effectLst/>
                          <a:latin typeface="Arial"/>
                        </a:rPr>
                        <a:t> our connections </a:t>
                      </a:r>
                      <a:r>
                        <a:rPr lang="en-GB" sz="1200" b="0" i="0" u="none" strike="noStrike" dirty="0" smtClean="0">
                          <a:solidFill>
                            <a:srgbClr val="000000"/>
                          </a:solidFill>
                          <a:effectLst/>
                          <a:latin typeface="Arial"/>
                        </a:rPr>
                        <a:t>projects</a:t>
                      </a:r>
                      <a:endParaRPr lang="en-GB" sz="1200" b="0" i="0" u="none" strike="noStrike" dirty="0">
                        <a:solidFill>
                          <a:srgbClr val="000000"/>
                        </a:solidFill>
                        <a:effectLst/>
                        <a:latin typeface="Arial"/>
                      </a:endParaRPr>
                    </a:p>
                  </a:txBody>
                  <a:tcPr marL="5851" marR="5851" marT="54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5"/>
          <p:cNvSpPr/>
          <p:nvPr/>
        </p:nvSpPr>
        <p:spPr>
          <a:xfrm>
            <a:off x="6861105" y="6525344"/>
            <a:ext cx="2418269" cy="2160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30331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número de diapositiva"/>
          <p:cNvSpPr txBox="1">
            <a:spLocks/>
          </p:cNvSpPr>
          <p:nvPr/>
        </p:nvSpPr>
        <p:spPr bwMode="auto">
          <a:xfrm>
            <a:off x="7594600" y="6592285"/>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u="sng">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u="sng">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u="sng">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u="sng">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fld id="{7A810816-68EA-4434-A9F4-81398FA9186B}" type="slidenum">
              <a:rPr lang="es-ES" altLang="en-GB" sz="1200" b="1" u="none">
                <a:solidFill>
                  <a:prstClr val="white"/>
                </a:solidFill>
              </a:rPr>
              <a:pPr algn="r" eaLnBrk="0" fontAlgn="base" hangingPunct="0">
                <a:spcBef>
                  <a:spcPct val="0"/>
                </a:spcBef>
                <a:spcAft>
                  <a:spcPct val="0"/>
                </a:spcAft>
              </a:pPr>
              <a:t>56</a:t>
            </a:fld>
            <a:endParaRPr lang="es-ES" altLang="en-GB" sz="1200" b="1" u="none" dirty="0">
              <a:solidFill>
                <a:prstClr val="white"/>
              </a:solidFill>
            </a:endParaRPr>
          </a:p>
        </p:txBody>
      </p:sp>
      <p:sp>
        <p:nvSpPr>
          <p:cNvPr id="3" name="Title 2"/>
          <p:cNvSpPr>
            <a:spLocks noGrp="1"/>
          </p:cNvSpPr>
          <p:nvPr>
            <p:ph type="title"/>
          </p:nvPr>
        </p:nvSpPr>
        <p:spPr>
          <a:xfrm>
            <a:off x="416496" y="260648"/>
            <a:ext cx="8915400" cy="432048"/>
          </a:xfrm>
        </p:spPr>
        <p:txBody>
          <a:bodyPr/>
          <a:lstStyle/>
          <a:p>
            <a:pPr algn="l"/>
            <a:r>
              <a:rPr lang="en-GB" sz="1800" b="1" dirty="0" smtClean="0">
                <a:solidFill>
                  <a:srgbClr val="5C881A"/>
                </a:solidFill>
                <a:latin typeface="Arial" panose="020B0604020202020204" pitchFamily="34" charset="0"/>
                <a:cs typeface="Arial" panose="020B0604020202020204" pitchFamily="34" charset="0"/>
              </a:rPr>
              <a:t>Proposal for 2018/19 ICE Plan</a:t>
            </a:r>
            <a:endParaRPr lang="en-GB" sz="1800" b="1" dirty="0">
              <a:solidFill>
                <a:srgbClr val="5C881A"/>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28497" y="764704"/>
            <a:ext cx="8915400" cy="5040560"/>
          </a:xfrm>
          <a:prstGeom prst="rect">
            <a:avLst/>
          </a:prstGeom>
        </p:spPr>
        <p:txBody>
          <a:bodyPr vert="horz" lIns="91440" tIns="45720" rIns="91440" bIns="45720" rtlCol="0">
            <a:noAutofit/>
          </a:bodyPr>
          <a:lstStyle>
            <a:lvl1pPr marL="342799" indent="-342799" algn="l" defTabSz="45706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32" indent="-285665" algn="l" defTabSz="45706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664" indent="-228533" algn="l" defTabSz="45706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728"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795"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3860" indent="-228533" algn="l" defTabSz="457067" rtl="0" eaLnBrk="1" latinLnBrk="0" hangingPunct="1">
              <a:spcBef>
                <a:spcPct val="20000"/>
              </a:spcBef>
              <a:buFont typeface="Arial"/>
              <a:buChar char="•"/>
              <a:defRPr sz="2000" kern="1200">
                <a:solidFill>
                  <a:schemeClr val="tx1"/>
                </a:solidFill>
                <a:latin typeface="+mn-lt"/>
                <a:ea typeface="+mn-ea"/>
                <a:cs typeface="+mn-cs"/>
              </a:defRPr>
            </a:lvl6pPr>
            <a:lvl7pPr marL="2970926" indent="-228533" algn="l" defTabSz="457067" rtl="0" eaLnBrk="1" latinLnBrk="0" hangingPunct="1">
              <a:spcBef>
                <a:spcPct val="20000"/>
              </a:spcBef>
              <a:buFont typeface="Arial"/>
              <a:buChar char="•"/>
              <a:defRPr sz="2000" kern="1200">
                <a:solidFill>
                  <a:schemeClr val="tx1"/>
                </a:solidFill>
                <a:latin typeface="+mn-lt"/>
                <a:ea typeface="+mn-ea"/>
                <a:cs typeface="+mn-cs"/>
              </a:defRPr>
            </a:lvl7pPr>
            <a:lvl8pPr marL="3427991" indent="-228533" algn="l" defTabSz="457067" rtl="0" eaLnBrk="1" latinLnBrk="0" hangingPunct="1">
              <a:spcBef>
                <a:spcPct val="20000"/>
              </a:spcBef>
              <a:buFont typeface="Arial"/>
              <a:buChar char="•"/>
              <a:defRPr sz="2000" kern="1200">
                <a:solidFill>
                  <a:schemeClr val="tx1"/>
                </a:solidFill>
                <a:latin typeface="+mn-lt"/>
                <a:ea typeface="+mn-ea"/>
                <a:cs typeface="+mn-cs"/>
              </a:defRPr>
            </a:lvl8pPr>
            <a:lvl9pPr marL="3885056" indent="-228533" algn="l" defTabSz="457067"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buNone/>
            </a:pPr>
            <a:endParaRPr lang="en-GB" sz="2000" b="1"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88203407"/>
              </p:ext>
            </p:extLst>
          </p:nvPr>
        </p:nvGraphicFramePr>
        <p:xfrm>
          <a:off x="506508" y="875854"/>
          <a:ext cx="8892987" cy="5361458"/>
        </p:xfrm>
        <a:graphic>
          <a:graphicData uri="http://schemas.openxmlformats.org/drawingml/2006/table">
            <a:tbl>
              <a:tblPr/>
              <a:tblGrid>
                <a:gridCol w="651368"/>
                <a:gridCol w="2496912"/>
                <a:gridCol w="5744707"/>
              </a:tblGrid>
              <a:tr h="1148884">
                <a:tc>
                  <a:txBody>
                    <a:bodyPr/>
                    <a:lstStyle/>
                    <a:p>
                      <a:pPr algn="ctr" fontAlgn="ctr"/>
                      <a:r>
                        <a:rPr lang="en-GB" sz="1200" b="1" i="0" u="none" strike="noStrike" dirty="0">
                          <a:solidFill>
                            <a:srgbClr val="000000"/>
                          </a:solidFill>
                          <a:effectLst/>
                          <a:latin typeface="Arial"/>
                        </a:rPr>
                        <a:t>7</a:t>
                      </a:r>
                    </a:p>
                  </a:txBody>
                  <a:tcPr marL="6039" marR="6039"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Partnerships Working </a:t>
                      </a:r>
                      <a:endParaRPr lang="en-GB" sz="1200" b="1" i="0" u="none" strike="noStrike" dirty="0" smtClean="0">
                        <a:solidFill>
                          <a:srgbClr val="000000"/>
                        </a:solidFill>
                        <a:effectLst/>
                        <a:latin typeface="Arial"/>
                      </a:endParaRPr>
                    </a:p>
                    <a:p>
                      <a:pPr algn="ctr" fontAlgn="t"/>
                      <a:r>
                        <a:rPr lang="en-GB" sz="1200" b="1" i="0" u="none" strike="noStrike" dirty="0" smtClean="0">
                          <a:solidFill>
                            <a:srgbClr val="000000"/>
                          </a:solidFill>
                          <a:effectLst/>
                          <a:latin typeface="Arial"/>
                        </a:rPr>
                        <a:t>Electric </a:t>
                      </a:r>
                      <a:r>
                        <a:rPr lang="en-GB" sz="1200" b="1" i="0" u="none" strike="noStrike" dirty="0">
                          <a:solidFill>
                            <a:srgbClr val="000000"/>
                          </a:solidFill>
                          <a:effectLst/>
                          <a:latin typeface="Arial"/>
                        </a:rPr>
                        <a:t>Vehicles</a:t>
                      </a:r>
                    </a:p>
                  </a:txBody>
                  <a:tcPr marL="6039" marR="6039"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a:solidFill>
                            <a:srgbClr val="000000"/>
                          </a:solidFill>
                          <a:effectLst/>
                          <a:latin typeface="Arial"/>
                        </a:rPr>
                        <a:t>We will seek to establish key partnerships of stakeholders to inform our Electric Vehicle strategy and policy going forward. </a:t>
                      </a:r>
                    </a:p>
                  </a:txBody>
                  <a:tcPr marL="6039" marR="6039" marT="5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8884">
                <a:tc>
                  <a:txBody>
                    <a:bodyPr/>
                    <a:lstStyle/>
                    <a:p>
                      <a:pPr algn="ctr" fontAlgn="ctr"/>
                      <a:r>
                        <a:rPr lang="en-GB" sz="1200" b="1" i="0" u="none" strike="noStrike">
                          <a:solidFill>
                            <a:srgbClr val="000000"/>
                          </a:solidFill>
                          <a:effectLst/>
                          <a:latin typeface="Arial"/>
                        </a:rPr>
                        <a:t>8</a:t>
                      </a:r>
                    </a:p>
                  </a:txBody>
                  <a:tcPr marL="6039" marR="6039"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Partnerships Working </a:t>
                      </a:r>
                      <a:endParaRPr lang="en-GB" sz="1200" b="1" i="0" u="none" strike="noStrike" dirty="0" smtClean="0">
                        <a:solidFill>
                          <a:srgbClr val="000000"/>
                        </a:solidFill>
                        <a:effectLst/>
                        <a:latin typeface="Arial"/>
                      </a:endParaRPr>
                    </a:p>
                    <a:p>
                      <a:pPr algn="ctr" fontAlgn="t"/>
                      <a:r>
                        <a:rPr lang="en-GB" sz="1200" b="1" i="0" u="none" strike="noStrike" dirty="0" smtClean="0">
                          <a:solidFill>
                            <a:srgbClr val="000000"/>
                          </a:solidFill>
                          <a:effectLst/>
                          <a:latin typeface="Arial"/>
                        </a:rPr>
                        <a:t>Land </a:t>
                      </a:r>
                      <a:r>
                        <a:rPr lang="en-GB" sz="1200" b="1" i="0" u="none" strike="noStrike" dirty="0">
                          <a:solidFill>
                            <a:srgbClr val="000000"/>
                          </a:solidFill>
                          <a:effectLst/>
                          <a:latin typeface="Arial"/>
                        </a:rPr>
                        <a:t>&amp; Planning</a:t>
                      </a:r>
                    </a:p>
                  </a:txBody>
                  <a:tcPr marL="6039" marR="6039"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We will seek to establish key partnerships with our IDNO/ICP population to review our Land Rights process, conduct key case study learning and identify key improvements</a:t>
                      </a:r>
                    </a:p>
                  </a:txBody>
                  <a:tcPr marL="6039" marR="6039" marT="5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31845">
                <a:tc>
                  <a:txBody>
                    <a:bodyPr/>
                    <a:lstStyle/>
                    <a:p>
                      <a:pPr algn="ctr" fontAlgn="ctr"/>
                      <a:r>
                        <a:rPr lang="en-GB" sz="1200" b="1" i="0" u="none" strike="noStrike">
                          <a:solidFill>
                            <a:srgbClr val="000000"/>
                          </a:solidFill>
                          <a:effectLst/>
                          <a:latin typeface="Arial"/>
                        </a:rPr>
                        <a:t>9</a:t>
                      </a:r>
                    </a:p>
                  </a:txBody>
                  <a:tcPr marL="6039" marR="6039"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Land Rights </a:t>
                      </a:r>
                      <a:endParaRPr lang="en-GB" sz="1200" b="1" i="0" u="none" strike="noStrike" dirty="0" smtClean="0">
                        <a:solidFill>
                          <a:srgbClr val="000000"/>
                        </a:solidFill>
                        <a:effectLst/>
                        <a:latin typeface="Arial"/>
                      </a:endParaRPr>
                    </a:p>
                    <a:p>
                      <a:pPr algn="ctr" fontAlgn="t"/>
                      <a:r>
                        <a:rPr lang="en-GB" sz="1200" b="1" i="0" u="none" strike="noStrike" dirty="0" smtClean="0">
                          <a:solidFill>
                            <a:srgbClr val="000000"/>
                          </a:solidFill>
                          <a:effectLst/>
                          <a:latin typeface="Arial"/>
                        </a:rPr>
                        <a:t>Legal </a:t>
                      </a:r>
                      <a:r>
                        <a:rPr lang="en-GB" sz="1200" b="1" i="0" u="none" strike="noStrike" dirty="0">
                          <a:solidFill>
                            <a:srgbClr val="000000"/>
                          </a:solidFill>
                          <a:effectLst/>
                          <a:latin typeface="Arial"/>
                        </a:rPr>
                        <a:t>Communication</a:t>
                      </a:r>
                    </a:p>
                  </a:txBody>
                  <a:tcPr marL="6039" marR="6039"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to be agreed.  Essentially how do we improve the visibility of the communication that goes from lawyer to lawyer</a:t>
                      </a:r>
                    </a:p>
                  </a:txBody>
                  <a:tcPr marL="6039" marR="6039" marT="5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31845">
                <a:tc>
                  <a:txBody>
                    <a:bodyPr/>
                    <a:lstStyle/>
                    <a:p>
                      <a:pPr algn="ctr" fontAlgn="ctr"/>
                      <a:r>
                        <a:rPr lang="en-GB" sz="1200" b="1" i="0" u="none" strike="noStrike">
                          <a:solidFill>
                            <a:srgbClr val="000000"/>
                          </a:solidFill>
                          <a:effectLst/>
                          <a:latin typeface="Arial"/>
                        </a:rPr>
                        <a:t>10</a:t>
                      </a:r>
                    </a:p>
                  </a:txBody>
                  <a:tcPr marL="6039" marR="6039"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Land Rights </a:t>
                      </a:r>
                      <a:endParaRPr lang="en-GB" sz="1200" b="1" i="0" u="none" strike="noStrike" dirty="0" smtClean="0">
                        <a:solidFill>
                          <a:srgbClr val="000000"/>
                        </a:solidFill>
                        <a:effectLst/>
                        <a:latin typeface="Arial"/>
                      </a:endParaRPr>
                    </a:p>
                    <a:p>
                      <a:pPr algn="ctr" fontAlgn="t"/>
                      <a:r>
                        <a:rPr lang="en-GB" sz="1200" b="1" i="0" u="none" strike="noStrike" dirty="0" smtClean="0">
                          <a:solidFill>
                            <a:srgbClr val="000000"/>
                          </a:solidFill>
                          <a:effectLst/>
                          <a:latin typeface="Arial"/>
                        </a:rPr>
                        <a:t>Incorporated Process</a:t>
                      </a:r>
                    </a:p>
                    <a:p>
                      <a:pPr algn="ctr" fontAlgn="t"/>
                      <a:r>
                        <a:rPr lang="en-GB" sz="1200" b="1" i="0" u="none" strike="noStrike" dirty="0" smtClean="0">
                          <a:solidFill>
                            <a:srgbClr val="000000"/>
                          </a:solidFill>
                          <a:effectLst/>
                          <a:latin typeface="Arial"/>
                        </a:rPr>
                        <a:t>(</a:t>
                      </a:r>
                      <a:r>
                        <a:rPr lang="en-GB" sz="1200" b="1" i="0" u="none" strike="noStrike" dirty="0">
                          <a:solidFill>
                            <a:srgbClr val="000000"/>
                          </a:solidFill>
                          <a:effectLst/>
                          <a:latin typeface="Arial"/>
                        </a:rPr>
                        <a:t>SPM Only)</a:t>
                      </a:r>
                    </a:p>
                  </a:txBody>
                  <a:tcPr marL="6039" marR="6039"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wording to be agreed.   How do we ensure that process is robust and that it is communicated internally and externally</a:t>
                      </a:r>
                    </a:p>
                  </a:txBody>
                  <a:tcPr marL="6039" marR="6039" marT="5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Rectangle 6"/>
          <p:cNvSpPr/>
          <p:nvPr/>
        </p:nvSpPr>
        <p:spPr>
          <a:xfrm>
            <a:off x="6861105" y="6525344"/>
            <a:ext cx="2418269" cy="2160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87427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número de diapositiva"/>
          <p:cNvSpPr txBox="1">
            <a:spLocks/>
          </p:cNvSpPr>
          <p:nvPr/>
        </p:nvSpPr>
        <p:spPr bwMode="auto">
          <a:xfrm>
            <a:off x="7594600" y="6592285"/>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u="sng">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u="sng">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u="sng">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u="sng">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fld id="{7A810816-68EA-4434-A9F4-81398FA9186B}" type="slidenum">
              <a:rPr lang="es-ES" altLang="en-GB" sz="1200" b="1" u="none">
                <a:solidFill>
                  <a:prstClr val="white"/>
                </a:solidFill>
              </a:rPr>
              <a:pPr algn="r" eaLnBrk="0" fontAlgn="base" hangingPunct="0">
                <a:spcBef>
                  <a:spcPct val="0"/>
                </a:spcBef>
                <a:spcAft>
                  <a:spcPct val="0"/>
                </a:spcAft>
              </a:pPr>
              <a:t>57</a:t>
            </a:fld>
            <a:endParaRPr lang="es-ES" altLang="en-GB" sz="1200" b="1" u="none" dirty="0">
              <a:solidFill>
                <a:prstClr val="white"/>
              </a:solidFill>
            </a:endParaRPr>
          </a:p>
        </p:txBody>
      </p:sp>
      <p:sp>
        <p:nvSpPr>
          <p:cNvPr id="3" name="Title 2"/>
          <p:cNvSpPr>
            <a:spLocks noGrp="1"/>
          </p:cNvSpPr>
          <p:nvPr>
            <p:ph type="title"/>
          </p:nvPr>
        </p:nvSpPr>
        <p:spPr>
          <a:xfrm>
            <a:off x="416496" y="260648"/>
            <a:ext cx="8915400" cy="432048"/>
          </a:xfrm>
        </p:spPr>
        <p:txBody>
          <a:bodyPr/>
          <a:lstStyle/>
          <a:p>
            <a:pPr algn="l"/>
            <a:r>
              <a:rPr lang="en-GB" sz="1800" b="1" dirty="0" smtClean="0">
                <a:solidFill>
                  <a:srgbClr val="5C881A"/>
                </a:solidFill>
                <a:latin typeface="Arial" panose="020B0604020202020204" pitchFamily="34" charset="0"/>
                <a:cs typeface="Arial" panose="020B0604020202020204" pitchFamily="34" charset="0"/>
              </a:rPr>
              <a:t>Proposal for 2018/19 ICE Plan</a:t>
            </a:r>
            <a:endParaRPr lang="en-GB" sz="1800" b="1" dirty="0">
              <a:solidFill>
                <a:srgbClr val="5C881A"/>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28497" y="764704"/>
            <a:ext cx="8915400" cy="5040560"/>
          </a:xfrm>
          <a:prstGeom prst="rect">
            <a:avLst/>
          </a:prstGeom>
        </p:spPr>
        <p:txBody>
          <a:bodyPr vert="horz" lIns="91440" tIns="45720" rIns="91440" bIns="45720" rtlCol="0">
            <a:noAutofit/>
          </a:bodyPr>
          <a:lstStyle>
            <a:lvl1pPr marL="342799" indent="-342799" algn="l" defTabSz="45706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32" indent="-285665" algn="l" defTabSz="45706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664" indent="-228533" algn="l" defTabSz="45706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728"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795" indent="-228533" algn="l" defTabSz="45706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3860" indent="-228533" algn="l" defTabSz="457067" rtl="0" eaLnBrk="1" latinLnBrk="0" hangingPunct="1">
              <a:spcBef>
                <a:spcPct val="20000"/>
              </a:spcBef>
              <a:buFont typeface="Arial"/>
              <a:buChar char="•"/>
              <a:defRPr sz="2000" kern="1200">
                <a:solidFill>
                  <a:schemeClr val="tx1"/>
                </a:solidFill>
                <a:latin typeface="+mn-lt"/>
                <a:ea typeface="+mn-ea"/>
                <a:cs typeface="+mn-cs"/>
              </a:defRPr>
            </a:lvl6pPr>
            <a:lvl7pPr marL="2970926" indent="-228533" algn="l" defTabSz="457067" rtl="0" eaLnBrk="1" latinLnBrk="0" hangingPunct="1">
              <a:spcBef>
                <a:spcPct val="20000"/>
              </a:spcBef>
              <a:buFont typeface="Arial"/>
              <a:buChar char="•"/>
              <a:defRPr sz="2000" kern="1200">
                <a:solidFill>
                  <a:schemeClr val="tx1"/>
                </a:solidFill>
                <a:latin typeface="+mn-lt"/>
                <a:ea typeface="+mn-ea"/>
                <a:cs typeface="+mn-cs"/>
              </a:defRPr>
            </a:lvl7pPr>
            <a:lvl8pPr marL="3427991" indent="-228533" algn="l" defTabSz="457067" rtl="0" eaLnBrk="1" latinLnBrk="0" hangingPunct="1">
              <a:spcBef>
                <a:spcPct val="20000"/>
              </a:spcBef>
              <a:buFont typeface="Arial"/>
              <a:buChar char="•"/>
              <a:defRPr sz="2000" kern="1200">
                <a:solidFill>
                  <a:schemeClr val="tx1"/>
                </a:solidFill>
                <a:latin typeface="+mn-lt"/>
                <a:ea typeface="+mn-ea"/>
                <a:cs typeface="+mn-cs"/>
              </a:defRPr>
            </a:lvl8pPr>
            <a:lvl9pPr marL="3885056" indent="-228533" algn="l" defTabSz="457067"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buNone/>
            </a:pPr>
            <a:endParaRPr lang="en-GB" sz="2000" b="1" dirty="0" smtClean="0">
              <a:solidFill>
                <a:schemeClr val="tx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96049868"/>
              </p:ext>
            </p:extLst>
          </p:nvPr>
        </p:nvGraphicFramePr>
        <p:xfrm>
          <a:off x="584515" y="836712"/>
          <a:ext cx="8759382" cy="5470000"/>
        </p:xfrm>
        <a:graphic>
          <a:graphicData uri="http://schemas.openxmlformats.org/drawingml/2006/table">
            <a:tbl>
              <a:tblPr/>
              <a:tblGrid>
                <a:gridCol w="641580"/>
                <a:gridCol w="2459400"/>
                <a:gridCol w="5658402"/>
              </a:tblGrid>
              <a:tr h="1101582">
                <a:tc>
                  <a:txBody>
                    <a:bodyPr/>
                    <a:lstStyle/>
                    <a:p>
                      <a:pPr algn="ctr" fontAlgn="ctr"/>
                      <a:r>
                        <a:rPr lang="en-GB" sz="1200" b="1" i="0" u="none" strike="noStrike" dirty="0">
                          <a:solidFill>
                            <a:srgbClr val="000000"/>
                          </a:solidFill>
                          <a:effectLst/>
                          <a:latin typeface="Arial"/>
                        </a:rPr>
                        <a:t>11</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Telecommunications  Solutions Trial</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Having now identified feasible projects and customers willing to participate in a trial, we will  investigate the potential of making the provision of telecommunication solutions a contestable activity.  Over the next year we will start to conduct trials with identified partners which will determine the feasibility and scope of future contestable telecommunications works. </a:t>
                      </a:r>
                    </a:p>
                  </a:txBody>
                  <a:tcPr marL="5150" marR="5150" marT="47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49478">
                <a:tc>
                  <a:txBody>
                    <a:bodyPr/>
                    <a:lstStyle/>
                    <a:p>
                      <a:pPr algn="ctr" fontAlgn="ctr"/>
                      <a:r>
                        <a:rPr lang="en-GB" sz="1200" b="1" i="0" u="none" strike="noStrike">
                          <a:solidFill>
                            <a:srgbClr val="000000"/>
                          </a:solidFill>
                          <a:effectLst/>
                          <a:latin typeface="Arial"/>
                        </a:rPr>
                        <a:t>12</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smtClean="0">
                          <a:solidFill>
                            <a:srgbClr val="000000"/>
                          </a:solidFill>
                          <a:effectLst/>
                          <a:latin typeface="Arial"/>
                        </a:rPr>
                        <a:t>ICP / IDNO </a:t>
                      </a:r>
                      <a:r>
                        <a:rPr lang="en-GB" sz="1200" b="1" i="0" u="none" strike="noStrike" dirty="0">
                          <a:solidFill>
                            <a:srgbClr val="000000"/>
                          </a:solidFill>
                          <a:effectLst/>
                          <a:latin typeface="Arial"/>
                        </a:rPr>
                        <a:t>Interface</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To assist with the uptake of the Code of Practice and our continued focus to promote its uptake, we will review our internal processes and systems to support the delivery of the code.</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
                      </a:r>
                      <a:br>
                        <a:rPr lang="en-GB" sz="1200" b="0" i="0" u="none" strike="noStrike" dirty="0">
                          <a:solidFill>
                            <a:srgbClr val="000000"/>
                          </a:solidFill>
                          <a:effectLst/>
                          <a:latin typeface="Arial"/>
                        </a:rPr>
                      </a:br>
                      <a:r>
                        <a:rPr lang="en-GB" sz="1200" b="0" i="0" u="none" strike="noStrike" dirty="0">
                          <a:solidFill>
                            <a:srgbClr val="000000"/>
                          </a:solidFill>
                          <a:effectLst/>
                          <a:latin typeface="Arial"/>
                        </a:rPr>
                        <a:t>We will establish a working group of internal/external stakeholder to undertake this review </a:t>
                      </a:r>
                    </a:p>
                  </a:txBody>
                  <a:tcPr marL="5150" marR="5150" marT="47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41219">
                <a:tc>
                  <a:txBody>
                    <a:bodyPr/>
                    <a:lstStyle/>
                    <a:p>
                      <a:pPr algn="ctr" fontAlgn="ctr"/>
                      <a:r>
                        <a:rPr lang="en-GB" sz="1200" b="1" i="0" u="none" strike="noStrike">
                          <a:solidFill>
                            <a:srgbClr val="000000"/>
                          </a:solidFill>
                          <a:effectLst/>
                          <a:latin typeface="Arial"/>
                        </a:rPr>
                        <a:t>13</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Networks of the Future</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Issue tenders for network areas that have specific challenges in respect of services that could be provided by customers. </a:t>
                      </a:r>
                    </a:p>
                  </a:txBody>
                  <a:tcPr marL="5150" marR="5150" marT="47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31687">
                <a:tc>
                  <a:txBody>
                    <a:bodyPr/>
                    <a:lstStyle/>
                    <a:p>
                      <a:pPr algn="ctr" fontAlgn="ctr"/>
                      <a:r>
                        <a:rPr lang="en-GB" sz="1200" b="1" i="0" u="none" strike="noStrike">
                          <a:solidFill>
                            <a:srgbClr val="000000"/>
                          </a:solidFill>
                          <a:effectLst/>
                          <a:latin typeface="Arial"/>
                        </a:rPr>
                        <a:t>14</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Next Generation of Heat maps</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Establish what the future requirements of the next generation of heatmaps should include</a:t>
                      </a:r>
                    </a:p>
                  </a:txBody>
                  <a:tcPr marL="5150" marR="5150" marT="47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31687">
                <a:tc>
                  <a:txBody>
                    <a:bodyPr/>
                    <a:lstStyle/>
                    <a:p>
                      <a:pPr algn="ctr" fontAlgn="ctr"/>
                      <a:r>
                        <a:rPr lang="en-GB" sz="1200" b="1" i="0" u="none" strike="noStrike">
                          <a:solidFill>
                            <a:srgbClr val="000000"/>
                          </a:solidFill>
                          <a:effectLst/>
                          <a:latin typeface="Arial"/>
                        </a:rPr>
                        <a:t>15</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Statement of Works</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Pilot new SOW process to be rolled out to wider areas within both licence areas and explanation of the process and successes to be communicated to our key stakeholders on a regular basis and when the SOW is required for their projects. Process improvements</a:t>
                      </a:r>
                    </a:p>
                  </a:txBody>
                  <a:tcPr marL="5150" marR="5150" marT="47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61791">
                <a:tc>
                  <a:txBody>
                    <a:bodyPr/>
                    <a:lstStyle/>
                    <a:p>
                      <a:pPr algn="ctr" fontAlgn="ctr"/>
                      <a:r>
                        <a:rPr lang="en-GB" sz="1200" b="1" i="0" u="none" strike="noStrike">
                          <a:solidFill>
                            <a:srgbClr val="000000"/>
                          </a:solidFill>
                          <a:effectLst/>
                          <a:latin typeface="Arial"/>
                        </a:rPr>
                        <a:t>16</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200" b="1" i="0" u="none" strike="noStrike" dirty="0">
                          <a:solidFill>
                            <a:srgbClr val="000000"/>
                          </a:solidFill>
                          <a:effectLst/>
                          <a:latin typeface="Arial"/>
                        </a:rPr>
                        <a:t>Improved Notification Process for LCT connections</a:t>
                      </a:r>
                    </a:p>
                  </a:txBody>
                  <a:tcPr marL="5150" marR="5150"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Arial"/>
                        </a:rPr>
                        <a:t>To provide a central IT database to allow customers to notify SPEN of Low Carbon Technologies connections.</a:t>
                      </a:r>
                    </a:p>
                  </a:txBody>
                  <a:tcPr marL="5150" marR="5150" marT="47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5"/>
          <p:cNvSpPr/>
          <p:nvPr/>
        </p:nvSpPr>
        <p:spPr>
          <a:xfrm>
            <a:off x="6861105" y="6525344"/>
            <a:ext cx="2418269" cy="2160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80800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40841" y="2817544"/>
            <a:ext cx="6009780" cy="432048"/>
          </a:xfrm>
        </p:spPr>
        <p:txBody>
          <a:bodyPr/>
          <a:lstStyle/>
          <a:p>
            <a:pPr algn="r"/>
            <a:r>
              <a:rPr lang="en-GB" sz="3200" dirty="0" smtClean="0"/>
              <a:t>Andy Churchman</a:t>
            </a:r>
            <a:endParaRPr lang="en-GB" sz="3200" dirty="0"/>
          </a:p>
        </p:txBody>
      </p:sp>
      <p:sp>
        <p:nvSpPr>
          <p:cNvPr id="14338" name="Rectangle 2"/>
          <p:cNvSpPr>
            <a:spLocks noGrp="1" noChangeArrowheads="1"/>
          </p:cNvSpPr>
          <p:nvPr>
            <p:ph type="title"/>
          </p:nvPr>
        </p:nvSpPr>
        <p:spPr>
          <a:xfrm>
            <a:off x="1712640" y="1866535"/>
            <a:ext cx="7704409" cy="4158443"/>
          </a:xfrm>
        </p:spPr>
        <p:txBody>
          <a:bodyPr/>
          <a:lstStyle/>
          <a:p>
            <a:pPr algn="r">
              <a:lnSpc>
                <a:spcPct val="120000"/>
              </a:lnSpc>
              <a:spcBef>
                <a:spcPct val="50000"/>
              </a:spcBef>
            </a:pPr>
            <a:r>
              <a:rPr lang="en-GB" sz="3200" dirty="0" smtClean="0"/>
              <a:t>Close</a:t>
            </a:r>
            <a:endParaRPr lang="en-GB" sz="3200" dirty="0" smtClean="0">
              <a:solidFill>
                <a:srgbClr val="050701"/>
              </a:solidFill>
            </a:endParaRPr>
          </a:p>
        </p:txBody>
      </p:sp>
    </p:spTree>
    <p:extLst>
      <p:ext uri="{BB962C8B-B14F-4D97-AF65-F5344CB8AC3E}">
        <p14:creationId xmlns:p14="http://schemas.microsoft.com/office/powerpoint/2010/main" val="2753223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8505" y="220172"/>
            <a:ext cx="8928101" cy="576064"/>
          </a:xfrm>
        </p:spPr>
        <p:txBody>
          <a:bodyPr/>
          <a:lstStyle/>
          <a:p>
            <a:r>
              <a:rPr lang="en-GB" sz="2800" dirty="0" smtClean="0"/>
              <a:t>SP Manweb Update – Other Engagement Contacts</a:t>
            </a:r>
            <a:endParaRPr lang="en-GB" sz="2800" dirty="0"/>
          </a:p>
        </p:txBody>
      </p:sp>
      <p:sp>
        <p:nvSpPr>
          <p:cNvPr id="8" name="TextBox 7"/>
          <p:cNvSpPr txBox="1"/>
          <p:nvPr/>
        </p:nvSpPr>
        <p:spPr>
          <a:xfrm>
            <a:off x="428497" y="836712"/>
            <a:ext cx="9217024" cy="5324528"/>
          </a:xfrm>
          <a:prstGeom prst="rect">
            <a:avLst/>
          </a:prstGeom>
          <a:noFill/>
        </p:spPr>
        <p:txBody>
          <a:bodyPr wrap="square" lIns="91434" tIns="45717" rIns="91434" bIns="45717" rtlCol="0">
            <a:spAutoFit/>
          </a:bodyPr>
          <a:lstStyle/>
          <a:p>
            <a:r>
              <a:rPr lang="en-GB" sz="2000" b="1" dirty="0" smtClean="0"/>
              <a:t>Land &amp; Planning</a:t>
            </a:r>
            <a:endParaRPr lang="en-GB" sz="2000" b="1" dirty="0"/>
          </a:p>
          <a:p>
            <a:r>
              <a:rPr lang="en-GB" sz="2000" dirty="0"/>
              <a:t>Ross Baxter - Land &amp; Planning Manager</a:t>
            </a:r>
          </a:p>
          <a:p>
            <a:r>
              <a:rPr lang="en-GB" sz="2000" dirty="0"/>
              <a:t>Jo Baugh - Land Team </a:t>
            </a:r>
            <a:r>
              <a:rPr lang="en-GB" sz="2000" dirty="0" smtClean="0"/>
              <a:t>Leader</a:t>
            </a:r>
          </a:p>
          <a:p>
            <a:endParaRPr lang="en-GB" sz="2000" dirty="0" smtClean="0"/>
          </a:p>
          <a:p>
            <a:r>
              <a:rPr lang="en-GB" sz="2000" b="1" dirty="0" smtClean="0"/>
              <a:t>System Design</a:t>
            </a:r>
          </a:p>
          <a:p>
            <a:r>
              <a:rPr lang="en-GB" sz="2000" dirty="0" smtClean="0"/>
              <a:t>Sue Pilcher &amp; Keith Evans</a:t>
            </a:r>
          </a:p>
          <a:p>
            <a:r>
              <a:rPr lang="en-GB" sz="2000" dirty="0" smtClean="0"/>
              <a:t>Lead Engineers, System </a:t>
            </a:r>
            <a:r>
              <a:rPr lang="en-GB" sz="2000" dirty="0"/>
              <a:t>Design </a:t>
            </a:r>
            <a:r>
              <a:rPr lang="en-GB" sz="2000" dirty="0" smtClean="0"/>
              <a:t>Merseyside</a:t>
            </a:r>
          </a:p>
          <a:p>
            <a:endParaRPr lang="en-GB" sz="2000" dirty="0" smtClean="0"/>
          </a:p>
          <a:p>
            <a:r>
              <a:rPr lang="en-GB" sz="2000" dirty="0" smtClean="0"/>
              <a:t>Andy Beddoes &amp; Jon Mitchell</a:t>
            </a:r>
          </a:p>
          <a:p>
            <a:r>
              <a:rPr lang="en-GB" sz="2000" dirty="0" smtClean="0"/>
              <a:t>Lead Engineers, </a:t>
            </a:r>
            <a:r>
              <a:rPr lang="en-GB" sz="2000" dirty="0"/>
              <a:t>System Design </a:t>
            </a:r>
            <a:r>
              <a:rPr lang="en-GB" sz="2000" dirty="0" smtClean="0"/>
              <a:t>North Wales</a:t>
            </a:r>
          </a:p>
          <a:p>
            <a:endParaRPr lang="en-GB" sz="2000" dirty="0" smtClean="0"/>
          </a:p>
          <a:p>
            <a:r>
              <a:rPr lang="en-GB" sz="2000" dirty="0" smtClean="0"/>
              <a:t>Mark Lyon &amp; Myles Buckley</a:t>
            </a:r>
          </a:p>
          <a:p>
            <a:r>
              <a:rPr lang="en-GB" sz="2000" dirty="0" smtClean="0"/>
              <a:t>Lead Engineers, </a:t>
            </a:r>
            <a:r>
              <a:rPr lang="en-GB" sz="2000" dirty="0"/>
              <a:t>System Design </a:t>
            </a:r>
            <a:r>
              <a:rPr lang="en-GB" sz="2000" dirty="0" smtClean="0"/>
              <a:t>Cheshire</a:t>
            </a:r>
          </a:p>
          <a:p>
            <a:endParaRPr lang="en-GB" sz="2000" dirty="0"/>
          </a:p>
          <a:p>
            <a:r>
              <a:rPr lang="en-GB" sz="2000" b="1" dirty="0"/>
              <a:t>Stakeholder Engagement Team</a:t>
            </a:r>
          </a:p>
          <a:p>
            <a:r>
              <a:rPr lang="en-GB" sz="2000" dirty="0"/>
              <a:t>Rachel Shorney - Stakeholder Engagement </a:t>
            </a:r>
            <a:r>
              <a:rPr lang="en-GB" sz="2000" dirty="0" smtClean="0"/>
              <a:t>Manager, SP Manweb</a:t>
            </a:r>
            <a:endParaRPr lang="en-GB" sz="2000" dirty="0"/>
          </a:p>
          <a:p>
            <a:r>
              <a:rPr lang="en-GB" sz="2000" dirty="0"/>
              <a:t>Louise </a:t>
            </a:r>
            <a:r>
              <a:rPr lang="en-GB" sz="2000" dirty="0" smtClean="0"/>
              <a:t>Taylor </a:t>
            </a:r>
            <a:r>
              <a:rPr lang="en-GB" sz="2000" dirty="0"/>
              <a:t>- Customer Engagement </a:t>
            </a:r>
            <a:r>
              <a:rPr lang="en-GB" sz="2000" dirty="0" smtClean="0"/>
              <a:t>Manager, SP Manweb</a:t>
            </a:r>
            <a:endParaRPr lang="en-GB"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094" y="1052736"/>
            <a:ext cx="3660979" cy="305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678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93535" y="2770268"/>
            <a:ext cx="6009780" cy="432048"/>
          </a:xfrm>
        </p:spPr>
        <p:txBody>
          <a:bodyPr/>
          <a:lstStyle/>
          <a:p>
            <a:pPr algn="r"/>
            <a:r>
              <a:rPr lang="en-GB" sz="3200" dirty="0" smtClean="0"/>
              <a:t>Alyn Jones </a:t>
            </a:r>
            <a:endParaRPr lang="en-GB" sz="3200" dirty="0"/>
          </a:p>
        </p:txBody>
      </p:sp>
      <p:sp>
        <p:nvSpPr>
          <p:cNvPr id="14338" name="Rectangle 2"/>
          <p:cNvSpPr>
            <a:spLocks noGrp="1" noChangeArrowheads="1"/>
          </p:cNvSpPr>
          <p:nvPr>
            <p:ph type="title"/>
          </p:nvPr>
        </p:nvSpPr>
        <p:spPr>
          <a:xfrm>
            <a:off x="1791462" y="1866539"/>
            <a:ext cx="7704409" cy="1176213"/>
          </a:xfrm>
        </p:spPr>
        <p:txBody>
          <a:bodyPr/>
          <a:lstStyle/>
          <a:p>
            <a:pPr algn="r">
              <a:lnSpc>
                <a:spcPct val="120000"/>
              </a:lnSpc>
              <a:spcBef>
                <a:spcPct val="50000"/>
              </a:spcBef>
            </a:pPr>
            <a:r>
              <a:rPr lang="en-GB" sz="3200" dirty="0" smtClean="0"/>
              <a:t>Emergency Response</a:t>
            </a:r>
            <a:endParaRPr lang="en-GB" sz="3200" dirty="0" smtClean="0">
              <a:solidFill>
                <a:srgbClr val="050701"/>
              </a:solidFill>
            </a:endParaRPr>
          </a:p>
        </p:txBody>
      </p:sp>
    </p:spTree>
    <p:extLst>
      <p:ext uri="{BB962C8B-B14F-4D97-AF65-F5344CB8AC3E}">
        <p14:creationId xmlns:p14="http://schemas.microsoft.com/office/powerpoint/2010/main" val="1084462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04179" y="1041991"/>
            <a:ext cx="8493772" cy="3753295"/>
          </a:xfrm>
          <a:ln>
            <a:noFill/>
          </a:ln>
        </p:spPr>
        <p:txBody>
          <a:bodyPr/>
          <a:lstStyle/>
          <a:p>
            <a:pPr>
              <a:lnSpc>
                <a:spcPct val="200000"/>
              </a:lnSpc>
              <a:spcBef>
                <a:spcPts val="0"/>
              </a:spcBef>
            </a:pPr>
            <a:r>
              <a:rPr lang="en-US" dirty="0">
                <a:solidFill>
                  <a:srgbClr val="5C881A"/>
                </a:solidFill>
              </a:rPr>
              <a:t>Introduction</a:t>
            </a:r>
          </a:p>
          <a:p>
            <a:pPr>
              <a:lnSpc>
                <a:spcPct val="200000"/>
              </a:lnSpc>
              <a:spcBef>
                <a:spcPts val="0"/>
              </a:spcBef>
            </a:pPr>
            <a:r>
              <a:rPr lang="en-US" dirty="0">
                <a:solidFill>
                  <a:srgbClr val="5C881A"/>
                </a:solidFill>
              </a:rPr>
              <a:t>Process Overview</a:t>
            </a:r>
          </a:p>
          <a:p>
            <a:pPr>
              <a:lnSpc>
                <a:spcPct val="200000"/>
              </a:lnSpc>
              <a:spcBef>
                <a:spcPts val="0"/>
              </a:spcBef>
            </a:pPr>
            <a:r>
              <a:rPr lang="en-US" dirty="0">
                <a:solidFill>
                  <a:srgbClr val="5C881A"/>
                </a:solidFill>
              </a:rPr>
              <a:t>Managing </a:t>
            </a:r>
            <a:r>
              <a:rPr lang="en-US" dirty="0" smtClean="0">
                <a:solidFill>
                  <a:srgbClr val="5C881A"/>
                </a:solidFill>
              </a:rPr>
              <a:t>Safety</a:t>
            </a:r>
          </a:p>
          <a:p>
            <a:pPr>
              <a:lnSpc>
                <a:spcPct val="200000"/>
              </a:lnSpc>
              <a:spcBef>
                <a:spcPts val="0"/>
              </a:spcBef>
            </a:pPr>
            <a:r>
              <a:rPr lang="en-US" dirty="0" smtClean="0">
                <a:solidFill>
                  <a:srgbClr val="5C881A"/>
                </a:solidFill>
              </a:rPr>
              <a:t>Further Information</a:t>
            </a:r>
            <a:endParaRPr lang="en-US" dirty="0">
              <a:solidFill>
                <a:srgbClr val="5C881A"/>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351" y="1130300"/>
            <a:ext cx="4186068" cy="120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1452" y="2703090"/>
            <a:ext cx="4125967" cy="289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061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8951" y="794065"/>
            <a:ext cx="8928100" cy="5408331"/>
          </a:xfrm>
        </p:spPr>
        <p:txBody>
          <a:bodyPr/>
          <a:lstStyle/>
          <a:p>
            <a:pPr lvl="1"/>
            <a:r>
              <a:rPr lang="en-GB" sz="2000" dirty="0">
                <a:solidFill>
                  <a:srgbClr val="5C881A"/>
                </a:solidFill>
                <a:latin typeface="Arial" panose="020B0604020202020204" pitchFamily="34" charset="0"/>
                <a:cs typeface="Arial" panose="020B0604020202020204" pitchFamily="34" charset="0"/>
              </a:rPr>
              <a:t>Joined Manweb 3rd September 1978 as a Student Engineer</a:t>
            </a:r>
          </a:p>
          <a:p>
            <a:pPr lvl="1"/>
            <a:r>
              <a:rPr lang="en-GB" sz="2000" dirty="0">
                <a:solidFill>
                  <a:srgbClr val="5C881A"/>
                </a:solidFill>
                <a:latin typeface="Arial" panose="020B0604020202020204" pitchFamily="34" charset="0"/>
                <a:cs typeface="Arial" panose="020B0604020202020204" pitchFamily="34" charset="0"/>
              </a:rPr>
              <a:t>First real job -  </a:t>
            </a:r>
            <a:r>
              <a:rPr lang="en-GB" sz="2000" dirty="0" err="1">
                <a:solidFill>
                  <a:srgbClr val="5C881A"/>
                </a:solidFill>
                <a:latin typeface="Arial" panose="020B0604020202020204" pitchFamily="34" charset="0"/>
                <a:cs typeface="Arial" panose="020B0604020202020204" pitchFamily="34" charset="0"/>
              </a:rPr>
              <a:t>Ince</a:t>
            </a:r>
            <a:r>
              <a:rPr lang="en-GB" sz="2000" dirty="0">
                <a:solidFill>
                  <a:srgbClr val="5C881A"/>
                </a:solidFill>
                <a:latin typeface="Arial" panose="020B0604020202020204" pitchFamily="34" charset="0"/>
                <a:cs typeface="Arial" panose="020B0604020202020204" pitchFamily="34" charset="0"/>
              </a:rPr>
              <a:t> ’B’ Power Station </a:t>
            </a:r>
          </a:p>
          <a:p>
            <a:pPr lvl="1"/>
            <a:r>
              <a:rPr lang="en-GB" sz="2000" dirty="0">
                <a:solidFill>
                  <a:srgbClr val="5C881A"/>
                </a:solidFill>
                <a:latin typeface="Arial" panose="020B0604020202020204" pitchFamily="34" charset="0"/>
                <a:cs typeface="Arial" panose="020B0604020202020204" pitchFamily="34" charset="0"/>
              </a:rPr>
              <a:t>132kV Transmission, 3rd Engineer &gt; 2nd Engineer</a:t>
            </a:r>
          </a:p>
          <a:p>
            <a:pPr lvl="1"/>
            <a:r>
              <a:rPr lang="en-GB" sz="2000" dirty="0">
                <a:solidFill>
                  <a:srgbClr val="5C881A"/>
                </a:solidFill>
                <a:latin typeface="Arial" panose="020B0604020202020204" pitchFamily="34" charset="0"/>
                <a:cs typeface="Arial" panose="020B0604020202020204" pitchFamily="34" charset="0"/>
              </a:rPr>
              <a:t>Senior Control Engineer</a:t>
            </a:r>
          </a:p>
          <a:p>
            <a:pPr lvl="1"/>
            <a:r>
              <a:rPr lang="en-GB" sz="2000" dirty="0">
                <a:solidFill>
                  <a:srgbClr val="5C881A"/>
                </a:solidFill>
                <a:latin typeface="Arial" panose="020B0604020202020204" pitchFamily="34" charset="0"/>
                <a:cs typeface="Arial" panose="020B0604020202020204" pitchFamily="34" charset="0"/>
              </a:rPr>
              <a:t>Control Room Manager </a:t>
            </a:r>
          </a:p>
          <a:p>
            <a:pPr lvl="1"/>
            <a:r>
              <a:rPr lang="en-GB" sz="2000" dirty="0">
                <a:solidFill>
                  <a:srgbClr val="5C881A"/>
                </a:solidFill>
                <a:latin typeface="Arial" panose="020B0604020202020204" pitchFamily="34" charset="0"/>
                <a:cs typeface="Arial" panose="020B0604020202020204" pitchFamily="34" charset="0"/>
              </a:rPr>
              <a:t>Network Control Section Head</a:t>
            </a:r>
          </a:p>
          <a:p>
            <a:pPr lvl="1"/>
            <a:r>
              <a:rPr lang="en-GB" sz="2000" dirty="0">
                <a:solidFill>
                  <a:srgbClr val="5C881A"/>
                </a:solidFill>
                <a:latin typeface="Arial" panose="020B0604020202020204" pitchFamily="34" charset="0"/>
                <a:cs typeface="Arial" panose="020B0604020202020204" pitchFamily="34" charset="0"/>
              </a:rPr>
              <a:t>Emergency Planning Manager</a:t>
            </a:r>
          </a:p>
          <a:p>
            <a:pPr lvl="1"/>
            <a:r>
              <a:rPr lang="en-GB" sz="2000" dirty="0">
                <a:solidFill>
                  <a:srgbClr val="5C881A"/>
                </a:solidFill>
                <a:latin typeface="Arial" panose="020B0604020202020204" pitchFamily="34" charset="0"/>
                <a:cs typeface="Arial" panose="020B0604020202020204" pitchFamily="34" charset="0"/>
              </a:rPr>
              <a:t>Operations Manager England &amp; Wales</a:t>
            </a:r>
          </a:p>
          <a:p>
            <a:pPr lvl="1"/>
            <a:r>
              <a:rPr lang="en-GB" sz="2000" dirty="0" err="1" smtClean="0">
                <a:solidFill>
                  <a:srgbClr val="5C881A"/>
                </a:solidFill>
                <a:latin typeface="Arial" panose="020B0604020202020204" pitchFamily="34" charset="0"/>
                <a:cs typeface="Arial" panose="020B0604020202020204" pitchFamily="34" charset="0"/>
              </a:rPr>
              <a:t>Blackstart</a:t>
            </a:r>
            <a:r>
              <a:rPr lang="en-GB" sz="2000" dirty="0" smtClean="0">
                <a:solidFill>
                  <a:srgbClr val="5C881A"/>
                </a:solidFill>
                <a:latin typeface="Arial" panose="020B0604020202020204" pitchFamily="34" charset="0"/>
                <a:cs typeface="Arial" panose="020B0604020202020204" pitchFamily="34" charset="0"/>
              </a:rPr>
              <a:t> and Network </a:t>
            </a:r>
            <a:r>
              <a:rPr lang="en-GB" sz="2000" dirty="0">
                <a:solidFill>
                  <a:srgbClr val="5C881A"/>
                </a:solidFill>
                <a:latin typeface="Arial" panose="020B0604020202020204" pitchFamily="34" charset="0"/>
                <a:cs typeface="Arial" panose="020B0604020202020204" pitchFamily="34" charset="0"/>
              </a:rPr>
              <a:t>Continuity Manager - ED1 price </a:t>
            </a:r>
            <a:r>
              <a:rPr lang="en-GB" sz="2000" dirty="0" smtClean="0">
                <a:solidFill>
                  <a:srgbClr val="5C881A"/>
                </a:solidFill>
                <a:latin typeface="Arial" panose="020B0604020202020204" pitchFamily="34" charset="0"/>
                <a:cs typeface="Arial" panose="020B0604020202020204" pitchFamily="34" charset="0"/>
              </a:rPr>
              <a:t>review</a:t>
            </a:r>
            <a:endParaRPr lang="en-GB" sz="2000" dirty="0">
              <a:solidFill>
                <a:srgbClr val="5C881A"/>
              </a:solidFill>
              <a:latin typeface="Arial" panose="020B0604020202020204" pitchFamily="34" charset="0"/>
              <a:cs typeface="Arial" panose="020B0604020202020204" pitchFamily="34" charset="0"/>
            </a:endParaRPr>
          </a:p>
          <a:p>
            <a:pPr lvl="1"/>
            <a:r>
              <a:rPr lang="en-GB" sz="2000" dirty="0">
                <a:solidFill>
                  <a:srgbClr val="5C881A"/>
                </a:solidFill>
                <a:latin typeface="Arial" panose="020B0604020202020204" pitchFamily="34" charset="0"/>
                <a:cs typeface="Arial" panose="020B0604020202020204" pitchFamily="34" charset="0"/>
              </a:rPr>
              <a:t>132kV General Manager </a:t>
            </a:r>
            <a:endParaRPr lang="en-GB" sz="2000" dirty="0" smtClean="0">
              <a:solidFill>
                <a:srgbClr val="5C881A"/>
              </a:solidFill>
              <a:latin typeface="Arial" panose="020B0604020202020204" pitchFamily="34" charset="0"/>
              <a:cs typeface="Arial" panose="020B0604020202020204" pitchFamily="34" charset="0"/>
            </a:endParaRPr>
          </a:p>
          <a:p>
            <a:pPr lvl="1"/>
            <a:r>
              <a:rPr lang="en-GB" sz="2000" i="1" dirty="0" smtClean="0">
                <a:solidFill>
                  <a:srgbClr val="5C881A"/>
                </a:solidFill>
                <a:latin typeface="Arial" panose="020B0604020202020204" pitchFamily="34" charset="0"/>
                <a:cs typeface="Arial" panose="020B0604020202020204" pitchFamily="34" charset="0"/>
              </a:rPr>
              <a:t>Mid Cheshire District General Manager </a:t>
            </a:r>
            <a:endParaRPr lang="en-GB" sz="2000" i="1" dirty="0">
              <a:solidFill>
                <a:srgbClr val="5C881A"/>
              </a:solidFill>
              <a:latin typeface="Arial" panose="020B0604020202020204" pitchFamily="34" charset="0"/>
              <a:cs typeface="Arial" panose="020B0604020202020204" pitchFamily="34" charset="0"/>
            </a:endParaRPr>
          </a:p>
          <a:p>
            <a:pPr marL="457097" lvl="1" indent="0">
              <a:buNone/>
            </a:pPr>
            <a:r>
              <a:rPr lang="en-GB" sz="2000" dirty="0">
                <a:solidFill>
                  <a:srgbClr val="5C881A"/>
                </a:solidFill>
                <a:latin typeface="Arial" panose="020B0604020202020204" pitchFamily="34" charset="0"/>
                <a:cs typeface="Arial" panose="020B0604020202020204" pitchFamily="34" charset="0"/>
              </a:rPr>
              <a:t>	Many projects along the way</a:t>
            </a:r>
          </a:p>
          <a:p>
            <a:pPr marL="457097" lvl="1" indent="0">
              <a:buNone/>
            </a:pPr>
            <a:r>
              <a:rPr lang="en-GB" sz="1800" dirty="0">
                <a:solidFill>
                  <a:srgbClr val="5C881A"/>
                </a:solidFill>
                <a:latin typeface="Arial" panose="020B0604020202020204" pitchFamily="34" charset="0"/>
                <a:cs typeface="Arial" panose="020B0604020202020204" pitchFamily="34" charset="0"/>
              </a:rPr>
              <a:t>External </a:t>
            </a:r>
          </a:p>
          <a:p>
            <a:pPr marL="457097" lvl="1" indent="0">
              <a:buNone/>
            </a:pPr>
            <a:r>
              <a:rPr lang="en-GB" sz="1800" dirty="0">
                <a:solidFill>
                  <a:srgbClr val="5C881A"/>
                </a:solidFill>
                <a:latin typeface="Arial" panose="020B0604020202020204" pitchFamily="34" charset="0"/>
                <a:cs typeface="Arial" panose="020B0604020202020204" pitchFamily="34" charset="0"/>
              </a:rPr>
              <a:t>	NEWSAC rep /</a:t>
            </a:r>
            <a:r>
              <a:rPr lang="en-GB" sz="1800" dirty="0" smtClean="0">
                <a:solidFill>
                  <a:srgbClr val="5C881A"/>
                </a:solidFill>
                <a:latin typeface="Arial" panose="020B0604020202020204" pitchFamily="34" charset="0"/>
                <a:cs typeface="Arial" panose="020B0604020202020204" pitchFamily="34" charset="0"/>
              </a:rPr>
              <a:t>Chair, </a:t>
            </a:r>
            <a:r>
              <a:rPr lang="en-GB" sz="1800" dirty="0">
                <a:solidFill>
                  <a:srgbClr val="5C881A"/>
                </a:solidFill>
                <a:latin typeface="Arial" panose="020B0604020202020204" pitchFamily="34" charset="0"/>
                <a:cs typeface="Arial" panose="020B0604020202020204" pitchFamily="34" charset="0"/>
              </a:rPr>
              <a:t>	E3C member (ETG and CTG</a:t>
            </a:r>
            <a:r>
              <a:rPr lang="en-GB" sz="1800" dirty="0" smtClean="0">
                <a:solidFill>
                  <a:srgbClr val="5C881A"/>
                </a:solidFill>
                <a:latin typeface="Arial" panose="020B0604020202020204" pitchFamily="34" charset="0"/>
                <a:cs typeface="Arial" panose="020B0604020202020204" pitchFamily="34" charset="0"/>
              </a:rPr>
              <a:t>) &amp; </a:t>
            </a:r>
            <a:endParaRPr lang="en-GB" sz="1800" dirty="0">
              <a:solidFill>
                <a:srgbClr val="5C881A"/>
              </a:solidFill>
              <a:latin typeface="Arial" panose="020B0604020202020204" pitchFamily="34" charset="0"/>
              <a:cs typeface="Arial" panose="020B0604020202020204" pitchFamily="34" charset="0"/>
            </a:endParaRPr>
          </a:p>
          <a:p>
            <a:pPr marL="457097" lvl="1" indent="0">
              <a:buNone/>
            </a:pPr>
            <a:r>
              <a:rPr lang="en-GB" sz="1800" dirty="0">
                <a:solidFill>
                  <a:srgbClr val="5C881A"/>
                </a:solidFill>
                <a:latin typeface="Arial" panose="020B0604020202020204" pitchFamily="34" charset="0"/>
                <a:cs typeface="Arial" panose="020B0604020202020204" pitchFamily="34" charset="0"/>
              </a:rPr>
              <a:t>	EPMF member</a:t>
            </a:r>
          </a:p>
        </p:txBody>
      </p:sp>
      <p:sp>
        <p:nvSpPr>
          <p:cNvPr id="2" name="Title 1"/>
          <p:cNvSpPr>
            <a:spLocks noGrp="1"/>
          </p:cNvSpPr>
          <p:nvPr>
            <p:ph type="title"/>
          </p:nvPr>
        </p:nvSpPr>
        <p:spPr/>
        <p:txBody>
          <a:bodyPr/>
          <a:lstStyle/>
          <a:p>
            <a:r>
              <a:rPr lang="en-GB" dirty="0" smtClean="0"/>
              <a:t>Alyn Jones	 132kV Networks General Manager </a:t>
            </a:r>
            <a:endParaRPr lang="en-GB" dirty="0"/>
          </a:p>
        </p:txBody>
      </p:sp>
    </p:spTree>
    <p:extLst>
      <p:ext uri="{BB962C8B-B14F-4D97-AF65-F5344CB8AC3E}">
        <p14:creationId xmlns:p14="http://schemas.microsoft.com/office/powerpoint/2010/main" val="2168428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15B1317E1122A49915E0B6FD4B2F462" ma:contentTypeVersion="0" ma:contentTypeDescription="Crear nuevo documento." ma:contentTypeScope="" ma:versionID="84952be6047a910c1ffc6a0b625d2090">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BCD1FC-7F77-4797-A304-A2B7D7FAF36A}">
  <ds:schemaRefs>
    <ds:schemaRef ds:uri="http://purl.org/dc/dcmitype/"/>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4DE41E3-1F36-4814-80EA-075599494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495BD1E-9117-4656-BE3F-7A0E4D41FD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206843</TotalTime>
  <Words>3484</Words>
  <Application>Microsoft Office PowerPoint</Application>
  <PresentationFormat>A4 Paper (210x297 mm)</PresentationFormat>
  <Paragraphs>606</Paragraphs>
  <Slides>58</Slides>
  <Notes>27</Notes>
  <HiddenSlides>1</HiddenSlides>
  <MMClips>0</MMClips>
  <ScaleCrop>false</ScaleCrop>
  <HeadingPairs>
    <vt:vector size="4" baseType="variant">
      <vt:variant>
        <vt:lpstr>Theme</vt:lpstr>
      </vt:variant>
      <vt:variant>
        <vt:i4>6</vt:i4>
      </vt:variant>
      <vt:variant>
        <vt:lpstr>Slide Titles</vt:lpstr>
      </vt:variant>
      <vt:variant>
        <vt:i4>58</vt:i4>
      </vt:variant>
    </vt:vector>
  </HeadingPairs>
  <TitlesOfParts>
    <vt:vector size="64" baseType="lpstr">
      <vt:lpstr>PLANTILLA GENERAL IBERDROLA</vt:lpstr>
      <vt:lpstr>Custom Design</vt:lpstr>
      <vt:lpstr>1_Custom Design</vt:lpstr>
      <vt:lpstr>1_PLANTILLA GENERAL IBERDROLA</vt:lpstr>
      <vt:lpstr>3_PLANTILLA GENERAL IBERDROLA</vt:lpstr>
      <vt:lpstr>Office Theme</vt:lpstr>
      <vt:lpstr>SPM Competition in Connections Workshop</vt:lpstr>
      <vt:lpstr>Safety Contact</vt:lpstr>
      <vt:lpstr>Welcome</vt:lpstr>
      <vt:lpstr>Agenda</vt:lpstr>
      <vt:lpstr>SP Manweb Update – Areas of Responsibility</vt:lpstr>
      <vt:lpstr>SP Manweb Update – Other Engagement Contacts</vt:lpstr>
      <vt:lpstr>Emergency Response</vt:lpstr>
      <vt:lpstr>Agenda</vt:lpstr>
      <vt:lpstr>Alyn Jones  132kV Networks General Manager </vt:lpstr>
      <vt:lpstr>IDNO Fault Response Service</vt:lpstr>
      <vt:lpstr>IDNO Fault Response Implementation</vt:lpstr>
      <vt:lpstr>IDNO Fault Response Implementation</vt:lpstr>
      <vt:lpstr>IDNO Fault Response Implementation</vt:lpstr>
      <vt:lpstr>Transfer of control – Formal Procedure PSSI 17 updated to accommodate IDNO </vt:lpstr>
      <vt:lpstr>IDNO Fault Response Implementation</vt:lpstr>
      <vt:lpstr>IDNO Fault Response Implementation</vt:lpstr>
      <vt:lpstr>IDNO Fault Response Implementation</vt:lpstr>
      <vt:lpstr>IDNO Fault Response Implementation</vt:lpstr>
      <vt:lpstr>Improvements and delighting customers </vt:lpstr>
      <vt:lpstr>PowerPoint Presentation</vt:lpstr>
      <vt:lpstr>Where have we been……</vt:lpstr>
      <vt:lpstr>What has changed </vt:lpstr>
      <vt:lpstr>Areas to improve/change</vt:lpstr>
      <vt:lpstr>Areas to improve/change</vt:lpstr>
      <vt:lpstr>Best practice across DNOs</vt:lpstr>
      <vt:lpstr>Best practice across DNOs</vt:lpstr>
      <vt:lpstr>Next steps</vt:lpstr>
      <vt:lpstr>Questions</vt:lpstr>
      <vt:lpstr>PowerPoint Presentation</vt:lpstr>
      <vt:lpstr>RAdAR</vt:lpstr>
      <vt:lpstr>RAdAR Q &amp; A </vt:lpstr>
      <vt:lpstr> </vt:lpstr>
      <vt:lpstr>RAdAR Q &amp; A </vt:lpstr>
      <vt:lpstr>RAdAR Q &amp; A </vt:lpstr>
      <vt:lpstr>Land Rights</vt:lpstr>
      <vt:lpstr>Land &amp; Planning Update </vt:lpstr>
      <vt:lpstr>Offer Letter Content</vt:lpstr>
      <vt:lpstr>Website Development</vt:lpstr>
      <vt:lpstr>Lead Times</vt:lpstr>
      <vt:lpstr>A&amp;D Fees/ Connection Offer Fees</vt:lpstr>
      <vt:lpstr>A&amp;D Fees</vt:lpstr>
      <vt:lpstr>A&amp;D Fees</vt:lpstr>
      <vt:lpstr>A&amp;D Fees</vt:lpstr>
      <vt:lpstr>A&amp;D Fees</vt:lpstr>
      <vt:lpstr>A&amp;D Fees</vt:lpstr>
      <vt:lpstr>ICE</vt:lpstr>
      <vt:lpstr>ICE Update</vt:lpstr>
      <vt:lpstr>2017/18 ICE Plan Action 1 – Communication - Customer Journey</vt:lpstr>
      <vt:lpstr>2017/18 ICE Plan Action 1 – Communication - Customer Journey</vt:lpstr>
      <vt:lpstr>2017/18 ICE Plan Action 6  – Project Management </vt:lpstr>
      <vt:lpstr>2017/18 ICE Plan Action 6  – Project Management </vt:lpstr>
      <vt:lpstr>Stakeholder Events</vt:lpstr>
      <vt:lpstr>Are these dates suitable for you?</vt:lpstr>
      <vt:lpstr>Proposal for 2018/19 ICE Plan</vt:lpstr>
      <vt:lpstr>Proposal for 2018/19 ICE Plan</vt:lpstr>
      <vt:lpstr>Proposal for 2018/19 ICE Plan</vt:lpstr>
      <vt:lpstr>Proposal for 2018/19 ICE Plan</vt:lpstr>
      <vt:lpstr>Close</vt:lpstr>
    </vt:vector>
  </TitlesOfParts>
  <Company>IBERDROLA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U230425</dc:creator>
  <cp:lastModifiedBy>Iberdrola S.A.</cp:lastModifiedBy>
  <cp:revision>8989</cp:revision>
  <cp:lastPrinted>2017-10-27T10:34:30Z</cp:lastPrinted>
  <dcterms:created xsi:type="dcterms:W3CDTF">2002-06-20T06:09:18Z</dcterms:created>
  <dcterms:modified xsi:type="dcterms:W3CDTF">2018-04-17T09:43:24Z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0x010100C15B1317E1122A49915E0B6FD4B2F462</vt:lpwstr>
  </property>
  <property fmtid="{D5CDD505-2E9C-101B-9397-08002B2CF9AE}" pid="3" name="_AdHocReviewCycleID">
    <vt:i4>-1523836054</vt:i4>
  </property>
  <property fmtid="{D5CDD505-2E9C-101B-9397-08002B2CF9AE}" pid="4" name="_NewReviewCycle">
    <vt:lpwstr/>
  </property>
  <property fmtid="{D5CDD505-2E9C-101B-9397-08002B2CF9AE}" pid="5" name="_EmailSubject">
    <vt:lpwstr>ICP Slides</vt:lpwstr>
  </property>
  <property fmtid="{D5CDD505-2E9C-101B-9397-08002B2CF9AE}" pid="6" name="_AuthorEmail">
    <vt:lpwstr>Louise.Taylor@spenergynetworks.co.uk</vt:lpwstr>
  </property>
  <property fmtid="{D5CDD505-2E9C-101B-9397-08002B2CF9AE}" pid="7" name="_AuthorEmailDisplayName">
    <vt:lpwstr>Taylor, Louise</vt:lpwstr>
  </property>
  <property fmtid="{D5CDD505-2E9C-101B-9397-08002B2CF9AE}" pid="8" name="_PreviousAdHocReviewCycleID">
    <vt:i4>1880543659</vt:i4>
  </property>
</Properties>
</file>