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80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43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2929"/>
    <a:srgbClr val="006484"/>
    <a:srgbClr val="658A1D"/>
    <a:srgbClr val="006181"/>
    <a:srgbClr val="84DDF9"/>
    <a:srgbClr val="076785"/>
    <a:srgbClr val="64891D"/>
    <a:srgbClr val="8AB833"/>
    <a:srgbClr val="61861C"/>
    <a:srgbClr val="5C7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1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84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21A1D30-C0A0-4124-A783-34D9F15FA0FE}" type="datetime1">
              <a:rPr lang="en-US" smtClean="0"/>
              <a:t>10/19/2017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2" descr="D:\users\JG016233\Pictures\SP logo.jpg">
            <a:extLst>
              <a:ext uri="{FF2B5EF4-FFF2-40B4-BE49-F238E27FC236}">
                <a16:creationId xmlns="" xmlns:a16="http://schemas.microsoft.com/office/drawing/2014/main" id="{34792380-C329-4445-9D08-EE707806CA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82963"/>
            <a:ext cx="2286296" cy="143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9DBA93C-9DAE-4850-838A-63CCE86867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96" y="4303565"/>
            <a:ext cx="3306060" cy="661212"/>
          </a:xfrm>
          <a:prstGeom prst="rect">
            <a:avLst/>
          </a:prstGeom>
        </p:spPr>
      </p:pic>
      <p:sp>
        <p:nvSpPr>
          <p:cNvPr id="20" name="Freeform 27">
            <a:extLst>
              <a:ext uri="{FF2B5EF4-FFF2-40B4-BE49-F238E27FC236}">
                <a16:creationId xmlns="" xmlns:a16="http://schemas.microsoft.com/office/drawing/2014/main" id="{0FFD68C3-992D-4363-B05C-EEB4096B9BBA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16372" y="5822156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Freeform 28">
            <a:extLst>
              <a:ext uri="{FF2B5EF4-FFF2-40B4-BE49-F238E27FC236}">
                <a16:creationId xmlns="" xmlns:a16="http://schemas.microsoft.com/office/drawing/2014/main" id="{D30FD6BE-8883-4825-92BC-2AA4105CC70C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19547" y="6250781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Freeform 31">
            <a:extLst>
              <a:ext uri="{FF2B5EF4-FFF2-40B4-BE49-F238E27FC236}">
                <a16:creationId xmlns="" xmlns:a16="http://schemas.microsoft.com/office/drawing/2014/main" id="{0EF084CC-88F1-42AF-B90A-E19E859A5CCB}"/>
              </a:ext>
            </a:extLst>
          </p:cNvPr>
          <p:cNvSpPr>
            <a:spLocks/>
          </p:cNvSpPr>
          <p:nvPr userDrawn="1"/>
        </p:nvSpPr>
        <p:spPr bwMode="auto">
          <a:xfrm rot="10635692">
            <a:off x="-29028" y="6041233"/>
            <a:ext cx="12217400" cy="64922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966"/>
              </a:cxn>
              <a:cxn ang="0">
                <a:pos x="1608" y="282"/>
              </a:cxn>
              <a:cxn ang="0">
                <a:pos x="4110" y="1008"/>
              </a:cxn>
              <a:cxn ang="0">
                <a:pos x="5772" y="0"/>
              </a:cxn>
            </a:cxnLst>
            <a:rect l="0" t="0" r="0" b="0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79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3" name="Freeform 32">
            <a:extLst>
              <a:ext uri="{FF2B5EF4-FFF2-40B4-BE49-F238E27FC236}">
                <a16:creationId xmlns="" xmlns:a16="http://schemas.microsoft.com/office/drawing/2014/main" id="{B8F076F9-7217-41F7-82EE-76BEFD1B61D6}"/>
              </a:ext>
            </a:extLst>
          </p:cNvPr>
          <p:cNvSpPr>
            <a:spLocks/>
          </p:cNvSpPr>
          <p:nvPr userDrawn="1"/>
        </p:nvSpPr>
        <p:spPr bwMode="auto">
          <a:xfrm rot="10635692">
            <a:off x="-22713" y="6114686"/>
            <a:ext cx="12234416" cy="53035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732"/>
              </a:cxn>
              <a:cxn ang="0">
                <a:pos x="1638" y="228"/>
              </a:cxn>
              <a:cxn ang="0">
                <a:pos x="4122" y="816"/>
              </a:cxn>
              <a:cxn ang="0">
                <a:pos x="5766" y="0"/>
              </a:cxn>
            </a:cxnLst>
            <a:rect l="0" t="0" r="0" b="0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D2D5871-AB0F-4B3D-8861-97E78CB7B47E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4418406-4C3F-4F3E-80BD-A22568EA37EB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2DCB740-6776-4EE9-99FD-96D592FA5A23}" type="datetime1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5F6BD99-6FFD-46C5-B5E2-43A34BDA2566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22678E-214C-4CF8-97C7-95015FB02960}" type="datetime1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55660E0-FA77-4473-A859-74127B089143}" type="datetime1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188D7B8-9F07-4899-827D-5F3CFDDEB574}" type="datetime1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5197C5C-1CD1-417D-A89C-14747F5222C7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59EFBB-CFA1-4AA8-9123-F0B52DBD84FE}" type="datetime1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-29028" y="-7144"/>
            <a:ext cx="12240731" cy="1041400"/>
            <a:chOff x="-25356" y="-7144"/>
            <a:chExt cx="12240731" cy="1041400"/>
          </a:xfrm>
        </p:grpSpPr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-12700" y="-7144"/>
              <a:ext cx="12217400" cy="10414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en-US"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42000" y="-7144"/>
              <a:ext cx="6350000" cy="638175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en-US"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-25356" y="202408"/>
              <a:ext cx="12240731" cy="649224"/>
              <a:chOff x="-19045" y="216550"/>
              <a:chExt cx="9180548" cy="649224"/>
            </a:xfrm>
          </p:grpSpPr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 rot="21435692">
                <a:off x="-19045" y="216550"/>
                <a:ext cx="9163050" cy="649224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966"/>
                  </a:cxn>
                  <a:cxn ang="0">
                    <a:pos x="1608" y="282"/>
                  </a:cxn>
                  <a:cxn ang="0">
                    <a:pos x="4110" y="1008"/>
                  </a:cxn>
                  <a:cxn ang="0">
                    <a:pos x="5772" y="0"/>
                  </a:cxn>
                </a:cxnLst>
                <a:rect l="0" t="0" r="0" b="0"/>
                <a:pathLst>
                  <a:path w="5772" h="1055">
                    <a:moveTo>
                      <a:pt x="0" y="966"/>
                    </a:moveTo>
                    <a:cubicBezTo>
                      <a:pt x="282" y="738"/>
                      <a:pt x="923" y="275"/>
                      <a:pt x="1608" y="282"/>
                    </a:cubicBezTo>
                    <a:cubicBezTo>
                      <a:pt x="2293" y="289"/>
                      <a:pt x="3416" y="1055"/>
                      <a:pt x="4110" y="1008"/>
                    </a:cubicBezTo>
                    <a:cubicBezTo>
                      <a:pt x="4804" y="961"/>
                      <a:pt x="5426" y="210"/>
                      <a:pt x="5772" y="0"/>
                    </a:cubicBezTo>
                  </a:path>
                </a:pathLst>
              </a:custGeom>
              <a:noFill/>
              <a:ln w="10795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 rot="21435692">
                <a:off x="-14309" y="290003"/>
                <a:ext cx="9175812" cy="530352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732"/>
                  </a:cxn>
                  <a:cxn ang="0">
                    <a:pos x="1638" y="228"/>
                  </a:cxn>
                  <a:cxn ang="0">
                    <a:pos x="4122" y="816"/>
                  </a:cxn>
                  <a:cxn ang="0">
                    <a:pos x="5766" y="0"/>
                  </a:cxn>
                </a:cxnLst>
                <a:rect l="0" t="0" r="0" b="0"/>
                <a:pathLst>
                  <a:path w="5766" h="854">
                    <a:moveTo>
                      <a:pt x="0" y="732"/>
                    </a:moveTo>
                    <a:cubicBezTo>
                      <a:pt x="273" y="647"/>
                      <a:pt x="951" y="214"/>
                      <a:pt x="1638" y="228"/>
                    </a:cubicBezTo>
                    <a:cubicBezTo>
                      <a:pt x="2325" y="242"/>
                      <a:pt x="3434" y="854"/>
                      <a:pt x="4122" y="816"/>
                    </a:cubicBezTo>
                    <a:cubicBezTo>
                      <a:pt x="4810" y="778"/>
                      <a:pt x="5424" y="170"/>
                      <a:pt x="5766" y="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/>
              </a:p>
            </p:txBody>
          </p: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pic>
        <p:nvPicPr>
          <p:cNvPr id="15" name="Picture 2" descr="D:\users\JG016233\Pictures\SP logo.jpg">
            <a:extLst>
              <a:ext uri="{FF2B5EF4-FFF2-40B4-BE49-F238E27FC236}">
                <a16:creationId xmlns="" xmlns:a16="http://schemas.microsoft.com/office/drawing/2014/main" id="{CD2BA4DA-4E58-4255-A6CC-DE9ABB6F49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80" y="6316422"/>
            <a:ext cx="787879" cy="49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8B322FE4-D361-47D0-94A3-D4F4179F17A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754" y="6452872"/>
            <a:ext cx="1793721" cy="35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Management</a:t>
            </a:r>
            <a:endParaRPr lang="en-US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</a:t>
            </a:r>
            <a:r>
              <a:rPr lang="en-GB" sz="28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McGimpsey</a:t>
            </a:r>
            <a:r>
              <a:rPr lang="en-GB" sz="28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SPEN</a:t>
            </a:r>
            <a:br>
              <a:rPr lang="en-GB" sz="28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Gary </a:t>
            </a:r>
            <a:r>
              <a:rPr lang="en-GB" sz="2800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Bartlet</a:t>
            </a:r>
            <a:r>
              <a:rPr lang="en-GB" sz="28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SSEN</a:t>
            </a:r>
            <a:endParaRPr lang="en-US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2DD3A95-3667-494C-810A-9EF49A1141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3459"/>
          <a:stretch/>
        </p:blipFill>
        <p:spPr bwMode="auto">
          <a:xfrm>
            <a:off x="1885065" y="985405"/>
            <a:ext cx="9264815" cy="446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53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0777" y="1648324"/>
            <a:ext cx="103397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There will be winners and losers in applying Queue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Work is underway to identify “stalled projects” and identify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Limited powers to reclaim under-utilised capacity from connected sites but potential benefits of releasing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Re-introduction of Assessment &amp; Design fees will free up design resource for wider roll-out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05070" y="5657671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Help us to help you!</a:t>
            </a:r>
          </a:p>
          <a:p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940777" y="672381"/>
            <a:ext cx="10301657" cy="57606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Management – Conclusion</a:t>
            </a:r>
            <a:endParaRPr lang="en-GB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7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EAA1C571-1D5D-433B-966E-2A16E4166DE8}"/>
              </a:ext>
            </a:extLst>
          </p:cNvPr>
          <p:cNvSpPr/>
          <p:nvPr/>
        </p:nvSpPr>
        <p:spPr>
          <a:xfrm>
            <a:off x="2613891" y="1782618"/>
            <a:ext cx="6991928" cy="3352801"/>
          </a:xfrm>
          <a:prstGeom prst="roundRect">
            <a:avLst>
              <a:gd name="adj" fmla="val 4786"/>
            </a:avLst>
          </a:prstGeom>
          <a:solidFill>
            <a:srgbClr val="73A616">
              <a:alpha val="4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393A47D-F146-4E60-A50F-358D076DB197}"/>
              </a:ext>
            </a:extLst>
          </p:cNvPr>
          <p:cNvSpPr txBox="1"/>
          <p:nvPr/>
        </p:nvSpPr>
        <p:spPr>
          <a:xfrm>
            <a:off x="5439410" y="914400"/>
            <a:ext cx="1313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1FF80B6-C558-42DA-9D26-0A1B1762A84A}"/>
              </a:ext>
            </a:extLst>
          </p:cNvPr>
          <p:cNvSpPr txBox="1"/>
          <p:nvPr/>
        </p:nvSpPr>
        <p:spPr>
          <a:xfrm>
            <a:off x="2486615" y="1961182"/>
            <a:ext cx="7218771" cy="3046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issue?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development – What is going on in industry to it?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Governing principles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 consultation outcomes</a:t>
            </a:r>
          </a:p>
          <a:p>
            <a:pPr algn="ctr"/>
            <a:r>
              <a:rPr lang="en-GB" sz="2133" dirty="0" err="1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Progession</a:t>
            </a:r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milestones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 of Queue Management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of Stalled Projects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Management – In Practice</a:t>
            </a:r>
          </a:p>
          <a:p>
            <a:pPr algn="ctr"/>
            <a:r>
              <a:rPr lang="en-GB" sz="2133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underway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165812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0DCE33B-379E-4EEF-B003-6F4842095A5D}"/>
              </a:ext>
            </a:extLst>
          </p:cNvPr>
          <p:cNvSpPr txBox="1"/>
          <p:nvPr/>
        </p:nvSpPr>
        <p:spPr>
          <a:xfrm>
            <a:off x="2172838" y="1602985"/>
            <a:ext cx="753456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Queue (ENA Consultation – Treatment of changes to Connection Application</a:t>
            </a:r>
          </a:p>
          <a:p>
            <a:endParaRPr lang="en-GB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management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 Consultation – Progression Milestones</a:t>
            </a:r>
          </a:p>
          <a:p>
            <a:endParaRPr lang="en-GB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Queue Management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 Queue Management – Policy published Dec 2016 </a:t>
            </a:r>
          </a:p>
          <a:p>
            <a:endParaRPr lang="en-GB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Connected Sites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Management </a:t>
            </a:r>
          </a:p>
          <a:p>
            <a:endParaRPr lang="en-GB" sz="1600" dirty="0">
              <a:solidFill>
                <a:srgbClr val="2929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Options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connections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Sharing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 the meter’ ANM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C287FB9-739D-4AA1-89C2-2D79A3A13A26}"/>
              </a:ext>
            </a:extLst>
          </p:cNvPr>
          <p:cNvSpPr/>
          <p:nvPr/>
        </p:nvSpPr>
        <p:spPr>
          <a:xfrm>
            <a:off x="647949" y="791198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2929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</a:p>
        </p:txBody>
      </p:sp>
    </p:spTree>
    <p:extLst>
      <p:ext uri="{BB962C8B-B14F-4D97-AF65-F5344CB8AC3E}">
        <p14:creationId xmlns:p14="http://schemas.microsoft.com/office/powerpoint/2010/main" val="185243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3460AEE-7AE7-4EA6-AC14-74CA65165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832" y="1336604"/>
            <a:ext cx="9118153" cy="421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05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DF0B91D-2896-48BC-92A5-5A96EB251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92" y="979055"/>
            <a:ext cx="7749325" cy="460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88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32F1402-A3E4-4703-9AAA-FCD752AC4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012" y="1168886"/>
            <a:ext cx="9441977" cy="495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631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F822E99-28A5-40BF-9857-F49DF7AAF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874" y="1093175"/>
            <a:ext cx="8340255" cy="4955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48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0D2D6AF-7BFF-4268-B6DE-30ED2251E9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05"/>
          <a:stretch/>
        </p:blipFill>
        <p:spPr bwMode="auto">
          <a:xfrm>
            <a:off x="2145726" y="1339273"/>
            <a:ext cx="7984205" cy="395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77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="" xmlns:a16="http://schemas.microsoft.com/office/drawing/2014/main" id="{A1BDA980-70FF-4D0A-AB7D-6DA9A108B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08"/>
          <a:stretch/>
        </p:blipFill>
        <p:spPr bwMode="auto">
          <a:xfrm>
            <a:off x="2676047" y="2646526"/>
            <a:ext cx="6650488" cy="300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7">
            <a:extLst>
              <a:ext uri="{FF2B5EF4-FFF2-40B4-BE49-F238E27FC236}">
                <a16:creationId xmlns="" xmlns:a16="http://schemas.microsoft.com/office/drawing/2014/main" id="{C7093EA3-B9D2-4803-BD5B-26805F373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121" y="1096699"/>
            <a:ext cx="5663847" cy="136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82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154</Words>
  <Application>Microsoft Office PowerPoint</Application>
  <PresentationFormat>Custom</PresentationFormat>
  <Paragraphs>38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 on brainstorming</vt:lpstr>
      <vt:lpstr>Queue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Lewis Crow</dc:creator>
  <cp:lastModifiedBy>Iberdrola S.A.</cp:lastModifiedBy>
  <cp:revision>41</cp:revision>
  <dcterms:created xsi:type="dcterms:W3CDTF">2017-09-11T13:34:33Z</dcterms:created>
  <dcterms:modified xsi:type="dcterms:W3CDTF">2017-10-19T11:18:24Z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_AdHocReviewCycleID">
    <vt:i4>1427325109</vt:i4>
  </property>
  <property fmtid="{D5CDD505-2E9C-101B-9397-08002B2CF9AE}" pid="13" name="_NewReviewCycle">
    <vt:lpwstr/>
  </property>
  <property fmtid="{D5CDD505-2E9C-101B-9397-08002B2CF9AE}" pid="14" name="_EmailSubject">
    <vt:lpwstr>work request 1402</vt:lpwstr>
  </property>
  <property fmtid="{D5CDD505-2E9C-101B-9397-08002B2CF9AE}" pid="15" name="_AuthorEmail">
    <vt:lpwstr>jmcloughlin@spenergynetworks.co.uk</vt:lpwstr>
  </property>
  <property fmtid="{D5CDD505-2E9C-101B-9397-08002B2CF9AE}" pid="16" name="_AuthorEmailDisplayName">
    <vt:lpwstr>Mcloughlin, John</vt:lpwstr>
  </property>
</Properties>
</file>