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80" r:id="rId2"/>
    <p:sldId id="281" r:id="rId3"/>
    <p:sldId id="282" r:id="rId4"/>
    <p:sldId id="283" r:id="rId5"/>
    <p:sldId id="284" r:id="rId6"/>
    <p:sldId id="296" r:id="rId7"/>
    <p:sldId id="297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006484"/>
    <a:srgbClr val="658A1D"/>
    <a:srgbClr val="006181"/>
    <a:srgbClr val="84DDF9"/>
    <a:srgbClr val="076785"/>
    <a:srgbClr val="64891D"/>
    <a:srgbClr val="8AB833"/>
    <a:srgbClr val="61861C"/>
    <a:srgbClr val="5C7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9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21A1D30-C0A0-4124-A783-34D9F15FA0FE}" type="datetime1">
              <a:rPr lang="en-US" smtClean="0"/>
              <a:t>10/19/2017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2" descr="D:\users\JG016233\Pictures\SP logo.jpg">
            <a:extLst>
              <a:ext uri="{FF2B5EF4-FFF2-40B4-BE49-F238E27FC236}">
                <a16:creationId xmlns="" xmlns:a16="http://schemas.microsoft.com/office/drawing/2014/main" id="{34792380-C329-4445-9D08-EE707806C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82963"/>
            <a:ext cx="2286296" cy="143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DBA93C-9DAE-4850-838A-63CCE86867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896" y="4303565"/>
            <a:ext cx="3306060" cy="661212"/>
          </a:xfrm>
          <a:prstGeom prst="rect">
            <a:avLst/>
          </a:prstGeom>
        </p:spPr>
      </p:pic>
      <p:sp>
        <p:nvSpPr>
          <p:cNvPr id="20" name="Freeform 27">
            <a:extLst>
              <a:ext uri="{FF2B5EF4-FFF2-40B4-BE49-F238E27FC236}">
                <a16:creationId xmlns="" xmlns:a16="http://schemas.microsoft.com/office/drawing/2014/main" id="{0FFD68C3-992D-4363-B05C-EEB4096B9BBA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-16372" y="5822156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Freeform 28">
            <a:extLst>
              <a:ext uri="{FF2B5EF4-FFF2-40B4-BE49-F238E27FC236}">
                <a16:creationId xmlns="" xmlns:a16="http://schemas.microsoft.com/office/drawing/2014/main" id="{D30FD6BE-8883-4825-92BC-2AA4105CC70C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-19547" y="6250781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Freeform 31">
            <a:extLst>
              <a:ext uri="{FF2B5EF4-FFF2-40B4-BE49-F238E27FC236}">
                <a16:creationId xmlns="" xmlns:a16="http://schemas.microsoft.com/office/drawing/2014/main" id="{0EF084CC-88F1-42AF-B90A-E19E859A5CCB}"/>
              </a:ext>
            </a:extLst>
          </p:cNvPr>
          <p:cNvSpPr>
            <a:spLocks/>
          </p:cNvSpPr>
          <p:nvPr userDrawn="1"/>
        </p:nvSpPr>
        <p:spPr bwMode="auto">
          <a:xfrm rot="10635692">
            <a:off x="-29028" y="6041233"/>
            <a:ext cx="12217400" cy="64922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966"/>
              </a:cxn>
              <a:cxn ang="0">
                <a:pos x="1608" y="282"/>
              </a:cxn>
              <a:cxn ang="0">
                <a:pos x="4110" y="1008"/>
              </a:cxn>
              <a:cxn ang="0">
                <a:pos x="5772" y="0"/>
              </a:cxn>
            </a:cxnLst>
            <a:rect l="0" t="0" r="0" b="0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79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3" name="Freeform 32">
            <a:extLst>
              <a:ext uri="{FF2B5EF4-FFF2-40B4-BE49-F238E27FC236}">
                <a16:creationId xmlns="" xmlns:a16="http://schemas.microsoft.com/office/drawing/2014/main" id="{B8F076F9-7217-41F7-82EE-76BEFD1B61D6}"/>
              </a:ext>
            </a:extLst>
          </p:cNvPr>
          <p:cNvSpPr>
            <a:spLocks/>
          </p:cNvSpPr>
          <p:nvPr userDrawn="1"/>
        </p:nvSpPr>
        <p:spPr bwMode="auto">
          <a:xfrm rot="10635692">
            <a:off x="-22713" y="6114686"/>
            <a:ext cx="12234416" cy="53035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732"/>
              </a:cxn>
              <a:cxn ang="0">
                <a:pos x="1638" y="228"/>
              </a:cxn>
              <a:cxn ang="0">
                <a:pos x="4122" y="816"/>
              </a:cxn>
              <a:cxn ang="0">
                <a:pos x="5766" y="0"/>
              </a:cxn>
            </a:cxnLst>
            <a:rect l="0" t="0" r="0" b="0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D2D5871-AB0F-4B3D-8861-97E78CB7B47E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4418406-4C3F-4F3E-80BD-A22568EA37EB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2DCB740-6776-4EE9-99FD-96D592FA5A23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5F6BD99-6FFD-46C5-B5E2-43A34BDA2566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022678E-214C-4CF8-97C7-95015FB02960}" type="datetime1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55660E0-FA77-4473-A859-74127B089143}" type="datetime1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188D7B8-9F07-4899-827D-5F3CFDDEB574}" type="datetime1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5197C5C-1CD1-417D-A89C-14747F5222C7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59EFBB-CFA1-4AA8-9123-F0B52DBD84FE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-29028" y="-7144"/>
            <a:ext cx="12240731" cy="1041400"/>
            <a:chOff x="-25356" y="-7144"/>
            <a:chExt cx="12240731" cy="1041400"/>
          </a:xfrm>
        </p:grpSpPr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-12700" y="-7144"/>
              <a:ext cx="12217400" cy="10414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en-US" sz="18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842000" y="-7144"/>
              <a:ext cx="6350000" cy="638175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en-US" sz="18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-25356" y="202408"/>
              <a:ext cx="12240731" cy="649224"/>
              <a:chOff x="-19045" y="216550"/>
              <a:chExt cx="9180548" cy="649224"/>
            </a:xfrm>
          </p:grpSpPr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 rot="21435692">
                <a:off x="-19045" y="216550"/>
                <a:ext cx="9163050" cy="649224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966"/>
                  </a:cxn>
                  <a:cxn ang="0">
                    <a:pos x="1608" y="282"/>
                  </a:cxn>
                  <a:cxn ang="0">
                    <a:pos x="4110" y="1008"/>
                  </a:cxn>
                  <a:cxn ang="0">
                    <a:pos x="5772" y="0"/>
                  </a:cxn>
                </a:cxnLst>
                <a:rect l="0" t="0" r="0" b="0"/>
                <a:pathLst>
                  <a:path w="5772" h="1055">
                    <a:moveTo>
                      <a:pt x="0" y="966"/>
                    </a:moveTo>
                    <a:cubicBezTo>
                      <a:pt x="282" y="738"/>
                      <a:pt x="923" y="275"/>
                      <a:pt x="1608" y="282"/>
                    </a:cubicBezTo>
                    <a:cubicBezTo>
                      <a:pt x="2293" y="289"/>
                      <a:pt x="3416" y="1055"/>
                      <a:pt x="4110" y="1008"/>
                    </a:cubicBezTo>
                    <a:cubicBezTo>
                      <a:pt x="4804" y="961"/>
                      <a:pt x="5426" y="210"/>
                      <a:pt x="5772" y="0"/>
                    </a:cubicBezTo>
                  </a:path>
                </a:pathLst>
              </a:custGeom>
              <a:noFill/>
              <a:ln w="10795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/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 rot="21435692">
                <a:off x="-14309" y="290003"/>
                <a:ext cx="9175812" cy="530352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732"/>
                  </a:cxn>
                  <a:cxn ang="0">
                    <a:pos x="1638" y="228"/>
                  </a:cxn>
                  <a:cxn ang="0">
                    <a:pos x="4122" y="816"/>
                  </a:cxn>
                  <a:cxn ang="0">
                    <a:pos x="5766" y="0"/>
                  </a:cxn>
                </a:cxnLst>
                <a:rect l="0" t="0" r="0" b="0"/>
                <a:pathLst>
                  <a:path w="5766" h="854">
                    <a:moveTo>
                      <a:pt x="0" y="732"/>
                    </a:moveTo>
                    <a:cubicBezTo>
                      <a:pt x="273" y="647"/>
                      <a:pt x="951" y="214"/>
                      <a:pt x="1638" y="228"/>
                    </a:cubicBezTo>
                    <a:cubicBezTo>
                      <a:pt x="2325" y="242"/>
                      <a:pt x="3434" y="854"/>
                      <a:pt x="4122" y="816"/>
                    </a:cubicBezTo>
                    <a:cubicBezTo>
                      <a:pt x="4810" y="778"/>
                      <a:pt x="5424" y="170"/>
                      <a:pt x="5766" y="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/>
              </a:p>
            </p:txBody>
          </p: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pic>
        <p:nvPicPr>
          <p:cNvPr id="15" name="Picture 2" descr="D:\users\JG016233\Pictures\SP logo.jpg">
            <a:extLst>
              <a:ext uri="{FF2B5EF4-FFF2-40B4-BE49-F238E27FC236}">
                <a16:creationId xmlns="" xmlns:a16="http://schemas.microsoft.com/office/drawing/2014/main" id="{CD2BA4DA-4E58-4255-A6CC-DE9ABB6F49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80" y="6316422"/>
            <a:ext cx="787879" cy="49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8B322FE4-D361-47D0-94A3-D4F4179F17A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754" y="6452872"/>
            <a:ext cx="1793721" cy="35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Works (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SoW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Deborah McPherson SPEN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Euan Norrington SSEN</a:t>
            </a:r>
          </a:p>
        </p:txBody>
      </p:sp>
    </p:spTree>
    <p:extLst>
      <p:ext uri="{BB962C8B-B14F-4D97-AF65-F5344CB8AC3E}">
        <p14:creationId xmlns:p14="http://schemas.microsoft.com/office/powerpoint/2010/main" val="99831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BFFE4563-F838-4F0F-9B4F-AFDDAF53C22C}"/>
              </a:ext>
            </a:extLst>
          </p:cNvPr>
          <p:cNvSpPr/>
          <p:nvPr/>
        </p:nvSpPr>
        <p:spPr>
          <a:xfrm>
            <a:off x="4820485" y="3035408"/>
            <a:ext cx="6357668" cy="1569660"/>
          </a:xfrm>
          <a:prstGeom prst="roundRect">
            <a:avLst>
              <a:gd name="adj" fmla="val 6912"/>
            </a:avLst>
          </a:prstGeom>
          <a:solidFill>
            <a:srgbClr val="64891D">
              <a:alpha val="55000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52EDBFD2-DFC2-4FDC-9E24-711CD4663FE5}"/>
              </a:ext>
            </a:extLst>
          </p:cNvPr>
          <p:cNvSpPr/>
          <p:nvPr/>
        </p:nvSpPr>
        <p:spPr>
          <a:xfrm>
            <a:off x="1073706" y="1297219"/>
            <a:ext cx="2911876" cy="1503331"/>
          </a:xfrm>
          <a:prstGeom prst="roundRect">
            <a:avLst>
              <a:gd name="adj" fmla="val 9064"/>
            </a:avLst>
          </a:prstGeom>
          <a:solidFill>
            <a:srgbClr val="64891D">
              <a:alpha val="55000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613E8C00-00B2-4BC9-8F5F-4CF89DF8A58C}"/>
              </a:ext>
            </a:extLst>
          </p:cNvPr>
          <p:cNvSpPr/>
          <p:nvPr/>
        </p:nvSpPr>
        <p:spPr>
          <a:xfrm>
            <a:off x="1091848" y="4831022"/>
            <a:ext cx="2911876" cy="1503331"/>
          </a:xfrm>
          <a:prstGeom prst="roundRect">
            <a:avLst>
              <a:gd name="adj" fmla="val 5262"/>
            </a:avLst>
          </a:prstGeom>
          <a:solidFill>
            <a:srgbClr val="64891D">
              <a:alpha val="55000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4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this mean for Customers?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7A8E783B-1B08-4F8F-AA04-56C5A793B6F3}"/>
              </a:ext>
            </a:extLst>
          </p:cNvPr>
          <p:cNvGrpSpPr/>
          <p:nvPr/>
        </p:nvGrpSpPr>
        <p:grpSpPr>
          <a:xfrm>
            <a:off x="1088090" y="3068573"/>
            <a:ext cx="2919389" cy="1503331"/>
            <a:chOff x="4560163" y="1349406"/>
            <a:chExt cx="2919389" cy="452761"/>
          </a:xfrm>
        </p:grpSpPr>
        <p:sp>
          <p:nvSpPr>
            <p:cNvPr id="6" name="Rectangle: Rounded Corners 5">
              <a:extLst>
                <a:ext uri="{FF2B5EF4-FFF2-40B4-BE49-F238E27FC236}">
                  <a16:creationId xmlns="" xmlns:a16="http://schemas.microsoft.com/office/drawing/2014/main" id="{A43BB41C-3142-4A20-87F3-67D24A0CB71C}"/>
                </a:ext>
              </a:extLst>
            </p:cNvPr>
            <p:cNvSpPr/>
            <p:nvPr/>
          </p:nvSpPr>
          <p:spPr>
            <a:xfrm>
              <a:off x="4560163" y="1349406"/>
              <a:ext cx="2911876" cy="452761"/>
            </a:xfrm>
            <a:prstGeom prst="roundRect">
              <a:avLst>
                <a:gd name="adj" fmla="val 9697"/>
              </a:avLst>
            </a:prstGeom>
            <a:solidFill>
              <a:srgbClr val="64891D">
                <a:alpha val="55000"/>
              </a:srgb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A3D19E92-EBBB-4A59-BB68-046D22232D30}"/>
                </a:ext>
              </a:extLst>
            </p:cNvPr>
            <p:cNvSpPr/>
            <p:nvPr/>
          </p:nvSpPr>
          <p:spPr>
            <a:xfrm>
              <a:off x="4560163" y="1524459"/>
              <a:ext cx="2919389" cy="9269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400" b="1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does this mean for DNOs?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5A995BC-8742-4E78-813C-80E12410E176}"/>
              </a:ext>
            </a:extLst>
          </p:cNvPr>
          <p:cNvSpPr/>
          <p:nvPr/>
        </p:nvSpPr>
        <p:spPr>
          <a:xfrm>
            <a:off x="1886711" y="1894995"/>
            <a:ext cx="12858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to Date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575C6127-0CA6-47BB-B0D3-F9317FA4EFD3}"/>
              </a:ext>
            </a:extLst>
          </p:cNvPr>
          <p:cNvSpPr/>
          <p:nvPr/>
        </p:nvSpPr>
        <p:spPr>
          <a:xfrm>
            <a:off x="4802343" y="1306123"/>
            <a:ext cx="6357668" cy="1503331"/>
          </a:xfrm>
          <a:prstGeom prst="roundRect">
            <a:avLst>
              <a:gd name="adj" fmla="val 6912"/>
            </a:avLst>
          </a:prstGeom>
          <a:solidFill>
            <a:srgbClr val="64891D">
              <a:alpha val="55000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F551A3A-6514-405A-9B1F-D7285A8F940C}"/>
              </a:ext>
            </a:extLst>
          </p:cNvPr>
          <p:cNvSpPr/>
          <p:nvPr/>
        </p:nvSpPr>
        <p:spPr>
          <a:xfrm>
            <a:off x="4973352" y="1419151"/>
            <a:ext cx="63803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 </a:t>
            </a:r>
            <a:r>
              <a:rPr lang="en-GB" sz="1100" b="1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SoW</a:t>
            </a: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Working Group Established – Summer 2015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SoW</a:t>
            </a: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improvement proposals developed and presented to DG For a 2015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with NGET to develop principles of Scottish Trials using SPEN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with NGET, UKPN, SSEN &amp; WPD to establish Regional Development Plans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Trials with SPEN (SPD) and UKPN commence 2016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Group absorbed into the Open Networks Project, Workstream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7 Work Group Established – DNO Transmission Impact Assessment (TIA)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003E018-4852-40AA-BDB9-B7C2CE32091E}"/>
              </a:ext>
            </a:extLst>
          </p:cNvPr>
          <p:cNvSpPr/>
          <p:nvPr/>
        </p:nvSpPr>
        <p:spPr>
          <a:xfrm>
            <a:off x="4951319" y="303540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NGET SO will develop planning limits that will be available to DNOs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contract schedule will provide visibility of contracted DG for each GSP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process  will be established for regular information exchange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="" xmlns:a16="http://schemas.microsoft.com/office/drawing/2014/main" id="{0822708E-8727-4151-9907-54EE8762879B}"/>
              </a:ext>
            </a:extLst>
          </p:cNvPr>
          <p:cNvSpPr/>
          <p:nvPr/>
        </p:nvSpPr>
        <p:spPr>
          <a:xfrm>
            <a:off x="4802343" y="4831022"/>
            <a:ext cx="6357668" cy="1503331"/>
          </a:xfrm>
          <a:prstGeom prst="roundRect">
            <a:avLst>
              <a:gd name="adj" fmla="val 6912"/>
            </a:avLst>
          </a:prstGeom>
          <a:solidFill>
            <a:srgbClr val="64891D">
              <a:alpha val="55000"/>
            </a:srgb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42E51391-E035-44D8-B760-7EC3CE1D18FC}"/>
              </a:ext>
            </a:extLst>
          </p:cNvPr>
          <p:cNvSpPr/>
          <p:nvPr/>
        </p:nvSpPr>
        <p:spPr>
          <a:xfrm>
            <a:off x="4951319" y="5044078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DNO can make DG offer without individual application to NGET in many cases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gives DG more and better information earlier in the process – greater certainty</a:t>
            </a:r>
          </a:p>
        </p:txBody>
      </p:sp>
    </p:spTree>
    <p:extLst>
      <p:ext uri="{BB962C8B-B14F-4D97-AF65-F5344CB8AC3E}">
        <p14:creationId xmlns:p14="http://schemas.microsoft.com/office/powerpoint/2010/main" val="12426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60BBCD7-A0B6-40CC-AD9A-7676C54EB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290" y="792510"/>
            <a:ext cx="8359421" cy="3492672"/>
          </a:xfrm>
          <a:prstGeom prst="rect">
            <a:avLst/>
          </a:prstGeom>
          <a:ln>
            <a:noFill/>
            <a:prstDash val="lgDash"/>
          </a:ln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5A37023-54F8-4371-A6EA-47E9ABF752A7}"/>
              </a:ext>
            </a:extLst>
          </p:cNvPr>
          <p:cNvSpPr/>
          <p:nvPr/>
        </p:nvSpPr>
        <p:spPr>
          <a:xfrm>
            <a:off x="3736289" y="4515078"/>
            <a:ext cx="71100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certainty and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timescales and costs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 of invoicing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visibility of DG to NGET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impact included with DNO Offer</a:t>
            </a:r>
          </a:p>
        </p:txBody>
      </p:sp>
    </p:spTree>
    <p:extLst>
      <p:ext uri="{BB962C8B-B14F-4D97-AF65-F5344CB8AC3E}">
        <p14:creationId xmlns:p14="http://schemas.microsoft.com/office/powerpoint/2010/main" val="40439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9D568A5-71EF-4606-B2AE-704B114EA36D}"/>
              </a:ext>
            </a:extLst>
          </p:cNvPr>
          <p:cNvSpPr txBox="1"/>
          <p:nvPr/>
        </p:nvSpPr>
        <p:spPr>
          <a:xfrm>
            <a:off x="334127" y="3788123"/>
            <a:ext cx="2008167" cy="172354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customers with an improved, more efficient, timely and cost reflective process; and consistent across DNOs.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1FA43D1-BCA6-4FE6-8E62-D92B5F7EDE1D}"/>
              </a:ext>
            </a:extLst>
          </p:cNvPr>
          <p:cNvSpPr txBox="1"/>
          <p:nvPr/>
        </p:nvSpPr>
        <p:spPr>
          <a:xfrm>
            <a:off x="2725799" y="3581982"/>
            <a:ext cx="2008167" cy="220060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enable DNOs to provide customers with visibility of the known transmission impact within distribution offers made to their customers within licence/GS timescales. Where applicable, this will include detail of any operational restrictions and requirements, transmission works required, costs, security and liability and impact on timescales to connect.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C93BDF0-CAA1-4290-8224-A1EF7C096757}"/>
              </a:ext>
            </a:extLst>
          </p:cNvPr>
          <p:cNvSpPr txBox="1"/>
          <p:nvPr/>
        </p:nvSpPr>
        <p:spPr>
          <a:xfrm>
            <a:off x="5117470" y="3688313"/>
            <a:ext cx="2008167" cy="17727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customers with an offer which can be assessed fully in order to make the necessary investment decision.</a:t>
            </a:r>
          </a:p>
          <a:p>
            <a:pPr lvl="0" algn="ctr" defTabSz="914400">
              <a:spcBef>
                <a:spcPct val="20000"/>
              </a:spcBef>
              <a:defRPr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4800DCF-17E4-4B72-8CE1-7AB73F1B6FD5}"/>
              </a:ext>
            </a:extLst>
          </p:cNvPr>
          <p:cNvSpPr txBox="1"/>
          <p:nvPr/>
        </p:nvSpPr>
        <p:spPr>
          <a:xfrm>
            <a:off x="7509139" y="4297710"/>
            <a:ext cx="2008167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establish planning limits with DNOs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6A656517-2473-41BF-9CDE-49D9D1B73004}"/>
              </a:ext>
            </a:extLst>
          </p:cNvPr>
          <p:cNvSpPr txBox="1"/>
          <p:nvPr/>
        </p:nvSpPr>
        <p:spPr>
          <a:xfrm>
            <a:off x="9846827" y="4297711"/>
            <a:ext cx="2008167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Queue Management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5FB93C9D-CD93-4F32-B216-B47575E67642}"/>
              </a:ext>
            </a:extLst>
          </p:cNvPr>
          <p:cNvSpPr txBox="1"/>
          <p:nvPr/>
        </p:nvSpPr>
        <p:spPr>
          <a:xfrm>
            <a:off x="1146135" y="2238943"/>
            <a:ext cx="562045" cy="83634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370F4755-89E1-4FD2-958A-846884E2518B}"/>
              </a:ext>
            </a:extLst>
          </p:cNvPr>
          <p:cNvSpPr txBox="1"/>
          <p:nvPr/>
        </p:nvSpPr>
        <p:spPr>
          <a:xfrm>
            <a:off x="3523736" y="2251783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EEDEE0E5-CE7E-4087-8A6D-4660B18B44F0}"/>
              </a:ext>
            </a:extLst>
          </p:cNvPr>
          <p:cNvSpPr txBox="1"/>
          <p:nvPr/>
        </p:nvSpPr>
        <p:spPr>
          <a:xfrm>
            <a:off x="10644764" y="2293949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F0B2FA0C-3D7B-40F8-AC5C-6CB1632262A1}"/>
              </a:ext>
            </a:extLst>
          </p:cNvPr>
          <p:cNvSpPr txBox="1"/>
          <p:nvPr/>
        </p:nvSpPr>
        <p:spPr>
          <a:xfrm>
            <a:off x="8307077" y="2251783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D78D79E9-8D6C-479A-9001-C979CA55AD3E}"/>
              </a:ext>
            </a:extLst>
          </p:cNvPr>
          <p:cNvSpPr txBox="1"/>
          <p:nvPr/>
        </p:nvSpPr>
        <p:spPr>
          <a:xfrm>
            <a:off x="5915407" y="2293949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3" name="Content Placeholder 1">
            <a:extLst>
              <a:ext uri="{FF2B5EF4-FFF2-40B4-BE49-F238E27FC236}">
                <a16:creationId xmlns="" xmlns:a16="http://schemas.microsoft.com/office/drawing/2014/main" id="{BE9D7B8E-CE71-4410-9429-EF31981249D0}"/>
              </a:ext>
            </a:extLst>
          </p:cNvPr>
          <p:cNvSpPr txBox="1">
            <a:spLocks/>
          </p:cNvSpPr>
          <p:nvPr/>
        </p:nvSpPr>
        <p:spPr>
          <a:xfrm>
            <a:off x="878040" y="1036762"/>
            <a:ext cx="10487025" cy="3014816"/>
          </a:xfrm>
          <a:prstGeom prst="rect">
            <a:avLst/>
          </a:prstGeom>
        </p:spPr>
        <p:txBody>
          <a:bodyPr/>
          <a:lstStyle>
            <a:lvl1pPr marL="292153" indent="-292153" algn="l" defTabSz="3895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32998" indent="-243460" algn="l" defTabSz="3895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73843" indent="-194769" algn="l" defTabSz="3895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363379" indent="-194769" algn="l" defTabSz="3895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752917" indent="-194769" algn="l" defTabSz="3895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142455" indent="-194769" algn="l" defTabSz="389538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1992" indent="-194769" algn="l" defTabSz="389538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1529" indent="-194769" algn="l" defTabSz="389538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066" indent="-194769" algn="l" defTabSz="389538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GB" sz="20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customers with an improved, more efficient, timely and cost reflective process; and consistent across DNOs. 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0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enable DNOs to provide customers with visibility of the known transmission impact within distribution offers made to their customers within licence/GS timescales. Where applicable, this will include detail of any operational restrictions and requirements, transmission works required, costs, security and liability and impact on timescales to connect.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0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customers with an offer which can be assessed fully in order to make the necessary investment decision.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0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establish planning limits with DNOs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0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Queue Management</a:t>
            </a:r>
          </a:p>
        </p:txBody>
      </p:sp>
    </p:spTree>
    <p:extLst>
      <p:ext uri="{BB962C8B-B14F-4D97-AF65-F5344CB8AC3E}">
        <p14:creationId xmlns:p14="http://schemas.microsoft.com/office/powerpoint/2010/main" val="194096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="" xmlns:a16="http://schemas.microsoft.com/office/drawing/2014/main" id="{10498E82-8FF9-431C-B0A3-51B1E8EA1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1293912"/>
            <a:ext cx="6210300" cy="507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9" tIns="34295" rIns="68589" bIns="34295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n-GB" altLang="en-US" sz="1600" b="1" dirty="0">
                <a:cs typeface="Arial" panose="020B0604020202020204" pitchFamily="34" charset="0"/>
              </a:rPr>
              <a:t>SP Distribution</a:t>
            </a:r>
          </a:p>
          <a:p>
            <a:pPr algn="just">
              <a:spcBef>
                <a:spcPct val="0"/>
              </a:spcBef>
              <a:spcAft>
                <a:spcPts val="400"/>
              </a:spcAft>
              <a:buClrTx/>
            </a:pPr>
            <a:r>
              <a:rPr lang="en-GB" altLang="en-US" sz="1600" dirty="0">
                <a:cs typeface="Arial" panose="020B0604020202020204" pitchFamily="34" charset="0"/>
              </a:rPr>
              <a:t>New proposed process trialled across 4 GSPs</a:t>
            </a:r>
          </a:p>
          <a:p>
            <a:pPr algn="just">
              <a:spcBef>
                <a:spcPct val="0"/>
              </a:spcBef>
              <a:spcAft>
                <a:spcPts val="400"/>
              </a:spcAft>
              <a:buClrTx/>
            </a:pPr>
            <a:r>
              <a:rPr lang="en-GB" sz="1600" dirty="0">
                <a:cs typeface="Arial" panose="020B0604020202020204" pitchFamily="34" charset="0"/>
              </a:rPr>
              <a:t>SPD offers made detailing known transmission system works, associated charges/securities along with the completion date</a:t>
            </a:r>
          </a:p>
          <a:p>
            <a:pPr algn="just">
              <a:spcBef>
                <a:spcPct val="0"/>
              </a:spcBef>
              <a:spcAft>
                <a:spcPts val="400"/>
              </a:spcAft>
              <a:buClrTx/>
            </a:pPr>
            <a:r>
              <a:rPr lang="en-GB" sz="1600" dirty="0">
                <a:cs typeface="Arial" panose="020B0604020202020204" pitchFamily="34" charset="0"/>
              </a:rPr>
              <a:t>Visibility and understanding of the planning limit and known transmission constraints has provided SPD with the ability to make a complete offer product minimising the need for referral to the SO</a:t>
            </a:r>
          </a:p>
          <a:p>
            <a:pPr algn="just">
              <a:spcBef>
                <a:spcPct val="0"/>
              </a:spcBef>
              <a:spcAft>
                <a:spcPts val="400"/>
              </a:spcAft>
              <a:buClrTx/>
            </a:pPr>
            <a:r>
              <a:rPr lang="en-GB" sz="1600" dirty="0">
                <a:cs typeface="Arial" panose="020B0604020202020204" pitchFamily="34" charset="0"/>
              </a:rPr>
              <a:t>Timescales to provide transmission impact reduced significantly from that experienced by DG under existing SoW process as all information has been included within the SPD offer – Pre Trial up to 12months post DNO offer, during Trial in line with DNO Offer timescales</a:t>
            </a:r>
          </a:p>
          <a:p>
            <a:pPr algn="just">
              <a:spcBef>
                <a:spcPct val="0"/>
              </a:spcBef>
              <a:spcAft>
                <a:spcPts val="400"/>
              </a:spcAft>
              <a:buClrTx/>
            </a:pPr>
            <a:r>
              <a:rPr lang="en-GB" sz="1600" dirty="0">
                <a:cs typeface="Arial" panose="020B0604020202020204" pitchFamily="34" charset="0"/>
              </a:rPr>
              <a:t>Reduced capacity reservation from accepted offers awaiting clarification of the transmission impact via the existing SoW Modification Application process (no offers have to date been accepted under the trial)</a:t>
            </a:r>
          </a:p>
          <a:p>
            <a:pPr algn="just" eaLnBrk="1" hangingPunct="1">
              <a:spcBef>
                <a:spcPct val="0"/>
              </a:spcBef>
              <a:spcAft>
                <a:spcPts val="400"/>
              </a:spcAft>
              <a:buClrTx/>
            </a:pPr>
            <a:endParaRPr lang="en-GB" altLang="en-US" sz="1600" dirty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endParaRPr lang="en-GB" altLang="en-US" sz="1200" b="1" dirty="0">
              <a:solidFill>
                <a:srgbClr val="005A9E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238EA72-0ECB-4094-B0D7-1C6BA84630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25" y="1579662"/>
            <a:ext cx="3172461" cy="211497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4779F05-6615-43D9-A485-39BD20A7EA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175" y="3829226"/>
            <a:ext cx="3172461" cy="2114974"/>
          </a:xfrm>
          <a:prstGeom prst="rect">
            <a:avLst/>
          </a:prstGeom>
          <a:ln w="28575">
            <a:solidFill>
              <a:srgbClr val="FF5A00"/>
            </a:solidFill>
          </a:ln>
        </p:spPr>
      </p:pic>
    </p:spTree>
    <p:extLst>
      <p:ext uri="{BB962C8B-B14F-4D97-AF65-F5344CB8AC3E}">
        <p14:creationId xmlns:p14="http://schemas.microsoft.com/office/powerpoint/2010/main" val="154729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="" xmlns:a16="http://schemas.microsoft.com/office/drawing/2014/main" id="{913836C6-F31B-421E-A813-69A8C5397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829" y="788895"/>
            <a:ext cx="11111303" cy="291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52" tIns="45727" rIns="91452" bIns="45727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9pPr>
          </a:lstStyle>
          <a:p>
            <a:pPr marL="0" indent="0">
              <a:spcBef>
                <a:spcPct val="0"/>
              </a:spcBef>
              <a:spcAft>
                <a:spcPts val="800"/>
              </a:spcAft>
              <a:buClrTx/>
              <a:buNone/>
            </a:pPr>
            <a:r>
              <a:rPr lang="en-GB" altLang="en-US" sz="2133" b="1" dirty="0">
                <a:solidFill>
                  <a:srgbClr val="292929"/>
                </a:solidFill>
                <a:cs typeface="Arial" panose="020B0604020202020204" pitchFamily="34" charset="0"/>
              </a:rPr>
              <a:t>UK Power Networks</a:t>
            </a:r>
          </a:p>
          <a:p>
            <a:pPr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Appendix Gs initially trialled across 7 GSPs (Grid Supply Points) in SPN region</a:t>
            </a:r>
          </a:p>
          <a:p>
            <a:pPr lvl="1"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23 scheme acceptances without need for SoW</a:t>
            </a:r>
          </a:p>
          <a:p>
            <a:pPr lvl="1"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445MW offered against headroom of 252MW through managing attrition</a:t>
            </a:r>
          </a:p>
          <a:p>
            <a:pPr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Appendix Gs continue to be issued across SPN and EPN </a:t>
            </a:r>
          </a:p>
          <a:p>
            <a:pPr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More flexibility where transferable capacity is available </a:t>
            </a:r>
          </a:p>
          <a:p>
            <a:pPr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Only really works well in areas with low levels of DER activity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GB" altLang="en-US" sz="1867" b="1" dirty="0">
              <a:solidFill>
                <a:srgbClr val="005A9E"/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20">
            <a:extLst>
              <a:ext uri="{FF2B5EF4-FFF2-40B4-BE49-F238E27FC236}">
                <a16:creationId xmlns="" xmlns:a16="http://schemas.microsoft.com/office/drawing/2014/main" id="{B5E06452-6713-45CD-B6DE-90922CF40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829" y="3250773"/>
            <a:ext cx="10714559" cy="347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52" tIns="45727" rIns="91452" bIns="45727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0"/>
                <a:cs typeface="Geneva" charset="0"/>
              </a:defRPr>
            </a:lvl9pPr>
          </a:lstStyle>
          <a:p>
            <a:pPr marL="0" indent="0">
              <a:spcBef>
                <a:spcPct val="0"/>
              </a:spcBef>
              <a:spcAft>
                <a:spcPts val="800"/>
              </a:spcAft>
              <a:buClrTx/>
              <a:buNone/>
            </a:pPr>
            <a:r>
              <a:rPr lang="en-GB" altLang="en-US" sz="2133" b="1" dirty="0">
                <a:solidFill>
                  <a:srgbClr val="292929"/>
                </a:solidFill>
                <a:cs typeface="Arial" panose="020B0604020202020204" pitchFamily="34" charset="0"/>
              </a:rPr>
              <a:t>WPD</a:t>
            </a:r>
          </a:p>
          <a:p>
            <a:pPr algn="just">
              <a:spcBef>
                <a:spcPct val="0"/>
              </a:spcBef>
              <a:spcAft>
                <a:spcPts val="533"/>
              </a:spcAft>
              <a:buClrTx/>
            </a:pPr>
            <a:r>
              <a:rPr lang="en-GB" sz="1867" dirty="0">
                <a:solidFill>
                  <a:srgbClr val="292929"/>
                </a:solidFill>
                <a:cs typeface="Arial" panose="020B0604020202020204" pitchFamily="34" charset="0"/>
              </a:rPr>
              <a:t>Appendix G trialled progressively across all GSPs in all 4 Licence areas since May 2016 </a:t>
            </a:r>
          </a:p>
          <a:p>
            <a:pPr algn="just"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Customers have been provided with feedback on transmission impact quicker </a:t>
            </a:r>
          </a:p>
          <a:p>
            <a:pPr algn="just">
              <a:spcBef>
                <a:spcPct val="0"/>
              </a:spcBef>
              <a:spcAft>
                <a:spcPts val="533"/>
              </a:spcAft>
              <a:buClrTx/>
            </a:pPr>
            <a:r>
              <a:rPr lang="en-GB" altLang="en-US" sz="1867" dirty="0">
                <a:solidFill>
                  <a:srgbClr val="292929"/>
                </a:solidFill>
                <a:cs typeface="Arial" panose="020B0604020202020204" pitchFamily="34" charset="0"/>
              </a:rPr>
              <a:t>Has in some cases provided informal feedback pre-offer, where there are significant hurdles on the transmission network</a:t>
            </a:r>
          </a:p>
          <a:p>
            <a:pPr marL="380990" lvl="2" indent="-380990" algn="just">
              <a:spcBef>
                <a:spcPct val="0"/>
              </a:spcBef>
              <a:spcAft>
                <a:spcPts val="533"/>
              </a:spcAft>
              <a:buClrTx/>
            </a:pPr>
            <a:r>
              <a:rPr lang="en-GB" sz="1867" dirty="0">
                <a:solidFill>
                  <a:srgbClr val="292929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Most GSP Appendix G’s had an initial Materiality Headroom of 50MW, although a few had much lower headroom</a:t>
            </a:r>
          </a:p>
          <a:p>
            <a:pPr marL="380990" lvl="2" indent="-380990" algn="just">
              <a:spcBef>
                <a:spcPct val="0"/>
              </a:spcBef>
              <a:spcAft>
                <a:spcPts val="533"/>
              </a:spcAft>
              <a:buClrTx/>
            </a:pPr>
            <a:r>
              <a:rPr lang="en-GB" sz="1867" dirty="0">
                <a:solidFill>
                  <a:srgbClr val="292929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The Monthly updates of Appendix G have resulted in an increase/decrease to the materiality headroom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GB" altLang="en-US" sz="2133" b="1" dirty="0">
              <a:solidFill>
                <a:srgbClr val="005A9E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28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88939E11-CD89-4907-839D-8016FE366641}"/>
              </a:ext>
            </a:extLst>
          </p:cNvPr>
          <p:cNvGrpSpPr/>
          <p:nvPr/>
        </p:nvGrpSpPr>
        <p:grpSpPr>
          <a:xfrm>
            <a:off x="718828" y="1790008"/>
            <a:ext cx="10729101" cy="4789803"/>
            <a:chOff x="539121" y="982288"/>
            <a:chExt cx="8046826" cy="3592352"/>
          </a:xfrm>
        </p:grpSpPr>
        <p:sp>
          <p:nvSpPr>
            <p:cNvPr id="4" name="Rectangle: Rounded Corners 3">
              <a:extLst>
                <a:ext uri="{FF2B5EF4-FFF2-40B4-BE49-F238E27FC236}">
                  <a16:creationId xmlns="" xmlns:a16="http://schemas.microsoft.com/office/drawing/2014/main" id="{4D6AED44-6119-4D94-AF70-FEE3EA4022F9}"/>
                </a:ext>
              </a:extLst>
            </p:cNvPr>
            <p:cNvSpPr/>
            <p:nvPr/>
          </p:nvSpPr>
          <p:spPr>
            <a:xfrm>
              <a:off x="539121" y="982288"/>
              <a:ext cx="8046826" cy="480752"/>
            </a:xfrm>
            <a:prstGeom prst="roundRect">
              <a:avLst>
                <a:gd name="adj" fmla="val 2044"/>
              </a:avLst>
            </a:prstGeom>
            <a:solidFill>
              <a:srgbClr val="73A616">
                <a:alpha val="4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99161090-E256-493D-BA80-BD1180F6339E}"/>
                </a:ext>
              </a:extLst>
            </p:cNvPr>
            <p:cNvGrpSpPr/>
            <p:nvPr/>
          </p:nvGrpSpPr>
          <p:grpSpPr>
            <a:xfrm>
              <a:off x="539121" y="982288"/>
              <a:ext cx="8046826" cy="3592352"/>
              <a:chOff x="539121" y="982288"/>
              <a:chExt cx="8046826" cy="3592352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="" xmlns:a16="http://schemas.microsoft.com/office/drawing/2014/main" id="{7B0EA01D-4C5E-40CD-A9F9-740123C994EC}"/>
                  </a:ext>
                </a:extLst>
              </p:cNvPr>
              <p:cNvSpPr/>
              <p:nvPr/>
            </p:nvSpPr>
            <p:spPr>
              <a:xfrm>
                <a:off x="539121" y="1594571"/>
                <a:ext cx="4886319" cy="1419562"/>
              </a:xfrm>
              <a:prstGeom prst="roundRect">
                <a:avLst>
                  <a:gd name="adj" fmla="val 2044"/>
                </a:avLst>
              </a:prstGeom>
              <a:solidFill>
                <a:srgbClr val="73A616">
                  <a:alpha val="4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Rectangle: Rounded Corners 5">
                <a:extLst>
                  <a:ext uri="{FF2B5EF4-FFF2-40B4-BE49-F238E27FC236}">
                    <a16:creationId xmlns="" xmlns:a16="http://schemas.microsoft.com/office/drawing/2014/main" id="{00193965-BE98-4BCD-9169-301B6D610C76}"/>
                  </a:ext>
                </a:extLst>
              </p:cNvPr>
              <p:cNvSpPr/>
              <p:nvPr/>
            </p:nvSpPr>
            <p:spPr>
              <a:xfrm>
                <a:off x="539121" y="3145664"/>
                <a:ext cx="5848133" cy="1087768"/>
              </a:xfrm>
              <a:prstGeom prst="roundRect">
                <a:avLst>
                  <a:gd name="adj" fmla="val 2044"/>
                </a:avLst>
              </a:prstGeom>
              <a:solidFill>
                <a:srgbClr val="73A616">
                  <a:alpha val="4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" name="Content Placeholder 1">
                <a:extLst>
                  <a:ext uri="{FF2B5EF4-FFF2-40B4-BE49-F238E27FC236}">
                    <a16:creationId xmlns="" xmlns:a16="http://schemas.microsoft.com/office/drawing/2014/main" id="{0FE881AE-9D0E-4B7A-9DA1-5DEAD00C3F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121" y="982288"/>
                <a:ext cx="8046826" cy="3592352"/>
              </a:xfrm>
              <a:prstGeom prst="rect">
                <a:avLst/>
              </a:prstGeom>
              <a:ln>
                <a:noFill/>
              </a:ln>
            </p:spPr>
            <p:txBody>
              <a:bodyPr/>
              <a:lstStyle>
                <a:lvl1pPr marL="292153" indent="-292153" algn="l" defTabSz="389538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700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32998" indent="-243460" algn="l" defTabSz="389538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973843" indent="-194769" algn="l" defTabSz="389538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363379" indent="-194769" algn="l" defTabSz="389538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1700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752917" indent="-194769" algn="l" defTabSz="389538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700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142455" indent="-194769" algn="l" defTabSz="389538" rtl="0" eaLnBrk="1" latinLnBrk="0" hangingPunct="1">
                  <a:spcBef>
                    <a:spcPct val="20000"/>
                  </a:spcBef>
                  <a:buFont typeface="Arial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531992" indent="-194769" algn="l" defTabSz="389538" rtl="0" eaLnBrk="1" latinLnBrk="0" hangingPunct="1">
                  <a:spcBef>
                    <a:spcPct val="20000"/>
                  </a:spcBef>
                  <a:buFont typeface="Arial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921529" indent="-194769" algn="l" defTabSz="389538" rtl="0" eaLnBrk="1" latinLnBrk="0" hangingPunct="1">
                  <a:spcBef>
                    <a:spcPct val="20000"/>
                  </a:spcBef>
                  <a:buFont typeface="Arial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311066" indent="-194769" algn="l" defTabSz="389538" rtl="0" eaLnBrk="1" latinLnBrk="0" hangingPunct="1">
                  <a:spcBef>
                    <a:spcPct val="20000"/>
                  </a:spcBef>
                  <a:buFont typeface="Arial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Workstream Members have agreed that a project based approach to establish  DNO Planning, linked in with NGET Regional Development Plans, will best benefit customers and achieve the overall objective of Product 7.</a:t>
                </a:r>
              </a:p>
              <a:p>
                <a:pPr marL="0" indent="0">
                  <a:buNone/>
                </a:pPr>
                <a:endParaRPr lang="en-GB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 order to undertake a GB wide assessment, work has taken place to: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Develop approach to establish planning limits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Identify areas of priority for roll out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Develop timescales for rollout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Identify resource requirements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Consider funding implications</a:t>
                </a:r>
              </a:p>
              <a:p>
                <a:endParaRPr lang="en-GB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Benefits of approach will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Ensure that all DNOs/TOs/SO are committed to the programme and deliverables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Provide customer visibility of programme roll-out </a:t>
                </a:r>
              </a:p>
              <a:p>
                <a:r>
                  <a:rPr lang="en-GB" sz="1600" dirty="0">
                    <a:solidFill>
                      <a:srgbClr val="29292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Ensure consistent treatment of custom</a:t>
                </a:r>
              </a:p>
              <a:p>
                <a:endParaRPr lang="en-GB" sz="1600" dirty="0">
                  <a:solidFill>
                    <a:srgbClr val="29292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F02E5CD-6AEA-4998-99AA-F4CBE7B384F3}"/>
              </a:ext>
            </a:extLst>
          </p:cNvPr>
          <p:cNvSpPr/>
          <p:nvPr/>
        </p:nvSpPr>
        <p:spPr>
          <a:xfrm>
            <a:off x="718828" y="764088"/>
            <a:ext cx="10717845" cy="99520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GB" sz="2133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DNO</a:t>
            </a:r>
            <a:br>
              <a:rPr lang="en-GB" sz="2133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67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Works (</a:t>
            </a:r>
            <a:r>
              <a:rPr lang="en-GB" sz="1867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SoW</a:t>
            </a:r>
            <a:r>
              <a:rPr lang="en-GB" sz="1867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Product Transmission Impact Assessment (TIA)</a:t>
            </a:r>
            <a:br>
              <a:rPr lang="en-GB" sz="1867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67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Establishing Planning Limits - Programme</a:t>
            </a:r>
            <a:endParaRPr lang="en-GB" sz="2133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16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7AA1CFC9-8A14-408F-A5F3-448DC070D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13217"/>
              </p:ext>
            </p:extLst>
          </p:nvPr>
        </p:nvGraphicFramePr>
        <p:xfrm>
          <a:off x="1219200" y="1049951"/>
          <a:ext cx="9810750" cy="505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434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560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6601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DNO</a:t>
                      </a:r>
                    </a:p>
                  </a:txBody>
                  <a:tcPr marL="145610" marR="145610" marT="72805" marB="72805">
                    <a:solidFill>
                      <a:srgbClr val="658A1D">
                        <a:alpha val="7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 Area</a:t>
                      </a:r>
                    </a:p>
                  </a:txBody>
                  <a:tcPr marL="145610" marR="145610" marT="72805" marB="72805">
                    <a:solidFill>
                      <a:srgbClr val="658A1D">
                        <a:alpha val="7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</a:t>
                      </a:r>
                      <a:r>
                        <a:rPr lang="en-GB" sz="1800" baseline="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Trial/Planned Trial</a:t>
                      </a:r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5610" marR="145610" marT="72805" marB="72805">
                    <a:solidFill>
                      <a:srgbClr val="658A1D">
                        <a:alpha val="78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765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WPD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WPD/NGET to confirm</a:t>
                      </a:r>
                    </a:p>
                    <a:p>
                      <a:pPr algn="ctr"/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5610" marR="145610" marT="72805" marB="7280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1568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SPD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err="1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Linmill</a:t>
                      </a:r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GB" sz="1800" baseline="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aseline="0" dirty="0" err="1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Cupar</a:t>
                      </a:r>
                      <a:r>
                        <a:rPr lang="en-GB" sz="1800" baseline="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Dunbar, Berwick</a:t>
                      </a:r>
                    </a:p>
                    <a:p>
                      <a:pPr algn="ctr"/>
                      <a:endParaRPr lang="en-GB" sz="1800" baseline="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800" baseline="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Dumfries &amp; Galloway</a:t>
                      </a:r>
                    </a:p>
                    <a:p>
                      <a:pPr algn="ctr"/>
                      <a:r>
                        <a:rPr lang="en-GB" sz="1800" baseline="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 GSPs)</a:t>
                      </a:r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5610" marR="145610" marT="72805" marB="7280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</a:t>
                      </a:r>
                    </a:p>
                    <a:p>
                      <a:pPr algn="ctr"/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6765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UKPN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UKPN/NGET to confirm</a:t>
                      </a:r>
                    </a:p>
                    <a:p>
                      <a:pPr algn="ctr"/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8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5610" marR="145610" marT="72805" marB="7280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331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SSEN 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SSEN/SHET to confirm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</a:t>
                      </a:r>
                    </a:p>
                  </a:txBody>
                  <a:tcPr marL="145610" marR="145610" marT="72805" marB="7280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14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816</Words>
  <Application>Microsoft Office PowerPoint</Application>
  <PresentationFormat>Custom</PresentationFormat>
  <Paragraphs>97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Presentation on brainstorming</vt:lpstr>
      <vt:lpstr>Statement of Works (SoW)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Lewis Crow</dc:creator>
  <cp:lastModifiedBy>Iberdrola S.A.</cp:lastModifiedBy>
  <cp:revision>41</cp:revision>
  <dcterms:created xsi:type="dcterms:W3CDTF">2017-09-11T13:34:33Z</dcterms:created>
  <dcterms:modified xsi:type="dcterms:W3CDTF">2017-10-19T11:17:10Z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  <property fmtid="{D5CDD505-2E9C-101B-9397-08002B2CF9AE}" pid="12" name="_AdHocReviewCycleID">
    <vt:i4>-1482482357</vt:i4>
  </property>
  <property fmtid="{D5CDD505-2E9C-101B-9397-08002B2CF9AE}" pid="13" name="_NewReviewCycle">
    <vt:lpwstr/>
  </property>
  <property fmtid="{D5CDD505-2E9C-101B-9397-08002B2CF9AE}" pid="14" name="_EmailSubject">
    <vt:lpwstr>work request 1402</vt:lpwstr>
  </property>
  <property fmtid="{D5CDD505-2E9C-101B-9397-08002B2CF9AE}" pid="15" name="_AuthorEmail">
    <vt:lpwstr>jmcloughlin@spenergynetworks.co.uk</vt:lpwstr>
  </property>
  <property fmtid="{D5CDD505-2E9C-101B-9397-08002B2CF9AE}" pid="16" name="_AuthorEmailDisplayName">
    <vt:lpwstr>Mcloughlin, John</vt:lpwstr>
  </property>
</Properties>
</file>